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1"/>
  </p:handoutMasterIdLst>
  <p:sldIdLst>
    <p:sldId id="261" r:id="rId2"/>
    <p:sldId id="262" r:id="rId3"/>
    <p:sldId id="268" r:id="rId4"/>
    <p:sldId id="269" r:id="rId5"/>
    <p:sldId id="270" r:id="rId6"/>
    <p:sldId id="271" r:id="rId7"/>
    <p:sldId id="265" r:id="rId8"/>
    <p:sldId id="260" r:id="rId9"/>
    <p:sldId id="273" r:id="rId10"/>
  </p:sldIdLst>
  <p:sldSz cx="6858000" cy="5143500"/>
  <p:notesSz cx="6797675" cy="9926638"/>
  <p:defaultTextStyle>
    <a:defPPr>
      <a:defRPr lang="ru-RU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  <p15:guide id="4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75B8"/>
    <a:srgbClr val="2AA437"/>
    <a:srgbClr val="1A74B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-1572" y="-102"/>
      </p:cViewPr>
      <p:guideLst>
        <p:guide orient="horz" pos="2160"/>
        <p:guide orient="horz" pos="1620"/>
        <p:guide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zaeremchuk\Downloads\&#1041;&#1072;&#1085;&#1082;&#1080;%202015%20-%202017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adm27.lcl\Kray\Minecon\&#1059;&#1087;&#1088;&#1072;&#1074;&#1083;&#1077;&#1085;&#1080;&#1077;%20&#1052;&#1057;&#1055;\5.%20&#1054;&#1058;&#1044;&#1045;&#1051;%20&#1043;&#1055;&#1055;\3.%20&#1052;&#1045;&#1056;&#1054;&#1055;&#1056;&#1048;&#1071;&#1058;&#1048;&#1071;\2018%20&#1075;&#1086;&#1076;\&#1050;&#1088;&#1091;&#1075;&#1083;&#1099;&#1081;%20&#1089;&#1090;&#1086;&#1083;%2018.05.2018\&#1050;&#1085;&#1080;&#1075;&#1072;1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&#1050;&#1085;&#1080;&#1075;&#1072;1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D:\&#1050;&#1088;&#1091;&#1075;&#1083;&#1099;&#1081;%20&#1089;&#1090;&#1086;&#1083;%2018.05.2018\&#1050;&#1085;&#1080;&#1075;&#1072;1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Лист1!$B$4</c:f>
              <c:strCache>
                <c:ptCount val="1"/>
                <c:pt idx="0">
                  <c:v>Кол-во банков, филиалов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Лист1!$C$3:$E$3</c:f>
              <c:numCache>
                <c:formatCode>General</c:formatCode>
                <c:ptCount val="3"/>
                <c:pt idx="0">
                  <c:v>2015</c:v>
                </c:pt>
                <c:pt idx="2">
                  <c:v>2017</c:v>
                </c:pt>
              </c:numCache>
            </c:numRef>
          </c:cat>
          <c:val>
            <c:numRef>
              <c:f>Лист1!$C$4:$E$4</c:f>
              <c:numCache>
                <c:formatCode>General</c:formatCode>
                <c:ptCount val="3"/>
                <c:pt idx="0">
                  <c:v>28</c:v>
                </c:pt>
                <c:pt idx="2">
                  <c:v>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402-4658-8F53-27BC84095FCA}"/>
            </c:ext>
          </c:extLst>
        </c:ser>
        <c:ser>
          <c:idx val="1"/>
          <c:order val="1"/>
          <c:tx>
            <c:strRef>
              <c:f>Лист1!$B$5</c:f>
              <c:strCache>
                <c:ptCount val="1"/>
                <c:pt idx="0">
                  <c:v>Кол-во подразделений банков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Лист1!$C$3:$E$3</c:f>
              <c:numCache>
                <c:formatCode>General</c:formatCode>
                <c:ptCount val="3"/>
                <c:pt idx="0">
                  <c:v>2015</c:v>
                </c:pt>
                <c:pt idx="2">
                  <c:v>2017</c:v>
                </c:pt>
              </c:numCache>
            </c:numRef>
          </c:cat>
          <c:val>
            <c:numRef>
              <c:f>Лист1!$C$5:$E$5</c:f>
              <c:numCache>
                <c:formatCode>General</c:formatCode>
                <c:ptCount val="3"/>
                <c:pt idx="0">
                  <c:v>313</c:v>
                </c:pt>
                <c:pt idx="2">
                  <c:v>298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402-4658-8F53-27BC84095FCA}"/>
            </c:ext>
          </c:extLst>
        </c:ser>
        <c:dLbls/>
        <c:axId val="62709120"/>
        <c:axId val="64840832"/>
      </c:barChart>
      <c:catAx>
        <c:axId val="62709120"/>
        <c:scaling>
          <c:orientation val="minMax"/>
        </c:scaling>
        <c:axPos val="b"/>
        <c:numFmt formatCode="General" sourceLinked="1"/>
        <c:tickLblPos val="nextTo"/>
        <c:crossAx val="64840832"/>
        <c:crosses val="autoZero"/>
        <c:auto val="1"/>
        <c:lblAlgn val="ctr"/>
        <c:lblOffset val="100"/>
      </c:catAx>
      <c:valAx>
        <c:axId val="64840832"/>
        <c:scaling>
          <c:orientation val="minMax"/>
        </c:scaling>
        <c:axPos val="l"/>
        <c:majorGridlines>
          <c:spPr>
            <a:ln>
              <a:noFill/>
            </a:ln>
          </c:spPr>
        </c:majorGridlines>
        <c:numFmt formatCode="General" sourceLinked="1"/>
        <c:tickLblPos val="nextTo"/>
        <c:crossAx val="62709120"/>
        <c:crosses val="autoZero"/>
        <c:crossBetween val="between"/>
      </c:valAx>
    </c:plotArea>
    <c:legend>
      <c:legendPos val="r"/>
      <c:layout/>
    </c:legend>
    <c:plotVisOnly val="1"/>
    <c:dispBlanksAs val="gap"/>
  </c:chart>
  <c:spPr>
    <a:solidFill>
      <a:schemeClr val="lt1"/>
    </a:solidFill>
    <a:ln w="12700" cap="flat" cmpd="sng" algn="ctr">
      <a:noFill/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Лист1!$B$56</c:f>
              <c:strCache>
                <c:ptCount val="1"/>
                <c:pt idx="0">
                  <c:v>СРЕДНЕВЗВЕШЕННАЯ ПРОЦЕНТНАЯ СТАВКА В КРАЕ, В %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Лист1!$C$55:$E$55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Лист1!$C$56:$E$56</c:f>
              <c:numCache>
                <c:formatCode>General</c:formatCode>
                <c:ptCount val="3"/>
                <c:pt idx="0">
                  <c:v>15.02</c:v>
                </c:pt>
                <c:pt idx="1">
                  <c:v>13.04</c:v>
                </c:pt>
                <c:pt idx="2">
                  <c:v>10.65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8DF-4D80-84DB-DFB85204EA99}"/>
            </c:ext>
          </c:extLst>
        </c:ser>
        <c:dLbls/>
        <c:gapWidth val="100"/>
        <c:axId val="64860928"/>
        <c:axId val="64862464"/>
      </c:barChart>
      <c:catAx>
        <c:axId val="64860928"/>
        <c:scaling>
          <c:orientation val="minMax"/>
        </c:scaling>
        <c:axPos val="b"/>
        <c:numFmt formatCode="General" sourceLinked="1"/>
        <c:tickLblPos val="nextTo"/>
        <c:crossAx val="64862464"/>
        <c:crosses val="autoZero"/>
        <c:auto val="1"/>
        <c:lblAlgn val="ctr"/>
        <c:lblOffset val="100"/>
      </c:catAx>
      <c:valAx>
        <c:axId val="64862464"/>
        <c:scaling>
          <c:orientation val="minMax"/>
        </c:scaling>
        <c:axPos val="l"/>
        <c:majorGridlines>
          <c:spPr>
            <a:ln>
              <a:noFill/>
            </a:ln>
          </c:spPr>
        </c:majorGridlines>
        <c:numFmt formatCode="General" sourceLinked="1"/>
        <c:tickLblPos val="nextTo"/>
        <c:crossAx val="64860928"/>
        <c:crosses val="autoZero"/>
        <c:crossBetween val="between"/>
      </c:valAx>
    </c:plotArea>
    <c:plotVisOnly val="1"/>
    <c:dispBlanksAs val="gap"/>
  </c:chart>
  <c:spPr>
    <a:solidFill>
      <a:schemeClr val="lt1"/>
    </a:solidFill>
    <a:ln w="12700" cap="flat" cmpd="sng" algn="ctr">
      <a:noFill/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stacked"/>
        <c:ser>
          <c:idx val="0"/>
          <c:order val="0"/>
          <c:tx>
            <c:strRef>
              <c:f>Лист1!$B$9</c:f>
              <c:strCache>
                <c:ptCount val="1"/>
                <c:pt idx="0">
                  <c:v>Хабаровский край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Лист1!$C$8:$E$8</c:f>
              <c:numCache>
                <c:formatCode>#,##0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Лист1!$C$9:$E$9</c:f>
              <c:numCache>
                <c:formatCode>#,##0.00</c:formatCode>
                <c:ptCount val="3"/>
                <c:pt idx="0">
                  <c:v>20.090687939432989</c:v>
                </c:pt>
                <c:pt idx="1">
                  <c:v>21.227783464054887</c:v>
                </c:pt>
                <c:pt idx="2">
                  <c:v>24.541789564522972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F6C-4B56-81C8-6220423F72AF}"/>
            </c:ext>
          </c:extLst>
        </c:ser>
        <c:ser>
          <c:idx val="1"/>
          <c:order val="1"/>
          <c:tx>
            <c:strRef>
              <c:f>Лист1!$B$10</c:f>
              <c:strCache>
                <c:ptCount val="1"/>
                <c:pt idx="0">
                  <c:v>Дальневосточный федеральный округ</c:v>
                </c:pt>
              </c:strCache>
            </c:strRef>
          </c:tx>
          <c:cat>
            <c:numRef>
              <c:f>Лист1!$C$8:$E$8</c:f>
              <c:numCache>
                <c:formatCode>#,##0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Лист1!$C$10:$E$10</c:f>
              <c:numCache>
                <c:formatCode>#,##0.00</c:formatCode>
                <c:ptCount val="3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F6C-4B56-81C8-6220423F72AF}"/>
            </c:ext>
          </c:extLst>
        </c:ser>
        <c:dLbls/>
        <c:overlap val="100"/>
        <c:axId val="63927040"/>
        <c:axId val="63928576"/>
      </c:barChart>
      <c:catAx>
        <c:axId val="63927040"/>
        <c:scaling>
          <c:orientation val="minMax"/>
        </c:scaling>
        <c:axPos val="b"/>
        <c:numFmt formatCode="#,##0" sourceLinked="1"/>
        <c:tickLblPos val="nextTo"/>
        <c:crossAx val="63928576"/>
        <c:crossesAt val="0"/>
        <c:auto val="1"/>
        <c:lblAlgn val="ctr"/>
        <c:lblOffset val="100"/>
      </c:catAx>
      <c:valAx>
        <c:axId val="63928576"/>
        <c:scaling>
          <c:orientation val="minMax"/>
          <c:max val="100"/>
        </c:scaling>
        <c:axPos val="l"/>
        <c:majorGridlines>
          <c:spPr>
            <a:ln>
              <a:noFill/>
            </a:ln>
          </c:spPr>
        </c:majorGridlines>
        <c:numFmt formatCode="#,##0.00" sourceLinked="1"/>
        <c:tickLblPos val="nextTo"/>
        <c:crossAx val="63927040"/>
        <c:crosses val="autoZero"/>
        <c:crossBetween val="between"/>
      </c:valAx>
      <c:spPr>
        <a:ln>
          <a:noFill/>
        </a:ln>
      </c:spPr>
    </c:plotArea>
    <c:plotVisOnly val="1"/>
    <c:dispBlanksAs val="gap"/>
  </c:chart>
  <c:spPr>
    <a:solidFill>
      <a:schemeClr val="lt1"/>
    </a:solidFill>
    <a:ln w="12700" cap="flat" cmpd="sng" algn="ctr">
      <a:noFill/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4.5833333333333365E-2"/>
          <c:y val="5.2757813689009871E-2"/>
          <c:w val="0.6017519685039372"/>
          <c:h val="0.94724218631099011"/>
        </c:manualLayout>
      </c:layout>
      <c:pieChart>
        <c:varyColors val="1"/>
        <c:ser>
          <c:idx val="0"/>
          <c:order val="0"/>
          <c:tx>
            <c:strRef>
              <c:f>Лист1!$C$3</c:f>
              <c:strCache>
                <c:ptCount val="1"/>
                <c:pt idx="0">
                  <c:v>2015</c:v>
                </c:pt>
              </c:strCache>
            </c:strRef>
          </c:tx>
          <c:dPt>
            <c:idx val="0"/>
            <c:explosion val="9"/>
            <c:extLst xmlns:c16r2="http://schemas.microsoft.com/office/drawing/2015/06/chart">
              <c:ext xmlns:c16="http://schemas.microsoft.com/office/drawing/2014/chart" uri="{C3380CC4-5D6E-409C-BE32-E72D297353CC}">
                <c16:uniqueId val="{00000002-A998-4F02-94A0-65E6FE597E8C}"/>
              </c:ext>
            </c:extLst>
          </c:dPt>
          <c:dPt>
            <c:idx val="1"/>
            <c:explosion val="12"/>
            <c:extLst xmlns:c16r2="http://schemas.microsoft.com/office/drawing/2015/06/chart">
              <c:ext xmlns:c16="http://schemas.microsoft.com/office/drawing/2014/chart" uri="{C3380CC4-5D6E-409C-BE32-E72D297353CC}">
                <c16:uniqueId val="{00000001-A998-4F02-94A0-65E6FE597E8C}"/>
              </c:ext>
            </c:extLst>
          </c:dPt>
          <c:cat>
            <c:strRef>
              <c:f>Лист1!$B$4:$B$6</c:f>
              <c:strCache>
                <c:ptCount val="3"/>
                <c:pt idx="0">
                  <c:v>Хабаровский край</c:v>
                </c:pt>
                <c:pt idx="1">
                  <c:v>краевые институты поддержки</c:v>
                </c:pt>
                <c:pt idx="2">
                  <c:v>федеральные институты развития</c:v>
                </c:pt>
              </c:strCache>
            </c:strRef>
          </c:cat>
          <c:val>
            <c:numRef>
              <c:f>Лист1!$C$4:$C$6</c:f>
              <c:numCache>
                <c:formatCode>General</c:formatCode>
                <c:ptCount val="3"/>
                <c:pt idx="0">
                  <c:v>34604</c:v>
                </c:pt>
                <c:pt idx="1">
                  <c:v>528.03</c:v>
                </c:pt>
                <c:pt idx="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998-4F02-94A0-65E6FE597E8C}"/>
            </c:ext>
          </c:extLst>
        </c:ser>
        <c:dLbls/>
        <c:firstSliceAng val="0"/>
      </c:pieChart>
    </c:plotArea>
    <c:legend>
      <c:legendPos val="r"/>
      <c:layout>
        <c:manualLayout>
          <c:xMode val="edge"/>
          <c:yMode val="edge"/>
          <c:x val="0.6642519685039372"/>
          <c:y val="0.19605211429676328"/>
          <c:w val="0.33574808817625762"/>
          <c:h val="0.7359108793110859"/>
        </c:manualLayout>
      </c:layout>
    </c:legend>
    <c:plotVisOnly val="1"/>
    <c:dispBlanksAs val="zero"/>
  </c:chart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Лист1!$E$32</c:f>
              <c:strCache>
                <c:ptCount val="1"/>
                <c:pt idx="0">
                  <c:v>2017</c:v>
                </c:pt>
              </c:strCache>
            </c:strRef>
          </c:tx>
          <c:explosion val="13"/>
          <c:dLbls>
            <c:dLbl>
              <c:idx val="1"/>
              <c:layout>
                <c:manualLayout>
                  <c:x val="-1.9073162729658793E-2"/>
                  <c:y val="-2.1879556722076629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E64-41CA-AE2F-542544212633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737,37</a:t>
                    </a:r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E64-41CA-AE2F-542544212633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Лист1!$B$33:$B$35</c:f>
              <c:strCache>
                <c:ptCount val="3"/>
                <c:pt idx="0">
                  <c:v>Хабаровский край</c:v>
                </c:pt>
                <c:pt idx="1">
                  <c:v>Федеральные институты развития </c:v>
                </c:pt>
                <c:pt idx="2">
                  <c:v>Краевые институты развития</c:v>
                </c:pt>
              </c:strCache>
            </c:strRef>
          </c:cat>
          <c:val>
            <c:numRef>
              <c:f>Лист1!$E$33:$E$35</c:f>
              <c:numCache>
                <c:formatCode>General</c:formatCode>
                <c:ptCount val="3"/>
                <c:pt idx="0" formatCode="#,##0">
                  <c:v>57162</c:v>
                </c:pt>
                <c:pt idx="1">
                  <c:v>4638.1200000000008</c:v>
                </c:pt>
                <c:pt idx="2">
                  <c:v>737.37199999999996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E64-41CA-AE2F-542544212633}"/>
            </c:ext>
          </c:extLst>
        </c:ser>
        <c:dLbls/>
        <c:firstSliceAng val="0"/>
      </c:pieChart>
    </c:plotArea>
    <c:legend>
      <c:legendPos val="r"/>
      <c:layout/>
    </c:legend>
    <c:plotVisOnly val="1"/>
    <c:dispBlanksAs val="zero"/>
  </c:chart>
  <c:externalData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0.27756</cdr:x>
      <cdr:y>0.55897</cdr:y>
    </cdr:from>
    <cdr:to>
      <cdr:x>0.52243</cdr:x>
      <cdr:y>0.63967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01757" y="1222658"/>
          <a:ext cx="619125" cy="1765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000" dirty="0"/>
            <a:t>34604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A492D-BF63-4936-B3D3-E4390F2D8968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85C7A-58EB-4A30-90E2-370ADDEB4E1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577200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841772"/>
            <a:ext cx="58293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2701528"/>
            <a:ext cx="51435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256A-5686-43DB-9728-AEA37F9827A0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12800-A42E-4A3A-BD76-C5942F4227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1554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256A-5686-43DB-9728-AEA37F9827A0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12800-A42E-4A3A-BD76-C5942F4227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97948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273844"/>
            <a:ext cx="1478756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73844"/>
            <a:ext cx="4350544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256A-5686-43DB-9728-AEA37F9827A0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12800-A42E-4A3A-BD76-C5942F4227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83391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256A-5686-43DB-9728-AEA37F9827A0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12800-A42E-4A3A-BD76-C5942F4227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3620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1282305"/>
            <a:ext cx="5915025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3442099"/>
            <a:ext cx="5915025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256A-5686-43DB-9728-AEA37F9827A0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12800-A42E-4A3A-BD76-C5942F4227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11699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369219"/>
            <a:ext cx="291465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369219"/>
            <a:ext cx="291465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256A-5686-43DB-9728-AEA37F9827A0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12800-A42E-4A3A-BD76-C5942F4227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76816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273845"/>
            <a:ext cx="5915025" cy="99417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260872"/>
            <a:ext cx="2901255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1878806"/>
            <a:ext cx="2901255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1260872"/>
            <a:ext cx="2915543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1878806"/>
            <a:ext cx="2915543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256A-5686-43DB-9728-AEA37F9827A0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12800-A42E-4A3A-BD76-C5942F4227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58844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256A-5686-43DB-9728-AEA37F9827A0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12800-A42E-4A3A-BD76-C5942F4227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90449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256A-5686-43DB-9728-AEA37F9827A0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12800-A42E-4A3A-BD76-C5942F4227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91605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740570"/>
            <a:ext cx="3471863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0"/>
            <a:ext cx="2211884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256A-5686-43DB-9728-AEA37F9827A0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12800-A42E-4A3A-BD76-C5942F4227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23062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740570"/>
            <a:ext cx="3471863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0"/>
            <a:ext cx="2211884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256A-5686-43DB-9728-AEA37F9827A0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12800-A42E-4A3A-BD76-C5942F4227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21671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273845"/>
            <a:ext cx="5915025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369219"/>
            <a:ext cx="5915025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4767264"/>
            <a:ext cx="1543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4256A-5686-43DB-9728-AEA37F9827A0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4767264"/>
            <a:ext cx="23145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4767264"/>
            <a:ext cx="1543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12800-A42E-4A3A-BD76-C5942F4227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74632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3.png"/><Relationship Id="rId7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9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fond27.ru/" TargetMode="External"/><Relationship Id="rId5" Type="http://schemas.openxmlformats.org/officeDocument/2006/relationships/image" Target="../media/image13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642938"/>
            <a:ext cx="6858000" cy="385762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870117" y="1354592"/>
            <a:ext cx="3749634" cy="1436933"/>
          </a:xfrm>
          <a:prstGeom prst="rect">
            <a:avLst/>
          </a:prstGeom>
        </p:spPr>
        <p:txBody>
          <a:bodyPr wrap="square" lIns="51435" tIns="25718" rIns="51435" bIns="25718">
            <a:spAutoFit/>
          </a:bodyPr>
          <a:lstStyle/>
          <a:p>
            <a:r>
              <a:rPr lang="ru-RU" sz="2250" b="1" dirty="0">
                <a:solidFill>
                  <a:srgbClr val="1A74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ЛЬГОТНОЕ ФИНАНСИРОВАНИЕ ДЛЯ БИЗНЕСА В ВОПРОСАХ И ОТВЕТАХ</a:t>
            </a:r>
            <a:endParaRPr lang="ru-RU" sz="2250" dirty="0">
              <a:solidFill>
                <a:srgbClr val="1A74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5822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ятиугольник 4"/>
          <p:cNvSpPr/>
          <p:nvPr/>
        </p:nvSpPr>
        <p:spPr>
          <a:xfrm>
            <a:off x="100199" y="3982872"/>
            <a:ext cx="5418312" cy="398684"/>
          </a:xfrm>
          <a:prstGeom prst="homePlate">
            <a:avLst/>
          </a:prstGeom>
          <a:gradFill flip="none" rotWithShape="1">
            <a:gsLst>
              <a:gs pos="0">
                <a:srgbClr val="1975B8">
                  <a:shade val="30000"/>
                  <a:satMod val="115000"/>
                </a:srgbClr>
              </a:gs>
              <a:gs pos="50000">
                <a:srgbClr val="1975B8">
                  <a:shade val="67500"/>
                  <a:satMod val="115000"/>
                </a:srgbClr>
              </a:gs>
              <a:gs pos="100000">
                <a:srgbClr val="1975B8">
                  <a:shade val="100000"/>
                  <a:satMod val="115000"/>
                </a:srgb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endParaRPr lang="ru-RU" sz="1050"/>
          </a:p>
        </p:txBody>
      </p:sp>
      <p:sp>
        <p:nvSpPr>
          <p:cNvPr id="6" name="Пятиугольник 5"/>
          <p:cNvSpPr/>
          <p:nvPr/>
        </p:nvSpPr>
        <p:spPr>
          <a:xfrm rot="10800000">
            <a:off x="1705889" y="3455164"/>
            <a:ext cx="5044240" cy="434366"/>
          </a:xfrm>
          <a:prstGeom prst="homePlate">
            <a:avLst/>
          </a:prstGeom>
          <a:gradFill flip="none" rotWithShape="1">
            <a:gsLst>
              <a:gs pos="0">
                <a:srgbClr val="2AA437">
                  <a:shade val="30000"/>
                  <a:satMod val="115000"/>
                </a:srgbClr>
              </a:gs>
              <a:gs pos="50000">
                <a:srgbClr val="2AA437">
                  <a:shade val="67500"/>
                  <a:satMod val="115000"/>
                </a:srgbClr>
              </a:gs>
              <a:gs pos="100000">
                <a:srgbClr val="2AA437">
                  <a:shade val="100000"/>
                  <a:satMod val="115000"/>
                </a:srgb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endParaRPr lang="ru-RU" sz="1050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959185" y="803257"/>
            <a:ext cx="3790943" cy="2312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1830285" y="916811"/>
            <a:ext cx="4919843" cy="1713932"/>
          </a:xfrm>
          <a:prstGeom prst="rect">
            <a:avLst/>
          </a:prstGeom>
        </p:spPr>
        <p:txBody>
          <a:bodyPr wrap="square" lIns="51435" tIns="25718" rIns="51435" bIns="25718">
            <a:spAutoFit/>
          </a:bodyPr>
          <a:lstStyle/>
          <a:p>
            <a:pPr algn="ctr"/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«О КРАЕВЫХ И ФЕДЕРАЛЬНЫХ ПРОГРАММАХ ФИНАНСОВОЙ ПОДДЕРЖКИ МАЛОГО И СРЕДНЕГО БИЗНЕСА»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3306535" y="850013"/>
            <a:ext cx="3443591" cy="3381"/>
          </a:xfrm>
          <a:prstGeom prst="line">
            <a:avLst/>
          </a:prstGeom>
          <a:ln w="19050">
            <a:solidFill>
              <a:srgbClr val="106C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00199" y="3359507"/>
            <a:ext cx="3126179" cy="2311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100199" y="3312920"/>
            <a:ext cx="2792186" cy="3381"/>
          </a:xfrm>
          <a:prstGeom prst="line">
            <a:avLst/>
          </a:prstGeom>
          <a:ln w="19050">
            <a:solidFill>
              <a:srgbClr val="0F681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100199" y="2995946"/>
            <a:ext cx="4341915" cy="675186"/>
          </a:xfrm>
          <a:prstGeom prst="rect">
            <a:avLst/>
          </a:prstGeom>
        </p:spPr>
        <p:txBody>
          <a:bodyPr wrap="square" lIns="51435" tIns="25718" rIns="51435" bIns="25718">
            <a:spAutoFit/>
          </a:bodyPr>
          <a:lstStyle/>
          <a:p>
            <a:r>
              <a:rPr lang="ru-RU" sz="2025" b="1" dirty="0">
                <a:solidFill>
                  <a:srgbClr val="106C1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ЗАГОРСКИЙ ИВАН ОЛЕГОВИЧ</a:t>
            </a:r>
          </a:p>
          <a:p>
            <a:endParaRPr lang="ru-RU" sz="2025" b="1" dirty="0">
              <a:solidFill>
                <a:srgbClr val="106C1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33049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335186"/>
            <a:ext cx="6858000" cy="51435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endParaRPr lang="ru-RU" sz="1050">
              <a:solidFill>
                <a:srgbClr val="1975B8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l="-1201" t="2705" r="3325" b="63793"/>
          <a:stretch/>
        </p:blipFill>
        <p:spPr>
          <a:xfrm>
            <a:off x="4835164" y="33802"/>
            <a:ext cx="2022836" cy="773696"/>
          </a:xfrm>
          <a:prstGeom prst="rect">
            <a:avLst/>
          </a:prstGeom>
          <a:effectLst>
            <a:outerShdw blurRad="50800" dist="38100" dir="8100000" sx="105000" sy="105000" algn="tr" rotWithShape="0">
              <a:prstClr val="black">
                <a:alpha val="4000"/>
              </a:prstClr>
            </a:outerShdw>
          </a:effectLst>
        </p:spPr>
      </p:pic>
      <p:cxnSp>
        <p:nvCxnSpPr>
          <p:cNvPr id="13" name="Прямая соединительная линия 12"/>
          <p:cNvCxnSpPr/>
          <p:nvPr/>
        </p:nvCxnSpPr>
        <p:spPr>
          <a:xfrm>
            <a:off x="3848558" y="4880701"/>
            <a:ext cx="2875500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686558" y="4821665"/>
            <a:ext cx="3037500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55059"/>
            <a:ext cx="6132678" cy="523471"/>
          </a:xfrm>
        </p:spPr>
        <p:txBody>
          <a:bodyPr>
            <a:noAutofit/>
          </a:bodyPr>
          <a:lstStyle/>
          <a:p>
            <a:r>
              <a:rPr lang="ru-RU" sz="1800" b="1" dirty="0">
                <a:solidFill>
                  <a:schemeClr val="bg1"/>
                </a:solidFill>
                <a:latin typeface="+mn-lt"/>
              </a:rPr>
              <a:t>ДИНАМИКА ОКАЗАНИЯ ФИНАНСОВОЙ</a:t>
            </a:r>
            <a:br>
              <a:rPr lang="ru-RU" sz="1800" b="1" dirty="0">
                <a:solidFill>
                  <a:schemeClr val="bg1"/>
                </a:solidFill>
                <a:latin typeface="+mn-lt"/>
              </a:rPr>
            </a:br>
            <a:r>
              <a:rPr lang="ru-RU" sz="1800" b="1" dirty="0">
                <a:solidFill>
                  <a:schemeClr val="bg1"/>
                </a:solidFill>
                <a:latin typeface="+mn-lt"/>
              </a:rPr>
              <a:t>ПОДДЕРЖКИ СУБЪЕКТАМ МСП В КРАЕ ЗА 2015 - 2017 ГГ.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948" t="15758" r="63474" b="1472"/>
          <a:stretch/>
        </p:blipFill>
        <p:spPr>
          <a:xfrm>
            <a:off x="6231313" y="33802"/>
            <a:ext cx="574606" cy="773696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3901597" y="4877083"/>
            <a:ext cx="2904321" cy="213521"/>
          </a:xfrm>
          <a:prstGeom prst="rect">
            <a:avLst/>
          </a:prstGeom>
        </p:spPr>
        <p:txBody>
          <a:bodyPr wrap="none" lIns="51435" tIns="25718" rIns="51435" bIns="25718">
            <a:spAutoFit/>
          </a:bodyPr>
          <a:lstStyle/>
          <a:p>
            <a:pPr algn="ctr"/>
            <a:r>
              <a:rPr lang="en-US" sz="1050" b="1" dirty="0">
                <a:gradFill flip="none" rotWithShape="1">
                  <a:gsLst>
                    <a:gs pos="0">
                      <a:srgbClr val="00B050"/>
                    </a:gs>
                    <a:gs pos="50000">
                      <a:srgbClr val="002060"/>
                    </a:gs>
                    <a:gs pos="100000">
                      <a:srgbClr val="0070C0"/>
                    </a:gs>
                  </a:gsLst>
                  <a:lin ang="10800000" scaled="1"/>
                  <a:tileRect/>
                </a:gradFill>
              </a:rPr>
              <a:t>XXII</a:t>
            </a:r>
            <a:r>
              <a:rPr lang="ru-RU" sz="1050" b="1" dirty="0">
                <a:gradFill flip="none" rotWithShape="1">
                  <a:gsLst>
                    <a:gs pos="0">
                      <a:srgbClr val="00B050"/>
                    </a:gs>
                    <a:gs pos="50000">
                      <a:srgbClr val="002060"/>
                    </a:gs>
                    <a:gs pos="100000">
                      <a:srgbClr val="0070C0"/>
                    </a:gs>
                  </a:gsLst>
                  <a:lin ang="10800000" scaled="1"/>
                  <a:tileRect/>
                </a:gradFill>
              </a:rPr>
              <a:t> краевой конкурс «Предприниматель года»</a:t>
            </a:r>
            <a:endParaRPr lang="ru-RU" sz="1050" b="1" dirty="0"/>
          </a:p>
        </p:txBody>
      </p:sp>
      <p:graphicFrame>
        <p:nvGraphicFramePr>
          <p:cNvPr id="18" name="Диаграмма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769898854"/>
              </p:ext>
            </p:extLst>
          </p:nvPr>
        </p:nvGraphicFramePr>
        <p:xfrm>
          <a:off x="138544" y="1421945"/>
          <a:ext cx="3548014" cy="1915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849536"/>
            <a:ext cx="450668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</a:rPr>
              <a:t>КОЛИЧЕСТВО СОЗДАННЫХ БАНКОВ, ФИЛИАЛОВ, ПОДРАЗДЕЛЕНИЙ НА ТЕРРИТОРИИ КРАЯ, В ШТ.</a:t>
            </a:r>
          </a:p>
        </p:txBody>
      </p:sp>
      <p:graphicFrame>
        <p:nvGraphicFramePr>
          <p:cNvPr id="19" name="Диаграмма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030947550"/>
              </p:ext>
            </p:extLst>
          </p:nvPr>
        </p:nvGraphicFramePr>
        <p:xfrm>
          <a:off x="3782290" y="2971800"/>
          <a:ext cx="3023629" cy="1638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775364" y="2446815"/>
            <a:ext cx="2892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СРЕДНЕВЗВЕШЕННАЯ ПРОЦЕНТНАЯ СТАВКА В КРАЕ, В %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 xmlns="">
                  <a14:imgLayer r:embed="rId7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97581" y="1004928"/>
            <a:ext cx="1493661" cy="116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Группа 4"/>
          <p:cNvGrpSpPr/>
          <p:nvPr/>
        </p:nvGrpSpPr>
        <p:grpSpPr>
          <a:xfrm>
            <a:off x="138544" y="3263873"/>
            <a:ext cx="3265673" cy="1854654"/>
            <a:chOff x="138544" y="3263873"/>
            <a:chExt cx="3265673" cy="1854654"/>
          </a:xfrm>
        </p:grpSpPr>
        <p:pic>
          <p:nvPicPr>
            <p:cNvPr id="17" name="Picture 2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8544" y="3263873"/>
              <a:ext cx="2983332" cy="18267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0" name="Прямоугольник 19"/>
            <p:cNvSpPr/>
            <p:nvPr/>
          </p:nvSpPr>
          <p:spPr>
            <a:xfrm>
              <a:off x="300545" y="4411870"/>
              <a:ext cx="529478" cy="222777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/>
                <a:t>45,5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45538" y="4718417"/>
              <a:ext cx="30586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/>
                <a:t>  </a:t>
              </a:r>
              <a:r>
                <a:rPr lang="ru-RU" sz="1100" b="1" dirty="0">
                  <a:solidFill>
                    <a:srgbClr val="002060"/>
                  </a:solidFill>
                </a:rPr>
                <a:t>2012</a:t>
              </a:r>
              <a:r>
                <a:rPr lang="ru-RU" sz="2000" b="1" dirty="0">
                  <a:solidFill>
                    <a:srgbClr val="002060"/>
                  </a:solidFill>
                </a:rPr>
                <a:t> </a:t>
              </a:r>
              <a:r>
                <a:rPr lang="ru-RU" sz="2000" b="1" dirty="0"/>
                <a:t>                           </a:t>
              </a:r>
              <a:r>
                <a:rPr lang="ru-RU" sz="1100" b="1" dirty="0">
                  <a:solidFill>
                    <a:srgbClr val="002060"/>
                  </a:solidFill>
                </a:rPr>
                <a:t>2017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1448940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335186"/>
            <a:ext cx="6858000" cy="51435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endParaRPr lang="ru-RU" sz="1050">
              <a:solidFill>
                <a:srgbClr val="1975B8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l="-1201" t="2705" r="3325" b="63793"/>
          <a:stretch/>
        </p:blipFill>
        <p:spPr>
          <a:xfrm>
            <a:off x="4835164" y="33802"/>
            <a:ext cx="2022836" cy="773696"/>
          </a:xfrm>
          <a:prstGeom prst="rect">
            <a:avLst/>
          </a:prstGeom>
          <a:effectLst>
            <a:outerShdw blurRad="50800" dist="38100" dir="8100000" sx="105000" sy="105000" algn="tr" rotWithShape="0">
              <a:prstClr val="black">
                <a:alpha val="4000"/>
              </a:prstClr>
            </a:outerShdw>
          </a:effectLst>
        </p:spPr>
      </p:pic>
      <p:cxnSp>
        <p:nvCxnSpPr>
          <p:cNvPr id="13" name="Прямая соединительная линия 12"/>
          <p:cNvCxnSpPr/>
          <p:nvPr/>
        </p:nvCxnSpPr>
        <p:spPr>
          <a:xfrm>
            <a:off x="3848558" y="4880701"/>
            <a:ext cx="2875500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686558" y="4821665"/>
            <a:ext cx="3037500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55059"/>
            <a:ext cx="6132678" cy="523471"/>
          </a:xfrm>
        </p:spPr>
        <p:txBody>
          <a:bodyPr>
            <a:noAutofit/>
          </a:bodyPr>
          <a:lstStyle/>
          <a:p>
            <a:r>
              <a:rPr lang="ru-RU" sz="1800" b="1" dirty="0">
                <a:solidFill>
                  <a:schemeClr val="bg1"/>
                </a:solidFill>
                <a:latin typeface="+mn-lt"/>
              </a:rPr>
              <a:t>ДИНАМИКА ОКАЗАНИЯ ФИНАНСОВОЙ</a:t>
            </a:r>
            <a:br>
              <a:rPr lang="ru-RU" sz="1800" b="1" dirty="0">
                <a:solidFill>
                  <a:schemeClr val="bg1"/>
                </a:solidFill>
                <a:latin typeface="+mn-lt"/>
              </a:rPr>
            </a:br>
            <a:r>
              <a:rPr lang="ru-RU" sz="1800" b="1" dirty="0">
                <a:solidFill>
                  <a:schemeClr val="bg1"/>
                </a:solidFill>
                <a:latin typeface="+mn-lt"/>
              </a:rPr>
              <a:t>ПОДДЕРЖКИ СУБЪЕКТАМ МСП В КРАЕ ЗА 2015 - 2017 ГГ.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948" t="15758" r="63474" b="1472"/>
          <a:stretch/>
        </p:blipFill>
        <p:spPr>
          <a:xfrm>
            <a:off x="6231313" y="33802"/>
            <a:ext cx="574606" cy="773696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3901597" y="4877083"/>
            <a:ext cx="2904321" cy="213521"/>
          </a:xfrm>
          <a:prstGeom prst="rect">
            <a:avLst/>
          </a:prstGeom>
        </p:spPr>
        <p:txBody>
          <a:bodyPr wrap="none" lIns="51435" tIns="25718" rIns="51435" bIns="25718">
            <a:spAutoFit/>
          </a:bodyPr>
          <a:lstStyle/>
          <a:p>
            <a:pPr algn="ctr"/>
            <a:r>
              <a:rPr lang="en-US" sz="1050" b="1" dirty="0">
                <a:gradFill flip="none" rotWithShape="1">
                  <a:gsLst>
                    <a:gs pos="0">
                      <a:srgbClr val="00B050"/>
                    </a:gs>
                    <a:gs pos="50000">
                      <a:srgbClr val="002060"/>
                    </a:gs>
                    <a:gs pos="100000">
                      <a:srgbClr val="0070C0"/>
                    </a:gs>
                  </a:gsLst>
                  <a:lin ang="10800000" scaled="1"/>
                  <a:tileRect/>
                </a:gradFill>
              </a:rPr>
              <a:t>XXII</a:t>
            </a:r>
            <a:r>
              <a:rPr lang="ru-RU" sz="1050" b="1" dirty="0">
                <a:gradFill flip="none" rotWithShape="1">
                  <a:gsLst>
                    <a:gs pos="0">
                      <a:srgbClr val="00B050"/>
                    </a:gs>
                    <a:gs pos="50000">
                      <a:srgbClr val="002060"/>
                    </a:gs>
                    <a:gs pos="100000">
                      <a:srgbClr val="0070C0"/>
                    </a:gs>
                  </a:gsLst>
                  <a:lin ang="10800000" scaled="1"/>
                  <a:tileRect/>
                </a:gradFill>
              </a:rPr>
              <a:t> краевой конкурс «Предприниматель года»</a:t>
            </a:r>
            <a:endParaRPr lang="ru-RU" sz="1050" b="1" dirty="0"/>
          </a:p>
        </p:txBody>
      </p:sp>
      <p:graphicFrame>
        <p:nvGraphicFramePr>
          <p:cNvPr id="17" name="Диаграмма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284208791"/>
              </p:ext>
            </p:extLst>
          </p:nvPr>
        </p:nvGraphicFramePr>
        <p:xfrm>
          <a:off x="1466185" y="3084490"/>
          <a:ext cx="2568920" cy="1763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896590" y="3553073"/>
            <a:ext cx="296141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rgbClr val="0070C0"/>
                </a:solidFill>
              </a:rPr>
              <a:t>ДОЛЯ КРЕДИТОВ СУБЪЕКТАМ МСП КРАЯ В ОБЩЕМ ОБЪЕМЕ КРЕДИТОВ СУБЪЕКТАМ МСП В ДФО, В 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-288766" y="878530"/>
            <a:ext cx="38169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>
                <a:solidFill>
                  <a:srgbClr val="0070C0"/>
                </a:solidFill>
              </a:rPr>
              <a:t>ОБЪЕМ КРЕДИТОВ СМСП В КРАЕ В РАЗРЕЗЕ КРАЕВОЙ</a:t>
            </a:r>
            <a:br>
              <a:rPr lang="ru-RU" sz="1000" b="1" dirty="0">
                <a:solidFill>
                  <a:srgbClr val="0070C0"/>
                </a:solidFill>
              </a:rPr>
            </a:br>
            <a:r>
              <a:rPr lang="ru-RU" sz="1000" b="1" dirty="0">
                <a:solidFill>
                  <a:srgbClr val="0070C0"/>
                </a:solidFill>
              </a:rPr>
              <a:t>И ФЕДЕРАЛЬНОЙ ПОДДЕРЖКИ ЗА 2015 ГОД, В МЛН РУБ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87956" y="878530"/>
            <a:ext cx="38347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>
                <a:solidFill>
                  <a:srgbClr val="0070C0"/>
                </a:solidFill>
              </a:rPr>
              <a:t>ОБЪЕМ КРЕДИТОВ СМСП В КРАЕ В РАЗРЕЗЕ КРАЕВОЙ И ФЕДЕРАЛЬНОЙ ПОДДЕРЖКИ ЗА 2017 ГОД, В МЛН РУБ</a:t>
            </a:r>
          </a:p>
        </p:txBody>
      </p:sp>
      <p:graphicFrame>
        <p:nvGraphicFramePr>
          <p:cNvPr id="18" name="Диаграмма 17"/>
          <p:cNvGraphicFramePr/>
          <p:nvPr>
            <p:extLst>
              <p:ext uri="{D42A27DB-BD31-4B8C-83A1-F6EECF244321}">
                <p14:modId xmlns:p14="http://schemas.microsoft.com/office/powerpoint/2010/main" xmlns="" val="4146510056"/>
              </p:ext>
            </p:extLst>
          </p:nvPr>
        </p:nvGraphicFramePr>
        <p:xfrm>
          <a:off x="303129" y="1031011"/>
          <a:ext cx="2528345" cy="218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584596" y="1290933"/>
            <a:ext cx="6191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/>
              <a:t>529,03</a:t>
            </a:r>
          </a:p>
        </p:txBody>
      </p:sp>
      <p:graphicFrame>
        <p:nvGraphicFramePr>
          <p:cNvPr id="20" name="Диаграмма 19">
            <a:extLst>
              <a:ext uri="{FF2B5EF4-FFF2-40B4-BE49-F238E27FC236}">
                <a16:creationId xmlns="" xmlns:a16="http://schemas.microsoft.com/office/drawing/2014/main" id="{00000000-0008-0000-0000-000011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459861782"/>
              </p:ext>
            </p:extLst>
          </p:nvPr>
        </p:nvGraphicFramePr>
        <p:xfrm>
          <a:off x="3190518" y="1217747"/>
          <a:ext cx="3562789" cy="218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xmlns="" val="4200275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570883"/>
            <a:ext cx="1811097" cy="822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354" y="605831"/>
            <a:ext cx="2060876" cy="948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180369"/>
            <a:ext cx="6858000" cy="455478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endParaRPr lang="ru-RU" sz="1050">
              <a:solidFill>
                <a:srgbClr val="1975B8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4"/>
          <a:srcRect l="-1201" t="2705" r="3325" b="63793"/>
          <a:stretch/>
        </p:blipFill>
        <p:spPr>
          <a:xfrm>
            <a:off x="4617200" y="125562"/>
            <a:ext cx="2177637" cy="690342"/>
          </a:xfrm>
          <a:prstGeom prst="rect">
            <a:avLst/>
          </a:prstGeom>
          <a:effectLst>
            <a:outerShdw blurRad="50800" dist="38100" dir="8100000" sx="105000" sy="105000" algn="tr" rotWithShape="0">
              <a:prstClr val="black">
                <a:alpha val="4000"/>
              </a:prst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354" y="74921"/>
            <a:ext cx="5915025" cy="745629"/>
          </a:xfrm>
        </p:spPr>
        <p:txBody>
          <a:bodyPr>
            <a:normAutofit/>
          </a:bodyPr>
          <a:lstStyle/>
          <a:p>
            <a:r>
              <a:rPr lang="ru-RU" sz="1950" b="1" dirty="0">
                <a:solidFill>
                  <a:schemeClr val="bg1"/>
                </a:solidFill>
                <a:latin typeface="+mn-lt"/>
              </a:rPr>
              <a:t>КРАЕВЫЕ ИНСТРУМЕНТЫ ПОДДЕРЖКИ МСП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849339" y="4652462"/>
            <a:ext cx="2875500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3687339" y="4573393"/>
            <a:ext cx="3037500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3901597" y="4652462"/>
            <a:ext cx="2904321" cy="213521"/>
          </a:xfrm>
          <a:prstGeom prst="rect">
            <a:avLst/>
          </a:prstGeom>
        </p:spPr>
        <p:txBody>
          <a:bodyPr wrap="none" lIns="51435" tIns="25718" rIns="51435" bIns="25718">
            <a:spAutoFit/>
          </a:bodyPr>
          <a:lstStyle/>
          <a:p>
            <a:pPr algn="ctr"/>
            <a:r>
              <a:rPr lang="en-US" sz="1050" b="1" dirty="0">
                <a:gradFill flip="none" rotWithShape="1">
                  <a:gsLst>
                    <a:gs pos="0">
                      <a:srgbClr val="00B050"/>
                    </a:gs>
                    <a:gs pos="50000">
                      <a:srgbClr val="002060"/>
                    </a:gs>
                    <a:gs pos="100000">
                      <a:srgbClr val="0070C0"/>
                    </a:gs>
                  </a:gsLst>
                  <a:lin ang="10800000" scaled="1"/>
                  <a:tileRect/>
                </a:gradFill>
              </a:rPr>
              <a:t>XXII</a:t>
            </a:r>
            <a:r>
              <a:rPr lang="ru-RU" sz="1050" b="1" dirty="0">
                <a:gradFill flip="none" rotWithShape="1">
                  <a:gsLst>
                    <a:gs pos="0">
                      <a:srgbClr val="00B050"/>
                    </a:gs>
                    <a:gs pos="50000">
                      <a:srgbClr val="002060"/>
                    </a:gs>
                    <a:gs pos="100000">
                      <a:srgbClr val="0070C0"/>
                    </a:gs>
                  </a:gsLst>
                  <a:lin ang="10800000" scaled="1"/>
                  <a:tileRect/>
                </a:gradFill>
              </a:rPr>
              <a:t> краевой конкурс «Предприниматель года»</a:t>
            </a:r>
            <a:endParaRPr lang="ru-RU" sz="1050" b="1" dirty="0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948" t="15758" r="63474" b="1472"/>
          <a:stretch/>
        </p:blipFill>
        <p:spPr>
          <a:xfrm>
            <a:off x="6078826" y="33737"/>
            <a:ext cx="687534" cy="925751"/>
          </a:xfrm>
          <a:prstGeom prst="rect">
            <a:avLst/>
          </a:prstGeom>
        </p:spPr>
      </p:pic>
      <p:sp>
        <p:nvSpPr>
          <p:cNvPr id="11" name="ColumnHeader"/>
          <p:cNvSpPr>
            <a:spLocks noChangeArrowheads="1"/>
          </p:cNvSpPr>
          <p:nvPr/>
        </p:nvSpPr>
        <p:spPr bwMode="gray">
          <a:xfrm>
            <a:off x="88046" y="1551543"/>
            <a:ext cx="1282457" cy="908024"/>
          </a:xfrm>
          <a:prstGeom prst="rect">
            <a:avLst/>
          </a:prstGeom>
          <a:noFill/>
          <a:ln w="31750" algn="ctr">
            <a:solidFill>
              <a:schemeClr val="tx2">
                <a:lumMod val="75000"/>
              </a:schemeClr>
            </a:solidFill>
            <a:round/>
            <a:headEnd/>
            <a:tailEnd/>
          </a:ln>
        </p:spPr>
        <p:txBody>
          <a:bodyPr wrap="square" lIns="0" tIns="34281" rIns="0" bIns="34281" anchor="ctr"/>
          <a:lstStyle/>
          <a:p>
            <a:pPr algn="ctr"/>
            <a:r>
              <a:rPr lang="ru-RU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РАССМОТРЕНИЕ ЗАЯВКИ</a:t>
            </a:r>
          </a:p>
          <a:p>
            <a:pPr algn="ctr"/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10</a:t>
            </a:r>
            <a:r>
              <a:rPr lang="ru-RU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ctr"/>
            <a:r>
              <a:rPr lang="ru-RU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ДНЕЙ</a:t>
            </a:r>
          </a:p>
        </p:txBody>
      </p:sp>
      <p:sp>
        <p:nvSpPr>
          <p:cNvPr id="14" name="ColumnHeader"/>
          <p:cNvSpPr>
            <a:spLocks noChangeArrowheads="1"/>
          </p:cNvSpPr>
          <p:nvPr/>
        </p:nvSpPr>
        <p:spPr bwMode="gray">
          <a:xfrm>
            <a:off x="2976327" y="1548412"/>
            <a:ext cx="1109656" cy="913704"/>
          </a:xfrm>
          <a:prstGeom prst="rect">
            <a:avLst/>
          </a:prstGeom>
          <a:noFill/>
          <a:ln w="31750" algn="ctr">
            <a:solidFill>
              <a:schemeClr val="tx2">
                <a:lumMod val="75000"/>
              </a:schemeClr>
            </a:solidFill>
            <a:round/>
            <a:headEnd/>
            <a:tailEnd/>
          </a:ln>
        </p:spPr>
        <p:txBody>
          <a:bodyPr wrap="square" lIns="0" tIns="34281" rIns="0" bIns="34281" anchor="ctr"/>
          <a:lstStyle/>
          <a:p>
            <a:pPr algn="ctr"/>
            <a:r>
              <a:rPr lang="ru-RU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ОТ 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5 </a:t>
            </a:r>
            <a:r>
              <a:rPr lang="ru-RU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ДО 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9,75 </a:t>
            </a:r>
            <a:r>
              <a:rPr lang="ru-RU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%</a:t>
            </a:r>
          </a:p>
          <a:p>
            <a:pPr algn="ctr"/>
            <a:r>
              <a:rPr lang="ru-RU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ГОДОВЫХ</a:t>
            </a:r>
          </a:p>
        </p:txBody>
      </p:sp>
      <p:sp>
        <p:nvSpPr>
          <p:cNvPr id="15" name="ColumnHeader"/>
          <p:cNvSpPr>
            <a:spLocks noChangeArrowheads="1"/>
          </p:cNvSpPr>
          <p:nvPr/>
        </p:nvSpPr>
        <p:spPr bwMode="gray">
          <a:xfrm>
            <a:off x="4401712" y="1559738"/>
            <a:ext cx="952046" cy="908816"/>
          </a:xfrm>
          <a:prstGeom prst="rect">
            <a:avLst/>
          </a:prstGeom>
          <a:noFill/>
          <a:ln w="31750" algn="ctr">
            <a:solidFill>
              <a:schemeClr val="tx2">
                <a:lumMod val="75000"/>
              </a:schemeClr>
            </a:solidFill>
            <a:round/>
            <a:headEnd/>
            <a:tailEnd/>
          </a:ln>
        </p:spPr>
        <p:txBody>
          <a:bodyPr wrap="square" lIns="0" tIns="34281" rIns="0" bIns="34281" anchor="ctr"/>
          <a:lstStyle/>
          <a:p>
            <a:pPr algn="ctr"/>
            <a:r>
              <a:rPr lang="ru-RU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ДО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3</a:t>
            </a:r>
          </a:p>
          <a:p>
            <a:pPr algn="ctr"/>
            <a:r>
              <a:rPr lang="ru-RU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МЛН РУБЛЕЙ</a:t>
            </a:r>
          </a:p>
        </p:txBody>
      </p:sp>
      <p:sp>
        <p:nvSpPr>
          <p:cNvPr id="16" name="ColumnHeader"/>
          <p:cNvSpPr>
            <a:spLocks noChangeArrowheads="1"/>
          </p:cNvSpPr>
          <p:nvPr/>
        </p:nvSpPr>
        <p:spPr bwMode="gray">
          <a:xfrm>
            <a:off x="1640713" y="1554674"/>
            <a:ext cx="1079327" cy="918944"/>
          </a:xfrm>
          <a:prstGeom prst="rect">
            <a:avLst/>
          </a:prstGeom>
          <a:noFill/>
          <a:ln w="31750" algn="ctr">
            <a:solidFill>
              <a:schemeClr val="tx2">
                <a:lumMod val="75000"/>
              </a:schemeClr>
            </a:solidFill>
            <a:round/>
            <a:headEnd/>
            <a:tailEnd/>
          </a:ln>
        </p:spPr>
        <p:txBody>
          <a:bodyPr wrap="square" lIns="0" tIns="34281" rIns="0" bIns="34281" anchor="ctr"/>
          <a:lstStyle/>
          <a:p>
            <a:pPr algn="ctr"/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8</a:t>
            </a:r>
          </a:p>
          <a:p>
            <a:pPr algn="ctr"/>
            <a:r>
              <a:rPr lang="ru-RU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ПРОДУКТОВ</a:t>
            </a:r>
          </a:p>
        </p:txBody>
      </p:sp>
      <p:sp>
        <p:nvSpPr>
          <p:cNvPr id="18" name="ColumnHeader"/>
          <p:cNvSpPr>
            <a:spLocks noChangeArrowheads="1"/>
          </p:cNvSpPr>
          <p:nvPr/>
        </p:nvSpPr>
        <p:spPr bwMode="gray">
          <a:xfrm>
            <a:off x="165370" y="3475776"/>
            <a:ext cx="1171431" cy="901671"/>
          </a:xfrm>
          <a:prstGeom prst="rect">
            <a:avLst/>
          </a:prstGeom>
          <a:noFill/>
          <a:ln w="31750" algn="ctr">
            <a:solidFill>
              <a:schemeClr val="accent6">
                <a:lumMod val="75000"/>
              </a:schemeClr>
            </a:solidFill>
            <a:round/>
            <a:headEnd/>
            <a:tailEnd/>
          </a:ln>
        </p:spPr>
        <p:txBody>
          <a:bodyPr wrap="square" lIns="0" tIns="34281" rIns="0" bIns="34281" anchor="ctr"/>
          <a:lstStyle/>
          <a:p>
            <a:pPr algn="ctr"/>
            <a:r>
              <a:rPr lang="ru-RU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 ДНЯ РАССМОТРЕНИЯ ЗАЯВКИ</a:t>
            </a:r>
          </a:p>
        </p:txBody>
      </p:sp>
      <p:sp>
        <p:nvSpPr>
          <p:cNvPr id="19" name="ColumnHeader"/>
          <p:cNvSpPr>
            <a:spLocks noChangeArrowheads="1"/>
          </p:cNvSpPr>
          <p:nvPr/>
        </p:nvSpPr>
        <p:spPr bwMode="gray">
          <a:xfrm>
            <a:off x="1469435" y="3482730"/>
            <a:ext cx="1307056" cy="894717"/>
          </a:xfrm>
          <a:prstGeom prst="rect">
            <a:avLst/>
          </a:prstGeom>
          <a:noFill/>
          <a:ln w="31750" algn="ctr">
            <a:solidFill>
              <a:schemeClr val="accent6">
                <a:lumMod val="75000"/>
              </a:schemeClr>
            </a:solidFill>
            <a:round/>
            <a:headEnd/>
            <a:tailEnd/>
          </a:ln>
        </p:spPr>
        <p:txBody>
          <a:bodyPr wrap="square" lIns="0" tIns="34281" rIns="0" bIns="34281" anchor="ctr"/>
          <a:lstStyle/>
          <a:p>
            <a:pPr algn="ctr"/>
            <a:r>
              <a:rPr lang="ru-RU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ДО 75 % </a:t>
            </a:r>
          </a:p>
          <a:p>
            <a:pPr algn="ctr"/>
            <a:r>
              <a:rPr lang="ru-RU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РАЗМЕР ПОРУЧИТЕЛЬСТВА ПО КРЕДИТУ</a:t>
            </a:r>
          </a:p>
        </p:txBody>
      </p:sp>
      <p:sp>
        <p:nvSpPr>
          <p:cNvPr id="20" name="ColumnHeader"/>
          <p:cNvSpPr>
            <a:spLocks noChangeArrowheads="1"/>
          </p:cNvSpPr>
          <p:nvPr/>
        </p:nvSpPr>
        <p:spPr bwMode="gray">
          <a:xfrm>
            <a:off x="4617200" y="3482729"/>
            <a:ext cx="1078401" cy="846091"/>
          </a:xfrm>
          <a:prstGeom prst="rect">
            <a:avLst/>
          </a:prstGeom>
          <a:noFill/>
          <a:ln w="31750" algn="ctr">
            <a:solidFill>
              <a:schemeClr val="accent6">
                <a:lumMod val="75000"/>
              </a:schemeClr>
            </a:solidFill>
            <a:round/>
            <a:headEnd/>
            <a:tailEnd/>
          </a:ln>
        </p:spPr>
        <p:txBody>
          <a:bodyPr wrap="square" lIns="0" tIns="34281" rIns="0" bIns="34281" anchor="ctr"/>
          <a:lstStyle/>
          <a:p>
            <a:pPr algn="ctr"/>
            <a:r>
              <a:rPr lang="ru-RU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ДО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25</a:t>
            </a:r>
          </a:p>
          <a:p>
            <a:pPr algn="ctr"/>
            <a:r>
              <a:rPr lang="ru-RU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МЛН РУБЛЕЙ</a:t>
            </a:r>
          </a:p>
        </p:txBody>
      </p:sp>
      <p:sp>
        <p:nvSpPr>
          <p:cNvPr id="21" name="ColumnHeader"/>
          <p:cNvSpPr>
            <a:spLocks noChangeArrowheads="1"/>
          </p:cNvSpPr>
          <p:nvPr/>
        </p:nvSpPr>
        <p:spPr bwMode="gray">
          <a:xfrm>
            <a:off x="2909125" y="3482730"/>
            <a:ext cx="1504943" cy="846091"/>
          </a:xfrm>
          <a:prstGeom prst="rect">
            <a:avLst/>
          </a:prstGeom>
          <a:noFill/>
          <a:ln w="31750" algn="ctr">
            <a:solidFill>
              <a:schemeClr val="accent6">
                <a:lumMod val="75000"/>
              </a:schemeClr>
            </a:solidFill>
            <a:round/>
            <a:headEnd/>
            <a:tailEnd/>
          </a:ln>
        </p:spPr>
        <p:txBody>
          <a:bodyPr wrap="square" lIns="0" tIns="34281" rIns="0" bIns="34281" anchor="ctr"/>
          <a:lstStyle/>
          <a:p>
            <a:pPr algn="ctr"/>
            <a:r>
              <a:rPr lang="ru-RU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ОТ 0,5 ДО 1,25 % ГОДОВЫХ</a:t>
            </a:r>
          </a:p>
        </p:txBody>
      </p:sp>
      <p:sp>
        <p:nvSpPr>
          <p:cNvPr id="22" name="ColumnHeader"/>
          <p:cNvSpPr>
            <a:spLocks noChangeArrowheads="1"/>
          </p:cNvSpPr>
          <p:nvPr/>
        </p:nvSpPr>
        <p:spPr bwMode="gray">
          <a:xfrm>
            <a:off x="5669487" y="1548412"/>
            <a:ext cx="915227" cy="894647"/>
          </a:xfrm>
          <a:prstGeom prst="rect">
            <a:avLst/>
          </a:prstGeom>
          <a:noFill/>
          <a:ln w="31750" algn="ctr">
            <a:solidFill>
              <a:schemeClr val="tx2">
                <a:lumMod val="75000"/>
              </a:schemeClr>
            </a:solidFill>
            <a:round/>
            <a:headEnd/>
            <a:tailEnd/>
          </a:ln>
        </p:spPr>
        <p:txBody>
          <a:bodyPr wrap="square" lIns="0" tIns="34281" rIns="0" bIns="34281" anchor="ctr"/>
          <a:lstStyle/>
          <a:p>
            <a:pPr algn="ctr"/>
            <a:r>
              <a:rPr lang="ru-RU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ДО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3</a:t>
            </a:r>
          </a:p>
          <a:p>
            <a:pPr algn="ctr"/>
            <a:r>
              <a:rPr lang="ru-RU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ЛЕТ</a:t>
            </a:r>
          </a:p>
        </p:txBody>
      </p:sp>
      <p:sp>
        <p:nvSpPr>
          <p:cNvPr id="23" name="ColumnHeader"/>
          <p:cNvSpPr>
            <a:spLocks noChangeArrowheads="1"/>
          </p:cNvSpPr>
          <p:nvPr/>
        </p:nvSpPr>
        <p:spPr bwMode="gray">
          <a:xfrm>
            <a:off x="5826868" y="3452424"/>
            <a:ext cx="904683" cy="876396"/>
          </a:xfrm>
          <a:prstGeom prst="rect">
            <a:avLst/>
          </a:prstGeom>
          <a:noFill/>
          <a:ln w="31750" algn="ctr">
            <a:solidFill>
              <a:schemeClr val="accent6">
                <a:lumMod val="75000"/>
              </a:schemeClr>
            </a:solidFill>
            <a:round/>
            <a:headEnd/>
            <a:tailEnd/>
          </a:ln>
        </p:spPr>
        <p:txBody>
          <a:bodyPr wrap="square" lIns="0" tIns="34281" rIns="0" bIns="34281" anchor="ctr"/>
          <a:lstStyle/>
          <a:p>
            <a:pPr algn="ctr"/>
            <a:r>
              <a:rPr lang="ru-RU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ДО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15</a:t>
            </a:r>
          </a:p>
          <a:p>
            <a:pPr algn="ctr"/>
            <a:r>
              <a:rPr lang="ru-RU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ЛЕТ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018848" y="2759932"/>
            <a:ext cx="47933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200" b="1" dirty="0"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/>
              </a:rPr>
              <a:t>на 01.05.2018 – 153 действующих поручительства на</a:t>
            </a:r>
            <a:br>
              <a:rPr lang="ru-RU" sz="1200" b="1" dirty="0"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/>
              </a:rPr>
            </a:br>
            <a:r>
              <a:rPr lang="ru-RU" sz="1200" b="1" dirty="0"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/>
              </a:rPr>
              <a:t>671,8 млн. руб. (обеспечено 2,3 млрд. руб. кредитов)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977035" y="1122382"/>
            <a:ext cx="4849354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150" b="1" dirty="0"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/>
              </a:rPr>
              <a:t>Портфель на 01.05.2018 – 650 микрозаймов на 435,5 млн. руб. </a:t>
            </a:r>
          </a:p>
        </p:txBody>
      </p:sp>
    </p:spTree>
    <p:extLst>
      <p:ext uri="{BB962C8B-B14F-4D97-AF65-F5344CB8AC3E}">
        <p14:creationId xmlns:p14="http://schemas.microsoft.com/office/powerpoint/2010/main" xmlns="" val="528754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373056"/>
            <a:ext cx="6858000" cy="440871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1050" dirty="0">
                <a:solidFill>
                  <a:srgbClr val="1975B8"/>
                </a:solidFill>
              </a:rPr>
              <a:t>Ф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l="-1201" t="2705" r="3325" b="63793"/>
          <a:stretch/>
        </p:blipFill>
        <p:spPr>
          <a:xfrm>
            <a:off x="4680363" y="116112"/>
            <a:ext cx="2177637" cy="690342"/>
          </a:xfrm>
          <a:prstGeom prst="rect">
            <a:avLst/>
          </a:prstGeom>
          <a:effectLst>
            <a:outerShdw blurRad="50800" dist="38100" dir="8100000" sx="105000" sy="105000" algn="tr" rotWithShape="0">
              <a:prstClr val="black">
                <a:alpha val="4000"/>
              </a:prstClr>
            </a:outerShdw>
          </a:effectLst>
        </p:spPr>
      </p:pic>
      <p:cxnSp>
        <p:nvCxnSpPr>
          <p:cNvPr id="13" name="Прямая соединительная линия 12"/>
          <p:cNvCxnSpPr/>
          <p:nvPr/>
        </p:nvCxnSpPr>
        <p:spPr>
          <a:xfrm>
            <a:off x="3842070" y="4284672"/>
            <a:ext cx="2875500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670611" y="4252380"/>
            <a:ext cx="3037500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3901598" y="4253628"/>
            <a:ext cx="2904321" cy="213521"/>
          </a:xfrm>
          <a:prstGeom prst="rect">
            <a:avLst/>
          </a:prstGeom>
        </p:spPr>
        <p:txBody>
          <a:bodyPr wrap="none" lIns="51435" tIns="25718" rIns="51435" bIns="25718">
            <a:spAutoFit/>
          </a:bodyPr>
          <a:lstStyle/>
          <a:p>
            <a:pPr algn="ctr"/>
            <a:r>
              <a:rPr lang="en-US" sz="1050" b="1" dirty="0">
                <a:gradFill flip="none" rotWithShape="1">
                  <a:gsLst>
                    <a:gs pos="0">
                      <a:srgbClr val="00B050"/>
                    </a:gs>
                    <a:gs pos="50000">
                      <a:srgbClr val="002060"/>
                    </a:gs>
                    <a:gs pos="100000">
                      <a:srgbClr val="0070C0"/>
                    </a:gs>
                  </a:gsLst>
                  <a:lin ang="10800000" scaled="1"/>
                  <a:tileRect/>
                </a:gradFill>
              </a:rPr>
              <a:t>XXII</a:t>
            </a:r>
            <a:r>
              <a:rPr lang="ru-RU" sz="1050" b="1" dirty="0">
                <a:gradFill flip="none" rotWithShape="1">
                  <a:gsLst>
                    <a:gs pos="0">
                      <a:srgbClr val="00B050"/>
                    </a:gs>
                    <a:gs pos="50000">
                      <a:srgbClr val="002060"/>
                    </a:gs>
                    <a:gs pos="100000">
                      <a:srgbClr val="0070C0"/>
                    </a:gs>
                  </a:gsLst>
                  <a:lin ang="10800000" scaled="1"/>
                  <a:tileRect/>
                </a:gradFill>
              </a:rPr>
              <a:t> краевой конкурс «Предприниматель года»</a:t>
            </a:r>
            <a:endParaRPr lang="ru-RU" sz="1050" b="1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35895020"/>
              </p:ext>
            </p:extLst>
          </p:nvPr>
        </p:nvGraphicFramePr>
        <p:xfrm>
          <a:off x="60829" y="1139745"/>
          <a:ext cx="6673346" cy="3721078"/>
        </p:xfrm>
        <a:graphic>
          <a:graphicData uri="http://schemas.openxmlformats.org/drawingml/2006/table">
            <a:tbl>
              <a:tblPr firstRow="1" firstCol="1" bandRow="1"/>
              <a:tblGrid>
                <a:gridCol w="667334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2420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200"/>
                        </a:spcAft>
                      </a:pPr>
                      <a:r>
                        <a:rPr lang="ru-RU" sz="1200" b="1" spc="-20" baseline="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                    Программа стимулирования кредитования СМСП</a:t>
                      </a:r>
                    </a:p>
                  </a:txBody>
                  <a:tcPr marL="51433" marR="514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80488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             </a:t>
                      </a: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от </a:t>
                      </a:r>
                      <a:r>
                        <a:rPr lang="ru-RU" sz="14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3 млн </a:t>
                      </a: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до</a:t>
                      </a:r>
                      <a:r>
                        <a:rPr lang="ru-RU" sz="14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1 млрд </a:t>
                      </a:r>
                      <a:r>
                        <a:rPr lang="ru-RU" sz="1400" b="1" kern="12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руб</a:t>
                      </a:r>
                      <a:r>
                        <a:rPr lang="ru-RU" sz="14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по ставке</a:t>
                      </a:r>
                      <a:r>
                        <a:rPr lang="ru-RU" sz="14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9,6 % </a:t>
                      </a: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и</a:t>
                      </a:r>
                      <a:r>
                        <a:rPr lang="ru-RU" sz="14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10,6 %</a:t>
                      </a: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             (3 года льготного фондирования</a:t>
                      </a:r>
                      <a:r>
                        <a:rPr lang="ru-RU" sz="1400" b="1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банков)</a:t>
                      </a:r>
                      <a:endParaRPr lang="ru-RU" sz="14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1433" marR="514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06315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ru-RU" sz="1200" b="1" i="0" u="none" strike="noStrike" kern="1200" cap="none" spc="-2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                                 </a:t>
                      </a:r>
                      <a:r>
                        <a:rPr lang="ru-RU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Программа «Льготный лизинг оборудования через РЛК»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1433" marR="514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176359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6 % 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годовых (РФ)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8 %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годовых (</a:t>
                      </a:r>
                      <a:r>
                        <a:rPr lang="ru-RU" sz="14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иностр.оборуд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.) </a:t>
                      </a:r>
                      <a:r>
                        <a:rPr lang="ru-RU" sz="1400" b="1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от </a:t>
                      </a:r>
                      <a:r>
                        <a:rPr lang="ru-RU" sz="1400" b="1" baseline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5</a:t>
                      </a:r>
                      <a:r>
                        <a:rPr lang="ru-RU" sz="1400" b="1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до </a:t>
                      </a:r>
                      <a:r>
                        <a:rPr lang="ru-RU" sz="1400" b="1" baseline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200</a:t>
                      </a:r>
                      <a:r>
                        <a:rPr lang="ru-RU" sz="1400" b="1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млн. руб.</a:t>
                      </a:r>
                    </a:p>
                    <a:p>
                      <a:pPr marL="0" marR="0" indent="0" algn="ctr" defTabSz="514350" rtl="0" eaLnBrk="1" fontAlgn="auto" latinLnBrk="0" hangingPunct="1">
                        <a:lnSpc>
                          <a:spcPts val="22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1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 Созданы РЛК – Республики Татарстан и Башкортостан</a:t>
                      </a:r>
                      <a:br>
                        <a:rPr lang="ru-RU" sz="1300" b="1" i="1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</a:br>
                      <a:r>
                        <a:rPr lang="ru-RU" sz="1300" b="1" i="1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     В 2018 году – Республика Саха (Якутия), Ярославская область</a:t>
                      </a:r>
                      <a:endParaRPr lang="ru-RU" sz="1300" b="1" i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1433" marR="514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6737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</a:t>
                      </a:r>
                      <a:r>
                        <a:rPr kumimoji="0" lang="ru-RU" sz="1200" b="1" i="0" u="none" strike="noStrike" kern="1200" cap="none" spc="-2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400" b="1" i="0" u="none" strike="noStrike" kern="1200" cap="none" spc="-2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Льготное кредитование, гарантии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1433" marR="514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0293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                 от</a:t>
                      </a:r>
                      <a:r>
                        <a:rPr lang="ru-RU" sz="1400" b="1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3 млн. руб.</a:t>
                      </a:r>
                      <a:r>
                        <a:rPr lang="ru-RU" sz="1400" b="1" kern="1200" baseline="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по ставке </a:t>
                      </a:r>
                      <a:r>
                        <a:rPr lang="ru-RU" sz="1400" b="1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от 8,9</a:t>
                      </a:r>
                      <a:r>
                        <a:rPr lang="ru-RU" sz="1400" b="1" kern="1200" baseline="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1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% </a:t>
                      </a:r>
                      <a:r>
                        <a:rPr lang="ru-RU" sz="1400" b="1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до </a:t>
                      </a:r>
                      <a:r>
                        <a:rPr lang="ru-RU" sz="1400" b="1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7 лет 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1433" marR="514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28387">
                <a:tc>
                  <a:txBody>
                    <a:bodyPr/>
                    <a:lstStyle/>
                    <a:p>
                      <a:pPr marL="0" marR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Программа "Доступный кредит МСП"</a:t>
                      </a:r>
                    </a:p>
                  </a:txBody>
                  <a:tcPr marL="51433" marR="514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45659">
                <a:tc>
                  <a:txBody>
                    <a:bodyPr/>
                    <a:lstStyle/>
                    <a:p>
                      <a:pPr marL="0" marR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                        на оборотные средства 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до 3</a:t>
                      </a:r>
                      <a:r>
                        <a:rPr lang="ru-RU" sz="1400" b="1" baseline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лет 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на инвестиции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до 10 лет</a:t>
                      </a:r>
                    </a:p>
                    <a:p>
                      <a:pPr marL="0" marR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baseline="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                 средняя ставка </a:t>
                      </a:r>
                      <a:r>
                        <a:rPr lang="ru-RU" sz="1400" b="1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10,45</a:t>
                      </a:r>
                      <a:r>
                        <a:rPr lang="ru-RU" sz="1400" b="1" kern="1200" baseline="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1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% 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1433" marR="51433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11" name="Рисунок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0378" y="1414697"/>
            <a:ext cx="1313637" cy="612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Рисунок 2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0378" y="3468412"/>
            <a:ext cx="1332753" cy="502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 descr="http://fondvostok.ru/bitrix/templates/empty/img/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0378" y="4053285"/>
            <a:ext cx="1351870" cy="462773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948" t="15758" r="63474" b="1472"/>
          <a:stretch/>
        </p:blipFill>
        <p:spPr>
          <a:xfrm>
            <a:off x="6126391" y="54386"/>
            <a:ext cx="507957" cy="683954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255813"/>
            <a:ext cx="52904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solidFill>
                  <a:schemeClr val="bg1"/>
                </a:solidFill>
              </a:rPr>
              <a:t>ФЕДЕРАЛЬНЫЕ ИНСТИТУТЫ РАЗВИТИЯ ПРЕДПРИНИМАТЕЛЬСТВА</a:t>
            </a:r>
          </a:p>
        </p:txBody>
      </p:sp>
    </p:spTree>
    <p:extLst>
      <p:ext uri="{BB962C8B-B14F-4D97-AF65-F5344CB8AC3E}">
        <p14:creationId xmlns:p14="http://schemas.microsoft.com/office/powerpoint/2010/main" xmlns="" val="2758256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Прямоугольник 124"/>
          <p:cNvSpPr/>
          <p:nvPr/>
        </p:nvSpPr>
        <p:spPr>
          <a:xfrm>
            <a:off x="-23905" y="467431"/>
            <a:ext cx="6858000" cy="514350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>
              <a:lnSpc>
                <a:spcPts val="1950"/>
              </a:lnSpc>
            </a:pPr>
            <a:r>
              <a:rPr lang="ru-RU" sz="1800" b="1" dirty="0">
                <a:solidFill>
                  <a:schemeClr val="bg1"/>
                </a:solidFill>
              </a:rPr>
              <a:t>СХЕМА ВЗАИМОДЕЙСТВИЯ С СУБЪЕКТАМИ</a:t>
            </a:r>
            <a:br>
              <a:rPr lang="ru-RU" sz="1800" b="1" dirty="0">
                <a:solidFill>
                  <a:schemeClr val="bg1"/>
                </a:solidFill>
              </a:rPr>
            </a:br>
            <a:r>
              <a:rPr lang="ru-RU" sz="1800" b="1" dirty="0">
                <a:solidFill>
                  <a:schemeClr val="bg1"/>
                </a:solidFill>
              </a:rPr>
              <a:t>МСП – ИНИЦИАТОРАМИ ПРОЕКТОВ</a:t>
            </a:r>
            <a:endParaRPr lang="ru-RU" sz="1800" dirty="0">
              <a:solidFill>
                <a:srgbClr val="1975B8"/>
              </a:solidFill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1708553" y="2373424"/>
            <a:ext cx="1799582" cy="4188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 b="1" dirty="0">
              <a:solidFill>
                <a:schemeClr val="tx1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4616359" y="2371216"/>
            <a:ext cx="940776" cy="349757"/>
          </a:xfrm>
          <a:prstGeom prst="roundRect">
            <a:avLst>
              <a:gd name="adj" fmla="val 10819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200"/>
              </a:lnSpc>
            </a:pPr>
            <a:r>
              <a:rPr lang="ru-RU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25 млн. рублей 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5621675" y="2363431"/>
            <a:ext cx="1065589" cy="33390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3 до 25 млн. рублей</a:t>
            </a:r>
          </a:p>
        </p:txBody>
      </p:sp>
      <p:pic>
        <p:nvPicPr>
          <p:cNvPr id="1026" name="Picture 2" descr="&amp;Ncy;&amp;acy; &amp;gcy;&amp;lcy;&amp;acy;&amp;vcy;&amp;ncy;&amp;ucy;&amp;yucy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00629" y="2413146"/>
            <a:ext cx="1593665" cy="312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Скругленный прямоугольник 40"/>
          <p:cNvSpPr/>
          <p:nvPr/>
        </p:nvSpPr>
        <p:spPr>
          <a:xfrm>
            <a:off x="71420" y="1180524"/>
            <a:ext cx="1637133" cy="131612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ОРГАНЫ ВЛАСТИ КРАЯ, ОРГАНИЗАЦИИ ИНФРАСТРУКТУРЫ ПОДДЕРЖКИ, МУНИЦИПАЛЬНЫЕ ОБРАЗОВАНИЯ, ОБЪЕДИНЕНИЯ (АССОЦИАЦИИ)</a:t>
            </a: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5582571" y="2866840"/>
            <a:ext cx="892349" cy="37312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ФПМП ХК</a:t>
            </a:r>
          </a:p>
        </p:txBody>
      </p:sp>
      <p:cxnSp>
        <p:nvCxnSpPr>
          <p:cNvPr id="48" name="Прямая со стрелкой 47"/>
          <p:cNvCxnSpPr/>
          <p:nvPr/>
        </p:nvCxnSpPr>
        <p:spPr>
          <a:xfrm flipH="1">
            <a:off x="1980271" y="2791888"/>
            <a:ext cx="196694" cy="130100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Скругленный прямоугольник 49"/>
          <p:cNvSpPr/>
          <p:nvPr/>
        </p:nvSpPr>
        <p:spPr>
          <a:xfrm>
            <a:off x="5588935" y="3809833"/>
            <a:ext cx="879626" cy="39178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900"/>
              </a:lnSpc>
            </a:pPr>
            <a:r>
              <a:rPr lang="ru-RU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МСП Банк</a:t>
            </a:r>
          </a:p>
          <a:p>
            <a:pPr algn="ctr">
              <a:lnSpc>
                <a:spcPts val="900"/>
              </a:lnSpc>
            </a:pPr>
            <a:r>
              <a:rPr lang="ru-RU" sz="7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(по агентской схеме)</a:t>
            </a:r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741856" y="3349933"/>
            <a:ext cx="1644527" cy="435761"/>
          </a:xfrm>
          <a:prstGeom prst="roundRect">
            <a:avLst>
              <a:gd name="adj" fmla="val 20378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975"/>
              </a:lnSpc>
            </a:pPr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Сопровождение</a:t>
            </a:r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проектов (ТОСЭР, отраслевые вопросы</a:t>
            </a:r>
            <a:r>
              <a:rPr lang="ru-RU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2812828" y="2866862"/>
            <a:ext cx="1683308" cy="44608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050"/>
              </a:lnSpc>
            </a:pPr>
            <a:r>
              <a:rPr lang="ru-RU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мониторинг статусов проектов СМСП</a:t>
            </a:r>
          </a:p>
        </p:txBody>
      </p:sp>
      <p:cxnSp>
        <p:nvCxnSpPr>
          <p:cNvPr id="58" name="Прямая со стрелкой 57"/>
          <p:cNvCxnSpPr/>
          <p:nvPr/>
        </p:nvCxnSpPr>
        <p:spPr>
          <a:xfrm>
            <a:off x="3754136" y="2007292"/>
            <a:ext cx="0" cy="859550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 flipH="1">
            <a:off x="434126" y="3728081"/>
            <a:ext cx="307730" cy="279557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 flipH="1">
            <a:off x="2853987" y="1974695"/>
            <a:ext cx="350416" cy="398731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 flipV="1">
            <a:off x="1449582" y="3785694"/>
            <a:ext cx="17245" cy="238784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Скругленный прямоугольник 67"/>
          <p:cNvSpPr/>
          <p:nvPr/>
        </p:nvSpPr>
        <p:spPr>
          <a:xfrm>
            <a:off x="2690994" y="4127565"/>
            <a:ext cx="2039619" cy="47548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Кредитная и (или) гарантийная поддержка</a:t>
            </a:r>
          </a:p>
        </p:txBody>
      </p:sp>
      <p:sp>
        <p:nvSpPr>
          <p:cNvPr id="94" name="Скругленный прямоугольник 93"/>
          <p:cNvSpPr/>
          <p:nvPr/>
        </p:nvSpPr>
        <p:spPr>
          <a:xfrm>
            <a:off x="5588932" y="3306334"/>
            <a:ext cx="885245" cy="32179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b="1" kern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Банки-партнеры</a:t>
            </a: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3106145" y="1591976"/>
            <a:ext cx="1125623" cy="462435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МИНЭКОНОМРАЗВИТИЯ КРАЯ</a:t>
            </a: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1857684" y="1676989"/>
            <a:ext cx="993979" cy="31829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Проекты СМСП</a:t>
            </a:r>
          </a:p>
        </p:txBody>
      </p:sp>
      <p:cxnSp>
        <p:nvCxnSpPr>
          <p:cNvPr id="69" name="Прямая со стрелкой 68"/>
          <p:cNvCxnSpPr/>
          <p:nvPr/>
        </p:nvCxnSpPr>
        <p:spPr>
          <a:xfrm>
            <a:off x="3731351" y="3328930"/>
            <a:ext cx="0" cy="192797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>
            <a:stCxn id="66" idx="3"/>
            <a:endCxn id="56" idx="1"/>
          </p:cNvCxnSpPr>
          <p:nvPr/>
        </p:nvCxnSpPr>
        <p:spPr>
          <a:xfrm flipV="1">
            <a:off x="2851660" y="1823194"/>
            <a:ext cx="254483" cy="12944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flipH="1" flipV="1">
            <a:off x="4211342" y="2041235"/>
            <a:ext cx="434975" cy="34463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6663001" y="2697340"/>
            <a:ext cx="8459" cy="130838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 стрелкой 86"/>
          <p:cNvCxnSpPr>
            <a:endCxn id="46" idx="3"/>
          </p:cNvCxnSpPr>
          <p:nvPr/>
        </p:nvCxnSpPr>
        <p:spPr>
          <a:xfrm flipH="1">
            <a:off x="6474919" y="3053401"/>
            <a:ext cx="188081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 стрелкой 89"/>
          <p:cNvCxnSpPr/>
          <p:nvPr/>
        </p:nvCxnSpPr>
        <p:spPr>
          <a:xfrm flipH="1">
            <a:off x="6452292" y="4005726"/>
            <a:ext cx="210709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44" name="Прямая со стрелкой 6143"/>
          <p:cNvCxnSpPr>
            <a:endCxn id="94" idx="3"/>
          </p:cNvCxnSpPr>
          <p:nvPr/>
        </p:nvCxnSpPr>
        <p:spPr>
          <a:xfrm flipH="1">
            <a:off x="6474176" y="3467230"/>
            <a:ext cx="197283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5" name="Скругленный прямоугольник 6154"/>
          <p:cNvSpPr/>
          <p:nvPr/>
        </p:nvSpPr>
        <p:spPr>
          <a:xfrm>
            <a:off x="4625893" y="1333281"/>
            <a:ext cx="1922328" cy="47333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5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9900" y="1414829"/>
            <a:ext cx="1665217" cy="320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" name="Скругленный прямоугольник 56"/>
          <p:cNvSpPr/>
          <p:nvPr/>
        </p:nvSpPr>
        <p:spPr>
          <a:xfrm>
            <a:off x="957959" y="4017827"/>
            <a:ext cx="899725" cy="57773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53" name="Рисунок 615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0748" y="4070883"/>
            <a:ext cx="768695" cy="505774"/>
          </a:xfrm>
          <a:prstGeom prst="rect">
            <a:avLst/>
          </a:prstGeom>
        </p:spPr>
      </p:pic>
      <p:sp>
        <p:nvSpPr>
          <p:cNvPr id="6181" name="Скругленный прямоугольник 6180"/>
          <p:cNvSpPr/>
          <p:nvPr/>
        </p:nvSpPr>
        <p:spPr>
          <a:xfrm>
            <a:off x="4904533" y="1918364"/>
            <a:ext cx="1249934" cy="24092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Стоп-факторы</a:t>
            </a:r>
            <a:endParaRPr lang="ru-RU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191" name="Прямая соединительная линия 6190"/>
          <p:cNvCxnSpPr>
            <a:endCxn id="27" idx="0"/>
          </p:cNvCxnSpPr>
          <p:nvPr/>
        </p:nvCxnSpPr>
        <p:spPr>
          <a:xfrm>
            <a:off x="5959136" y="2174060"/>
            <a:ext cx="195332" cy="18937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93" name="Прямая соединительная линия 6192"/>
          <p:cNvCxnSpPr/>
          <p:nvPr/>
        </p:nvCxnSpPr>
        <p:spPr>
          <a:xfrm flipH="1">
            <a:off x="4999760" y="2174060"/>
            <a:ext cx="144953" cy="19936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1" name="Скругленный прямоугольник 220"/>
          <p:cNvSpPr/>
          <p:nvPr/>
        </p:nvSpPr>
        <p:spPr>
          <a:xfrm>
            <a:off x="34089" y="4024477"/>
            <a:ext cx="855897" cy="61791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ОИВ КРАЯ </a:t>
            </a:r>
            <a:b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825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(отраслевые вопросы)</a:t>
            </a:r>
          </a:p>
        </p:txBody>
      </p:sp>
      <p:sp>
        <p:nvSpPr>
          <p:cNvPr id="214" name="Скругленный прямоугольник 213"/>
          <p:cNvSpPr/>
          <p:nvPr/>
        </p:nvSpPr>
        <p:spPr>
          <a:xfrm>
            <a:off x="843298" y="2915762"/>
            <a:ext cx="1586965" cy="33188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Пакет документов для первичного обращения</a:t>
            </a:r>
          </a:p>
        </p:txBody>
      </p:sp>
      <p:cxnSp>
        <p:nvCxnSpPr>
          <p:cNvPr id="101" name="Прямая со стрелкой 100"/>
          <p:cNvCxnSpPr/>
          <p:nvPr/>
        </p:nvCxnSpPr>
        <p:spPr>
          <a:xfrm>
            <a:off x="1708553" y="1829667"/>
            <a:ext cx="161780" cy="6472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 стрелкой 112"/>
          <p:cNvCxnSpPr>
            <a:stCxn id="6155" idx="1"/>
          </p:cNvCxnSpPr>
          <p:nvPr/>
        </p:nvCxnSpPr>
        <p:spPr>
          <a:xfrm flipH="1">
            <a:off x="4231769" y="1569948"/>
            <a:ext cx="394124" cy="107041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Скругленный прямоугольник 119"/>
          <p:cNvSpPr/>
          <p:nvPr/>
        </p:nvSpPr>
        <p:spPr>
          <a:xfrm>
            <a:off x="1597692" y="1414829"/>
            <a:ext cx="236604" cy="17774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1" name="Скругленный прямоугольник 120"/>
          <p:cNvSpPr/>
          <p:nvPr/>
        </p:nvSpPr>
        <p:spPr>
          <a:xfrm>
            <a:off x="4553297" y="1333281"/>
            <a:ext cx="236604" cy="163096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22" name="Скругленный прямоугольник 121"/>
          <p:cNvSpPr/>
          <p:nvPr/>
        </p:nvSpPr>
        <p:spPr>
          <a:xfrm>
            <a:off x="6211084" y="1939596"/>
            <a:ext cx="236604" cy="163096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23" name="Скругленный прямоугольник 122"/>
          <p:cNvSpPr/>
          <p:nvPr/>
        </p:nvSpPr>
        <p:spPr>
          <a:xfrm>
            <a:off x="6548221" y="2331597"/>
            <a:ext cx="236604" cy="163096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24" name="Скругленный прямоугольник 123"/>
          <p:cNvSpPr/>
          <p:nvPr/>
        </p:nvSpPr>
        <p:spPr>
          <a:xfrm>
            <a:off x="4324074" y="2028795"/>
            <a:ext cx="236604" cy="163096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26" name="Скругленный прямоугольник 125"/>
          <p:cNvSpPr/>
          <p:nvPr/>
        </p:nvSpPr>
        <p:spPr>
          <a:xfrm>
            <a:off x="1723570" y="2281884"/>
            <a:ext cx="236604" cy="163096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32" name="Скругленный прямоугольник 131"/>
          <p:cNvSpPr/>
          <p:nvPr/>
        </p:nvSpPr>
        <p:spPr>
          <a:xfrm>
            <a:off x="2708219" y="3498410"/>
            <a:ext cx="1948239" cy="50731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 b="1" dirty="0">
              <a:solidFill>
                <a:schemeClr val="tx1"/>
              </a:solidFill>
            </a:endParaRPr>
          </a:p>
        </p:txBody>
      </p:sp>
      <p:sp>
        <p:nvSpPr>
          <p:cNvPr id="144" name="Скругленный прямоугольник 143"/>
          <p:cNvSpPr/>
          <p:nvPr/>
        </p:nvSpPr>
        <p:spPr>
          <a:xfrm>
            <a:off x="2360855" y="2887118"/>
            <a:ext cx="236604" cy="163096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50" name="Скругленный прямоугольник 149"/>
          <p:cNvSpPr/>
          <p:nvPr/>
        </p:nvSpPr>
        <p:spPr>
          <a:xfrm>
            <a:off x="4468845" y="3491043"/>
            <a:ext cx="261768" cy="153542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cxnSp>
        <p:nvCxnSpPr>
          <p:cNvPr id="151" name="Прямая со стрелкой 150"/>
          <p:cNvCxnSpPr/>
          <p:nvPr/>
        </p:nvCxnSpPr>
        <p:spPr>
          <a:xfrm>
            <a:off x="3666879" y="3913361"/>
            <a:ext cx="1643" cy="208931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Скругленный прямоугольник 155"/>
          <p:cNvSpPr/>
          <p:nvPr/>
        </p:nvSpPr>
        <p:spPr>
          <a:xfrm>
            <a:off x="4558865" y="4038525"/>
            <a:ext cx="236604" cy="163096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pic>
        <p:nvPicPr>
          <p:cNvPr id="157" name="Рисунок 15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13909" y="3524290"/>
            <a:ext cx="1563909" cy="419800"/>
          </a:xfrm>
          <a:prstGeom prst="rect">
            <a:avLst/>
          </a:prstGeom>
        </p:spPr>
      </p:pic>
      <p:sp>
        <p:nvSpPr>
          <p:cNvPr id="5" name="Скругленный прямоугольник 4"/>
          <p:cNvSpPr/>
          <p:nvPr/>
        </p:nvSpPr>
        <p:spPr>
          <a:xfrm>
            <a:off x="1904935" y="4044753"/>
            <a:ext cx="692524" cy="55080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ОМСУ</a:t>
            </a:r>
          </a:p>
        </p:txBody>
      </p:sp>
      <p:cxnSp>
        <p:nvCxnSpPr>
          <p:cNvPr id="72" name="Прямая со стрелкой 71"/>
          <p:cNvCxnSpPr/>
          <p:nvPr/>
        </p:nvCxnSpPr>
        <p:spPr>
          <a:xfrm flipH="1" flipV="1">
            <a:off x="2124961" y="3773056"/>
            <a:ext cx="104012" cy="271699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Скругленный прямоугольник 3"/>
          <p:cNvSpPr/>
          <p:nvPr/>
        </p:nvSpPr>
        <p:spPr>
          <a:xfrm>
            <a:off x="34089" y="2927381"/>
            <a:ext cx="593840" cy="33188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b="1" dirty="0">
                <a:solidFill>
                  <a:schemeClr val="tx1"/>
                </a:solidFill>
              </a:rPr>
              <a:t>СМСП</a:t>
            </a:r>
          </a:p>
        </p:txBody>
      </p:sp>
      <p:cxnSp>
        <p:nvCxnSpPr>
          <p:cNvPr id="67" name="Прямая со стрелкой 66"/>
          <p:cNvCxnSpPr>
            <a:stCxn id="4" idx="3"/>
            <a:endCxn id="214" idx="1"/>
          </p:cNvCxnSpPr>
          <p:nvPr/>
        </p:nvCxnSpPr>
        <p:spPr>
          <a:xfrm flipV="1">
            <a:off x="627929" y="3081705"/>
            <a:ext cx="215369" cy="11619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3919463" y="2054413"/>
            <a:ext cx="720189" cy="836009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656460" y="2608895"/>
            <a:ext cx="75522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050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579598" y="2895056"/>
            <a:ext cx="840325" cy="3449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3 млн.</a:t>
            </a:r>
            <a:br>
              <a:rPr lang="ru-RU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рублей</a:t>
            </a:r>
            <a:endParaRPr lang="ru-RU" sz="1050" dirty="0"/>
          </a:p>
        </p:txBody>
      </p:sp>
      <p:sp>
        <p:nvSpPr>
          <p:cNvPr id="86" name="Скругленный прямоугольник 85"/>
          <p:cNvSpPr/>
          <p:nvPr/>
        </p:nvSpPr>
        <p:spPr>
          <a:xfrm>
            <a:off x="4128196" y="2367960"/>
            <a:ext cx="236604" cy="163096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cxnSp>
        <p:nvCxnSpPr>
          <p:cNvPr id="36" name="Прямая со стрелкой 35"/>
          <p:cNvCxnSpPr>
            <a:stCxn id="18" idx="3"/>
          </p:cNvCxnSpPr>
          <p:nvPr/>
        </p:nvCxnSpPr>
        <p:spPr>
          <a:xfrm flipV="1">
            <a:off x="5419923" y="3064639"/>
            <a:ext cx="181580" cy="287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3" name="Рисунок 72"/>
          <p:cNvPicPr>
            <a:picLocks noChangeAspect="1"/>
          </p:cNvPicPr>
          <p:nvPr/>
        </p:nvPicPr>
        <p:blipFill rotWithShape="1">
          <a:blip r:embed="rId6"/>
          <a:srcRect l="-1201" t="2705" r="3325" b="63793"/>
          <a:stretch/>
        </p:blipFill>
        <p:spPr>
          <a:xfrm>
            <a:off x="4656458" y="50638"/>
            <a:ext cx="2177637" cy="690342"/>
          </a:xfrm>
          <a:prstGeom prst="rect">
            <a:avLst/>
          </a:prstGeom>
          <a:effectLst>
            <a:outerShdw blurRad="50800" dist="38100" dir="8100000" sx="105000" sy="105000" algn="tr" rotWithShape="0">
              <a:prstClr val="black">
                <a:alpha val="4000"/>
              </a:prstClr>
            </a:outerShdw>
          </a:effectLst>
        </p:spPr>
      </p:pic>
      <p:pic>
        <p:nvPicPr>
          <p:cNvPr id="74" name="Рисунок 73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948" t="15758" r="63474" b="1472"/>
          <a:stretch/>
        </p:blipFill>
        <p:spPr>
          <a:xfrm>
            <a:off x="6131152" y="38682"/>
            <a:ext cx="687534" cy="925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5627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Скругленный прямоугольник 24"/>
          <p:cNvSpPr/>
          <p:nvPr/>
        </p:nvSpPr>
        <p:spPr>
          <a:xfrm>
            <a:off x="2124855" y="3014327"/>
            <a:ext cx="2184498" cy="908090"/>
          </a:xfrm>
          <a:prstGeom prst="roundRect">
            <a:avLst/>
          </a:prstGeom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759165" y="1462882"/>
            <a:ext cx="1693049" cy="773837"/>
          </a:xfrm>
          <a:prstGeom prst="roundRect">
            <a:avLst/>
          </a:prstGeom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402783" y="1402710"/>
            <a:ext cx="1643217" cy="805128"/>
          </a:xfrm>
          <a:prstGeom prst="roundRect">
            <a:avLst/>
          </a:prstGeom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sp>
        <p:nvSpPr>
          <p:cNvPr id="4" name="Прямоугольник 3"/>
          <p:cNvSpPr/>
          <p:nvPr/>
        </p:nvSpPr>
        <p:spPr>
          <a:xfrm>
            <a:off x="0" y="540198"/>
            <a:ext cx="6858000" cy="440871"/>
          </a:xfrm>
          <a:prstGeom prst="rect">
            <a:avLst/>
          </a:prstGeom>
          <a:gradFill flip="none" rotWithShape="1">
            <a:gsLst>
              <a:gs pos="0">
                <a:srgbClr val="1975B8">
                  <a:shade val="30000"/>
                  <a:satMod val="115000"/>
                </a:srgbClr>
              </a:gs>
              <a:gs pos="50000">
                <a:srgbClr val="1975B8">
                  <a:shade val="67500"/>
                  <a:satMod val="115000"/>
                </a:srgbClr>
              </a:gs>
              <a:gs pos="100000">
                <a:srgbClr val="1975B8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endParaRPr lang="ru-RU" sz="1050">
              <a:solidFill>
                <a:srgbClr val="1975B8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l="-1201" t="2705" r="3325" b="63793"/>
          <a:stretch/>
        </p:blipFill>
        <p:spPr>
          <a:xfrm>
            <a:off x="4695953" y="53513"/>
            <a:ext cx="2177637" cy="690342"/>
          </a:xfrm>
          <a:prstGeom prst="rect">
            <a:avLst/>
          </a:prstGeom>
          <a:effectLst>
            <a:outerShdw blurRad="50800" dist="38100" dir="8100000" sx="105000" sy="105000" algn="tr" rotWithShape="0">
              <a:prstClr val="black">
                <a:alpha val="4000"/>
              </a:prst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87186"/>
            <a:ext cx="6079239" cy="745629"/>
          </a:xfrm>
        </p:spPr>
        <p:txBody>
          <a:bodyPr>
            <a:normAutofit/>
          </a:bodyPr>
          <a:lstStyle/>
          <a:p>
            <a:r>
              <a:rPr lang="ru-RU" sz="1650" b="1" dirty="0">
                <a:solidFill>
                  <a:schemeClr val="bg1"/>
                </a:solidFill>
                <a:latin typeface="+mn-lt"/>
              </a:rPr>
              <a:t>РЕЗУЛЬТАТЫ СХЕМЫ ВЗАИМОДЕЙСТВИЯ С СУБЪЕКТАМИ</a:t>
            </a:r>
            <a:br>
              <a:rPr lang="ru-RU" sz="1650" b="1" dirty="0">
                <a:solidFill>
                  <a:schemeClr val="bg1"/>
                </a:solidFill>
                <a:latin typeface="+mn-lt"/>
              </a:rPr>
            </a:br>
            <a:r>
              <a:rPr lang="ru-RU" sz="1650" b="1" dirty="0">
                <a:solidFill>
                  <a:schemeClr val="bg1"/>
                </a:solidFill>
                <a:latin typeface="+mn-lt"/>
              </a:rPr>
              <a:t>МСП – ИНИЦИАТОРАМИ ПРОЕКТОВ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842070" y="4284672"/>
            <a:ext cx="2875500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3670611" y="4252380"/>
            <a:ext cx="3037500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3901598" y="4253628"/>
            <a:ext cx="2904321" cy="213521"/>
          </a:xfrm>
          <a:prstGeom prst="rect">
            <a:avLst/>
          </a:prstGeom>
        </p:spPr>
        <p:txBody>
          <a:bodyPr wrap="none" lIns="51435" tIns="25718" rIns="51435" bIns="25718">
            <a:spAutoFit/>
          </a:bodyPr>
          <a:lstStyle/>
          <a:p>
            <a:pPr algn="ctr"/>
            <a:r>
              <a:rPr lang="en-US" sz="1050" b="1" dirty="0">
                <a:gradFill flip="none" rotWithShape="1">
                  <a:gsLst>
                    <a:gs pos="0">
                      <a:srgbClr val="00B050"/>
                    </a:gs>
                    <a:gs pos="50000">
                      <a:srgbClr val="002060"/>
                    </a:gs>
                    <a:gs pos="100000">
                      <a:srgbClr val="0070C0"/>
                    </a:gs>
                  </a:gsLst>
                  <a:lin ang="10800000" scaled="1"/>
                  <a:tileRect/>
                </a:gradFill>
              </a:rPr>
              <a:t>XXII</a:t>
            </a:r>
            <a:r>
              <a:rPr lang="ru-RU" sz="1050" b="1" dirty="0">
                <a:gradFill flip="none" rotWithShape="1">
                  <a:gsLst>
                    <a:gs pos="0">
                      <a:srgbClr val="00B050"/>
                    </a:gs>
                    <a:gs pos="50000">
                      <a:srgbClr val="002060"/>
                    </a:gs>
                    <a:gs pos="100000">
                      <a:srgbClr val="0070C0"/>
                    </a:gs>
                  </a:gsLst>
                  <a:lin ang="10800000" scaled="1"/>
                  <a:tileRect/>
                </a:gradFill>
              </a:rPr>
              <a:t> краевой конкурс «Предприниматель года»</a:t>
            </a:r>
            <a:endParaRPr lang="ru-RU" sz="1050" b="1" dirty="0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948" t="15758" r="63474" b="1472"/>
          <a:stretch/>
        </p:blipFill>
        <p:spPr>
          <a:xfrm>
            <a:off x="6140206" y="0"/>
            <a:ext cx="687534" cy="925751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246356" y="1462882"/>
            <a:ext cx="1278384" cy="658187"/>
          </a:xfrm>
          <a:prstGeom prst="round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sp>
        <p:nvSpPr>
          <p:cNvPr id="8" name="TextBox 7"/>
          <p:cNvSpPr txBox="1"/>
          <p:nvPr/>
        </p:nvSpPr>
        <p:spPr>
          <a:xfrm>
            <a:off x="380060" y="1547229"/>
            <a:ext cx="101205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350" b="1" dirty="0"/>
              <a:t>7 НОВЫХ ПРОЕКТОВ </a:t>
            </a:r>
          </a:p>
        </p:txBody>
      </p:sp>
      <p:sp>
        <p:nvSpPr>
          <p:cNvPr id="15" name="Стрелка вправо 14"/>
          <p:cNvSpPr/>
          <p:nvPr/>
        </p:nvSpPr>
        <p:spPr>
          <a:xfrm>
            <a:off x="1571347" y="1716906"/>
            <a:ext cx="805649" cy="242375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sp>
        <p:nvSpPr>
          <p:cNvPr id="19" name="Стрелка вниз 18"/>
          <p:cNvSpPr/>
          <p:nvPr/>
        </p:nvSpPr>
        <p:spPr>
          <a:xfrm>
            <a:off x="3062376" y="2305418"/>
            <a:ext cx="188986" cy="599243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sp>
        <p:nvSpPr>
          <p:cNvPr id="20" name="Стрелка вниз 19"/>
          <p:cNvSpPr/>
          <p:nvPr/>
        </p:nvSpPr>
        <p:spPr>
          <a:xfrm rot="16200000">
            <a:off x="4301838" y="1538533"/>
            <a:ext cx="188986" cy="599243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sp>
        <p:nvSpPr>
          <p:cNvPr id="21" name="TextBox 20"/>
          <p:cNvSpPr txBox="1"/>
          <p:nvPr/>
        </p:nvSpPr>
        <p:spPr>
          <a:xfrm>
            <a:off x="4887829" y="1597849"/>
            <a:ext cx="144676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БАНКИ-ПАРТНЕРЫ</a:t>
            </a: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40074" y="1563530"/>
            <a:ext cx="1568633" cy="4236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2" descr="&amp;Ncy;&amp;acy; &amp;gcy;&amp;lcy;&amp;acy;&amp;vcy;&amp;ncy;&amp;ucy;&amp;yucy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03755" y="3193472"/>
            <a:ext cx="1924504" cy="540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Стрелка вниз 25"/>
          <p:cNvSpPr/>
          <p:nvPr/>
        </p:nvSpPr>
        <p:spPr>
          <a:xfrm>
            <a:off x="765699" y="2234260"/>
            <a:ext cx="239697" cy="670401"/>
          </a:xfrm>
          <a:prstGeom prst="down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119848" y="2997044"/>
            <a:ext cx="1826103" cy="942657"/>
          </a:xfrm>
          <a:prstGeom prst="roundRect">
            <a:avLst/>
          </a:prstGeom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50" dirty="0"/>
          </a:p>
        </p:txBody>
      </p:sp>
      <p:pic>
        <p:nvPicPr>
          <p:cNvPr id="29" name="Рисунок 28" descr="ФПМП ХК.png">
            <a:hlinkClick r:id="rId6" tgtFrame="&quot;_blank&quot;"/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6356" y="3136584"/>
            <a:ext cx="1626243" cy="597215"/>
          </a:xfrm>
          <a:prstGeom prst="rect">
            <a:avLst/>
          </a:prstGeom>
          <a:noFill/>
          <a:ln>
            <a:noFill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8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61838" y="2825338"/>
            <a:ext cx="1772278" cy="995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211655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ятиугольник 4"/>
          <p:cNvSpPr/>
          <p:nvPr/>
        </p:nvSpPr>
        <p:spPr>
          <a:xfrm>
            <a:off x="100199" y="3982872"/>
            <a:ext cx="5418312" cy="398684"/>
          </a:xfrm>
          <a:prstGeom prst="homePlate">
            <a:avLst/>
          </a:prstGeom>
          <a:gradFill flip="none" rotWithShape="1">
            <a:gsLst>
              <a:gs pos="0">
                <a:srgbClr val="1975B8">
                  <a:shade val="30000"/>
                  <a:satMod val="115000"/>
                </a:srgbClr>
              </a:gs>
              <a:gs pos="50000">
                <a:srgbClr val="1975B8">
                  <a:shade val="67500"/>
                  <a:satMod val="115000"/>
                </a:srgbClr>
              </a:gs>
              <a:gs pos="100000">
                <a:srgbClr val="1975B8">
                  <a:shade val="100000"/>
                  <a:satMod val="115000"/>
                </a:srgb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r>
              <a:rPr lang="ru-RU" sz="2400" b="1" dirty="0"/>
              <a:t>СПАСИБО ЗА ВНИМАНИЕ!</a:t>
            </a:r>
          </a:p>
        </p:txBody>
      </p:sp>
      <p:sp>
        <p:nvSpPr>
          <p:cNvPr id="6" name="Пятиугольник 5"/>
          <p:cNvSpPr/>
          <p:nvPr/>
        </p:nvSpPr>
        <p:spPr>
          <a:xfrm rot="10800000">
            <a:off x="1705889" y="3455164"/>
            <a:ext cx="5044240" cy="434366"/>
          </a:xfrm>
          <a:prstGeom prst="homePlate">
            <a:avLst/>
          </a:prstGeom>
          <a:gradFill flip="none" rotWithShape="1">
            <a:gsLst>
              <a:gs pos="0">
                <a:srgbClr val="2AA437">
                  <a:shade val="30000"/>
                  <a:satMod val="115000"/>
                </a:srgbClr>
              </a:gs>
              <a:gs pos="50000">
                <a:srgbClr val="2AA437">
                  <a:shade val="67500"/>
                  <a:satMod val="115000"/>
                </a:srgbClr>
              </a:gs>
              <a:gs pos="100000">
                <a:srgbClr val="2AA437">
                  <a:shade val="100000"/>
                  <a:satMod val="115000"/>
                </a:srgb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endParaRPr lang="ru-RU" sz="1050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959185" y="803257"/>
            <a:ext cx="3790943" cy="2312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1830285" y="916811"/>
            <a:ext cx="4919843" cy="1713932"/>
          </a:xfrm>
          <a:prstGeom prst="rect">
            <a:avLst/>
          </a:prstGeom>
        </p:spPr>
        <p:txBody>
          <a:bodyPr wrap="square" lIns="51435" tIns="25718" rIns="51435" bIns="25718">
            <a:spAutoFit/>
          </a:bodyPr>
          <a:lstStyle/>
          <a:p>
            <a:pPr algn="ctr"/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«О КРАЕВЫХ И ФЕДЕРАЛЬНЫХ ПРОГРАММАХ ФИНАНСОВОЙ ПОДДЕРЖКИ МАЛОГО И СРЕДНЕГО БИЗНЕСА»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3306535" y="850013"/>
            <a:ext cx="3443591" cy="3381"/>
          </a:xfrm>
          <a:prstGeom prst="line">
            <a:avLst/>
          </a:prstGeom>
          <a:ln w="19050">
            <a:solidFill>
              <a:srgbClr val="106C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00199" y="3359507"/>
            <a:ext cx="3126179" cy="2311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100199" y="3312920"/>
            <a:ext cx="2792186" cy="3381"/>
          </a:xfrm>
          <a:prstGeom prst="line">
            <a:avLst/>
          </a:prstGeom>
          <a:ln w="19050">
            <a:solidFill>
              <a:srgbClr val="0F681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100199" y="2995946"/>
            <a:ext cx="4341915" cy="675186"/>
          </a:xfrm>
          <a:prstGeom prst="rect">
            <a:avLst/>
          </a:prstGeom>
        </p:spPr>
        <p:txBody>
          <a:bodyPr wrap="square" lIns="51435" tIns="25718" rIns="51435" bIns="25718">
            <a:spAutoFit/>
          </a:bodyPr>
          <a:lstStyle/>
          <a:p>
            <a:r>
              <a:rPr lang="ru-RU" sz="2025" b="1" dirty="0">
                <a:solidFill>
                  <a:srgbClr val="106C1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ЗАГОРСКИЙ ИВАН ОЛЕГОВИЧ</a:t>
            </a:r>
          </a:p>
          <a:p>
            <a:endParaRPr lang="ru-RU" sz="2025" b="1" dirty="0">
              <a:solidFill>
                <a:srgbClr val="106C1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42181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564</TotalTime>
  <Words>434</Words>
  <Application>Microsoft Office PowerPoint</Application>
  <PresentationFormat>Произвольный</PresentationFormat>
  <Paragraphs>91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ДИНАМИКА ОКАЗАНИЯ ФИНАНСОВОЙ ПОДДЕРЖКИ СУБЪЕКТАМ МСП В КРАЕ ЗА 2015 - 2017 ГГ.</vt:lpstr>
      <vt:lpstr>ДИНАМИКА ОКАЗАНИЯ ФИНАНСОВОЙ ПОДДЕРЖКИ СУБЪЕКТАМ МСП В КРАЕ ЗА 2015 - 2017 ГГ.</vt:lpstr>
      <vt:lpstr>КРАЕВЫЕ ИНСТРУМЕНТЫ ПОДДЕРЖКИ МСП</vt:lpstr>
      <vt:lpstr>Слайд 6</vt:lpstr>
      <vt:lpstr>Слайд 7</vt:lpstr>
      <vt:lpstr>РЕЗУЛЬТАТЫ СХЕМЫ ВЗАИМОДЕЙСТВИЯ С СУБЪЕКТАМИ МСП – ИНИЦИАТОРАМИ ПРОЕКТОВ</vt:lpstr>
      <vt:lpstr>Слайд 9</vt:lpstr>
    </vt:vector>
  </TitlesOfParts>
  <Company>Миистерство финансов Хабаровского края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Поддубных Елизавета Николаевна</dc:creator>
  <cp:lastModifiedBy>Ольга</cp:lastModifiedBy>
  <cp:revision>58</cp:revision>
  <cp:lastPrinted>2018-05-17T01:07:28Z</cp:lastPrinted>
  <dcterms:created xsi:type="dcterms:W3CDTF">2018-05-11T02:44:55Z</dcterms:created>
  <dcterms:modified xsi:type="dcterms:W3CDTF">2019-10-10T08:13:32Z</dcterms:modified>
</cp:coreProperties>
</file>