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sldIdLst>
    <p:sldId id="256" r:id="rId2"/>
    <p:sldId id="387" r:id="rId3"/>
    <p:sldId id="421" r:id="rId4"/>
    <p:sldId id="346" r:id="rId5"/>
    <p:sldId id="257" r:id="rId6"/>
    <p:sldId id="393" r:id="rId7"/>
    <p:sldId id="424" r:id="rId8"/>
    <p:sldId id="311" r:id="rId9"/>
    <p:sldId id="423" r:id="rId10"/>
    <p:sldId id="410" r:id="rId11"/>
    <p:sldId id="411" r:id="rId12"/>
    <p:sldId id="412" r:id="rId13"/>
    <p:sldId id="413" r:id="rId14"/>
    <p:sldId id="414" r:id="rId15"/>
    <p:sldId id="416" r:id="rId16"/>
    <p:sldId id="417" r:id="rId17"/>
    <p:sldId id="425" r:id="rId18"/>
    <p:sldId id="426" r:id="rId19"/>
    <p:sldId id="351" r:id="rId20"/>
    <p:sldId id="429" r:id="rId21"/>
    <p:sldId id="352" r:id="rId22"/>
    <p:sldId id="356" r:id="rId23"/>
    <p:sldId id="430" r:id="rId24"/>
    <p:sldId id="357" r:id="rId25"/>
    <p:sldId id="431" r:id="rId26"/>
    <p:sldId id="394" r:id="rId27"/>
    <p:sldId id="395" r:id="rId28"/>
    <p:sldId id="432" r:id="rId29"/>
    <p:sldId id="396" r:id="rId30"/>
    <p:sldId id="427" r:id="rId31"/>
    <p:sldId id="318" r:id="rId32"/>
    <p:sldId id="397" r:id="rId33"/>
    <p:sldId id="320" r:id="rId34"/>
    <p:sldId id="359" r:id="rId35"/>
    <p:sldId id="400" r:id="rId36"/>
    <p:sldId id="324" r:id="rId37"/>
    <p:sldId id="428" r:id="rId38"/>
    <p:sldId id="329" r:id="rId39"/>
    <p:sldId id="401" r:id="rId40"/>
    <p:sldId id="433" r:id="rId41"/>
    <p:sldId id="335" r:id="rId42"/>
    <p:sldId id="404" r:id="rId43"/>
    <p:sldId id="405" r:id="rId44"/>
    <p:sldId id="337" r:id="rId45"/>
    <p:sldId id="364" r:id="rId46"/>
    <p:sldId id="366"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275" r:id="rId64"/>
    <p:sldId id="385" r:id="rId65"/>
    <p:sldId id="434" r:id="rId66"/>
    <p:sldId id="406" r:id="rId67"/>
    <p:sldId id="407" r:id="rId68"/>
    <p:sldId id="343" r:id="rId69"/>
    <p:sldId id="344" r:id="rId70"/>
    <p:sldId id="435" r:id="rId71"/>
    <p:sldId id="436" r:id="rId72"/>
    <p:sldId id="409" r:id="rId73"/>
    <p:sldId id="345" r:id="rId74"/>
  </p:sldIdLst>
  <p:sldSz cx="6858000" cy="9144000" type="screen4x3"/>
  <p:notesSz cx="7099300" cy="1022985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00CC"/>
    <a:srgbClr val="BE38C8"/>
    <a:srgbClr val="FF33CC"/>
    <a:srgbClr val="FFFFCC"/>
    <a:srgbClr val="FFFF66"/>
    <a:srgbClr val="B1C664"/>
    <a:srgbClr val="FF00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010" autoAdjust="0"/>
    <p:restoredTop sz="94660"/>
  </p:normalViewPr>
  <p:slideViewPr>
    <p:cSldViewPr>
      <p:cViewPr>
        <p:scale>
          <a:sx n="76" d="100"/>
          <a:sy n="76" d="100"/>
        </p:scale>
        <p:origin x="-3240" y="-20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a:pPr>
          <a:endParaRPr lang="ru-RU"/>
        </a:p>
      </c:txPr>
    </c:title>
    <c:autoTitleDeleted val="0"/>
    <c:plotArea>
      <c:layout>
        <c:manualLayout>
          <c:layoutTarget val="inner"/>
          <c:xMode val="edge"/>
          <c:yMode val="edge"/>
          <c:x val="0.21259872159780846"/>
          <c:y val="0.13792613806215548"/>
          <c:w val="0.54781501054001802"/>
          <c:h val="0.67431901613076795"/>
        </c:manualLayout>
      </c:layout>
      <c:pieChart>
        <c:varyColors val="1"/>
        <c:ser>
          <c:idx val="0"/>
          <c:order val="0"/>
          <c:tx>
            <c:strRef>
              <c:f>Лист1!$B$1</c:f>
              <c:strCache>
                <c:ptCount val="1"/>
                <c:pt idx="0">
                  <c:v>Ожидаемое 2019 год</c:v>
                </c:pt>
              </c:strCache>
            </c:strRef>
          </c:tx>
          <c:spPr>
            <a:scene3d>
              <a:camera prst="orthographicFront"/>
              <a:lightRig rig="threePt" dir="t"/>
            </a:scene3d>
            <a:sp3d prstMaterial="metal">
              <a:bevelT w="88900" h="88900"/>
            </a:sp3d>
          </c:spPr>
          <c:dPt>
            <c:idx val="0"/>
            <c:bubble3D val="0"/>
            <c:spPr>
              <a:solidFill>
                <a:srgbClr val="FF33CC"/>
              </a:solidFill>
              <a:scene3d>
                <a:camera prst="orthographicFront"/>
                <a:lightRig rig="threePt" dir="t"/>
              </a:scene3d>
              <a:sp3d prstMaterial="metal">
                <a:bevelT w="88900" h="88900"/>
              </a:sp3d>
            </c:spPr>
          </c:dPt>
          <c:dPt>
            <c:idx val="1"/>
            <c:bubble3D val="0"/>
            <c:spPr>
              <a:solidFill>
                <a:srgbClr val="7030A0"/>
              </a:solidFill>
              <a:scene3d>
                <a:camera prst="orthographicFront"/>
                <a:lightRig rig="threePt" dir="t"/>
              </a:scene3d>
              <a:sp3d prstMaterial="metal">
                <a:bevelT w="88900" h="88900"/>
              </a:sp3d>
            </c:spPr>
          </c:dPt>
          <c:dLbls>
            <c:dLbl>
              <c:idx val="0"/>
              <c:layout>
                <c:manualLayout>
                  <c:x val="-9.1657478555677518E-2"/>
                  <c:y val="0.15712888172763037"/>
                </c:manualLayout>
              </c:layout>
              <c:showLegendKey val="0"/>
              <c:showVal val="1"/>
              <c:showCatName val="0"/>
              <c:showSerName val="0"/>
              <c:showPercent val="0"/>
              <c:showBubbleSize val="0"/>
            </c:dLbl>
            <c:txPr>
              <a:bodyPr/>
              <a:lstStyle/>
              <a:p>
                <a:pPr>
                  <a:defRPr sz="1200">
                    <a:solidFill>
                      <a:schemeClr val="accent1"/>
                    </a:solidFill>
                  </a:defRPr>
                </a:pPr>
                <a:endParaRPr lang="ru-RU"/>
              </a:p>
            </c:txPr>
            <c:showLegendKey val="0"/>
            <c:showVal val="1"/>
            <c:showCatName val="0"/>
            <c:showSerName val="0"/>
            <c:showPercent val="0"/>
            <c:showBubbleSize val="0"/>
            <c:showLeaderLines val="1"/>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0%</c:formatCode>
                <c:ptCount val="2"/>
                <c:pt idx="0">
                  <c:v>0.11</c:v>
                </c:pt>
                <c:pt idx="1">
                  <c:v>0.89</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400"/>
          </a:pPr>
          <a:endParaRPr lang="ru-RU"/>
        </a:p>
      </c:txPr>
    </c:legend>
    <c:plotVisOnly val="1"/>
    <c:dispBlanksAs val="gap"/>
    <c:showDLblsOverMax val="0"/>
  </c:chart>
  <c:spPr>
    <a:ln w="12700">
      <a:solidFill>
        <a:srgbClr val="0000CC"/>
      </a:solidFill>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a:pPr>
          <a:endParaRPr lang="ru-RU"/>
        </a:p>
      </c:txPr>
    </c:title>
    <c:autoTitleDeleted val="0"/>
    <c:plotArea>
      <c:layout>
        <c:manualLayout>
          <c:layoutTarget val="inner"/>
          <c:xMode val="edge"/>
          <c:yMode val="edge"/>
          <c:x val="0.21259872159780846"/>
          <c:y val="0.13792613806215548"/>
          <c:w val="0.54781501054001802"/>
          <c:h val="0.67431901613076795"/>
        </c:manualLayout>
      </c:layout>
      <c:pieChart>
        <c:varyColors val="1"/>
        <c:ser>
          <c:idx val="0"/>
          <c:order val="0"/>
          <c:tx>
            <c:strRef>
              <c:f>Лист1!$B$1</c:f>
              <c:strCache>
                <c:ptCount val="1"/>
                <c:pt idx="0">
                  <c:v>Факт 2018 года</c:v>
                </c:pt>
              </c:strCache>
            </c:strRef>
          </c:tx>
          <c:spPr>
            <a:scene3d>
              <a:camera prst="orthographicFront"/>
              <a:lightRig rig="threePt" dir="t"/>
            </a:scene3d>
            <a:sp3d prstMaterial="metal">
              <a:bevelT w="88900" h="88900"/>
            </a:sp3d>
          </c:spPr>
          <c:dPt>
            <c:idx val="0"/>
            <c:bubble3D val="0"/>
            <c:spPr>
              <a:solidFill>
                <a:srgbClr val="FF33CC"/>
              </a:solidFill>
              <a:scene3d>
                <a:camera prst="orthographicFront"/>
                <a:lightRig rig="threePt" dir="t"/>
              </a:scene3d>
              <a:sp3d prstMaterial="metal">
                <a:bevelT w="88900" h="88900"/>
              </a:sp3d>
            </c:spPr>
          </c:dPt>
          <c:dPt>
            <c:idx val="1"/>
            <c:bubble3D val="0"/>
            <c:spPr>
              <a:solidFill>
                <a:srgbClr val="7030A0"/>
              </a:solidFill>
              <a:scene3d>
                <a:camera prst="orthographicFront"/>
                <a:lightRig rig="threePt" dir="t"/>
              </a:scene3d>
              <a:sp3d prstMaterial="metal">
                <a:bevelT w="88900" h="88900"/>
              </a:sp3d>
            </c:spPr>
          </c:dPt>
          <c:dLbls>
            <c:dLbl>
              <c:idx val="0"/>
              <c:layout>
                <c:manualLayout>
                  <c:x val="-9.1657478555677518E-2"/>
                  <c:y val="0.15712888172763037"/>
                </c:manualLayout>
              </c:layout>
              <c:showLegendKey val="0"/>
              <c:showVal val="1"/>
              <c:showCatName val="0"/>
              <c:showSerName val="0"/>
              <c:showPercent val="0"/>
              <c:showBubbleSize val="0"/>
            </c:dLbl>
            <c:txPr>
              <a:bodyPr/>
              <a:lstStyle/>
              <a:p>
                <a:pPr>
                  <a:defRPr sz="1200">
                    <a:solidFill>
                      <a:schemeClr val="accent1"/>
                    </a:solidFill>
                  </a:defRPr>
                </a:pPr>
                <a:endParaRPr lang="ru-RU"/>
              </a:p>
            </c:txPr>
            <c:showLegendKey val="0"/>
            <c:showVal val="1"/>
            <c:showCatName val="0"/>
            <c:showSerName val="0"/>
            <c:showPercent val="0"/>
            <c:showBubbleSize val="0"/>
            <c:showLeaderLines val="1"/>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0%</c:formatCode>
                <c:ptCount val="2"/>
                <c:pt idx="0">
                  <c:v>0.13</c:v>
                </c:pt>
                <c:pt idx="1">
                  <c:v>0.87</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400"/>
          </a:pPr>
          <a:endParaRPr lang="ru-RU"/>
        </a:p>
      </c:txPr>
    </c:legend>
    <c:plotVisOnly val="1"/>
    <c:dispBlanksAs val="gap"/>
    <c:showDLblsOverMax val="0"/>
  </c:chart>
  <c:spPr>
    <a:ln w="12700">
      <a:solidFill>
        <a:srgbClr val="0000CC"/>
      </a:solidFill>
    </a:ln>
  </c:spPr>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a:pPr>
          <a:endParaRPr lang="ru-RU"/>
        </a:p>
      </c:txPr>
    </c:title>
    <c:autoTitleDeleted val="0"/>
    <c:plotArea>
      <c:layout>
        <c:manualLayout>
          <c:layoutTarget val="inner"/>
          <c:xMode val="edge"/>
          <c:yMode val="edge"/>
          <c:x val="0.21259872159780846"/>
          <c:y val="0.13792613806215548"/>
          <c:w val="0.54781501054001802"/>
          <c:h val="0.67431901613076795"/>
        </c:manualLayout>
      </c:layout>
      <c:pieChart>
        <c:varyColors val="1"/>
        <c:ser>
          <c:idx val="0"/>
          <c:order val="0"/>
          <c:tx>
            <c:strRef>
              <c:f>Лист1!$B$1</c:f>
              <c:strCache>
                <c:ptCount val="1"/>
                <c:pt idx="0">
                  <c:v>Прогноз 2020-2022 годы</c:v>
                </c:pt>
              </c:strCache>
            </c:strRef>
          </c:tx>
          <c:spPr>
            <a:scene3d>
              <a:camera prst="orthographicFront"/>
              <a:lightRig rig="threePt" dir="t"/>
            </a:scene3d>
            <a:sp3d prstMaterial="metal">
              <a:bevelT w="88900" h="88900"/>
            </a:sp3d>
          </c:spPr>
          <c:dPt>
            <c:idx val="0"/>
            <c:bubble3D val="0"/>
            <c:spPr>
              <a:solidFill>
                <a:srgbClr val="FF33CC"/>
              </a:solidFill>
              <a:scene3d>
                <a:camera prst="orthographicFront"/>
                <a:lightRig rig="threePt" dir="t"/>
              </a:scene3d>
              <a:sp3d prstMaterial="metal">
                <a:bevelT w="88900" h="88900"/>
              </a:sp3d>
            </c:spPr>
          </c:dPt>
          <c:dPt>
            <c:idx val="1"/>
            <c:bubble3D val="0"/>
            <c:spPr>
              <a:solidFill>
                <a:srgbClr val="7030A0"/>
              </a:solidFill>
              <a:scene3d>
                <a:camera prst="orthographicFront"/>
                <a:lightRig rig="threePt" dir="t"/>
              </a:scene3d>
              <a:sp3d prstMaterial="metal">
                <a:bevelT w="88900" h="88900"/>
              </a:sp3d>
            </c:spPr>
          </c:dPt>
          <c:dLbls>
            <c:dLbl>
              <c:idx val="0"/>
              <c:layout>
                <c:manualLayout>
                  <c:x val="-9.1657478555677518E-2"/>
                  <c:y val="0.15712888172763037"/>
                </c:manualLayout>
              </c:layout>
              <c:showLegendKey val="0"/>
              <c:showVal val="1"/>
              <c:showCatName val="0"/>
              <c:showSerName val="0"/>
              <c:showPercent val="0"/>
              <c:showBubbleSize val="0"/>
            </c:dLbl>
            <c:txPr>
              <a:bodyPr/>
              <a:lstStyle/>
              <a:p>
                <a:pPr>
                  <a:defRPr sz="1200">
                    <a:solidFill>
                      <a:schemeClr val="accent1"/>
                    </a:solidFill>
                  </a:defRPr>
                </a:pPr>
                <a:endParaRPr lang="ru-RU"/>
              </a:p>
            </c:txPr>
            <c:showLegendKey val="0"/>
            <c:showVal val="1"/>
            <c:showCatName val="0"/>
            <c:showSerName val="0"/>
            <c:showPercent val="0"/>
            <c:showBubbleSize val="0"/>
            <c:showLeaderLines val="1"/>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400"/>
          </a:pPr>
          <a:endParaRPr lang="ru-RU"/>
        </a:p>
      </c:txPr>
    </c:legend>
    <c:plotVisOnly val="1"/>
    <c:dispBlanksAs val="gap"/>
    <c:showDLblsOverMax val="0"/>
  </c:chart>
  <c:spPr>
    <a:ln w="12700">
      <a:solidFill>
        <a:srgbClr val="0000CC"/>
      </a:solidFill>
    </a:ln>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2017 год</c:v>
                </c:pt>
              </c:strCache>
            </c:strRef>
          </c:tx>
          <c:spPr>
            <a:solidFill>
              <a:srgbClr val="9900FF"/>
            </a:solidFill>
            <a:ln>
              <a:solidFill>
                <a:schemeClr val="tx1"/>
              </a:solidFill>
            </a:ln>
          </c:spPr>
          <c:invertIfNegative val="0"/>
          <c:dLbls>
            <c:showLegendKey val="0"/>
            <c:showVal val="1"/>
            <c:showCatName val="0"/>
            <c:showSerName val="0"/>
            <c:showPercent val="0"/>
            <c:showBubbleSize val="0"/>
            <c:showLeaderLines val="0"/>
          </c:dLbls>
          <c:cat>
            <c:strRef>
              <c:f>Лист1!$A$2</c:f>
              <c:strCache>
                <c:ptCount val="1"/>
                <c:pt idx="0">
                  <c:v>Млн. рублей</c:v>
                </c:pt>
              </c:strCache>
            </c:strRef>
          </c:cat>
          <c:val>
            <c:numRef>
              <c:f>Лист1!$B$2</c:f>
              <c:numCache>
                <c:formatCode>General</c:formatCode>
                <c:ptCount val="1"/>
                <c:pt idx="0">
                  <c:v>1577.8</c:v>
                </c:pt>
              </c:numCache>
            </c:numRef>
          </c:val>
        </c:ser>
        <c:ser>
          <c:idx val="1"/>
          <c:order val="1"/>
          <c:tx>
            <c:strRef>
              <c:f>Лист1!$C$1</c:f>
              <c:strCache>
                <c:ptCount val="1"/>
                <c:pt idx="0">
                  <c:v>2018 год</c:v>
                </c:pt>
              </c:strCache>
            </c:strRef>
          </c:tx>
          <c:spPr>
            <a:ln>
              <a:solidFill>
                <a:schemeClr val="tx2"/>
              </a:solidFill>
            </a:ln>
          </c:spPr>
          <c:invertIfNegative val="0"/>
          <c:dLbls>
            <c:showLegendKey val="0"/>
            <c:showVal val="1"/>
            <c:showCatName val="0"/>
            <c:showSerName val="0"/>
            <c:showPercent val="0"/>
            <c:showBubbleSize val="0"/>
            <c:showLeaderLines val="0"/>
          </c:dLbls>
          <c:cat>
            <c:strRef>
              <c:f>Лист1!$A$2</c:f>
              <c:strCache>
                <c:ptCount val="1"/>
                <c:pt idx="0">
                  <c:v>Млн. рублей</c:v>
                </c:pt>
              </c:strCache>
            </c:strRef>
          </c:cat>
          <c:val>
            <c:numRef>
              <c:f>Лист1!$C$2</c:f>
              <c:numCache>
                <c:formatCode>General</c:formatCode>
                <c:ptCount val="1"/>
                <c:pt idx="0">
                  <c:v>1615.6</c:v>
                </c:pt>
              </c:numCache>
            </c:numRef>
          </c:val>
        </c:ser>
        <c:ser>
          <c:idx val="2"/>
          <c:order val="2"/>
          <c:tx>
            <c:strRef>
              <c:f>Лист1!$D$1</c:f>
              <c:strCache>
                <c:ptCount val="1"/>
                <c:pt idx="0">
                  <c:v>2019 год</c:v>
                </c:pt>
              </c:strCache>
            </c:strRef>
          </c:tx>
          <c:spPr>
            <a:ln>
              <a:solidFill>
                <a:schemeClr val="tx1"/>
              </a:solidFill>
            </a:ln>
          </c:spPr>
          <c:invertIfNegative val="0"/>
          <c:dLbls>
            <c:showLegendKey val="0"/>
            <c:showVal val="1"/>
            <c:showCatName val="0"/>
            <c:showSerName val="0"/>
            <c:showPercent val="0"/>
            <c:showBubbleSize val="0"/>
            <c:showLeaderLines val="0"/>
          </c:dLbls>
          <c:cat>
            <c:strRef>
              <c:f>Лист1!$A$2</c:f>
              <c:strCache>
                <c:ptCount val="1"/>
                <c:pt idx="0">
                  <c:v>Млн. рублей</c:v>
                </c:pt>
              </c:strCache>
            </c:strRef>
          </c:cat>
          <c:val>
            <c:numRef>
              <c:f>Лист1!$D$2</c:f>
              <c:numCache>
                <c:formatCode>General</c:formatCode>
                <c:ptCount val="1"/>
                <c:pt idx="0">
                  <c:v>1976.5</c:v>
                </c:pt>
              </c:numCache>
            </c:numRef>
          </c:val>
        </c:ser>
        <c:ser>
          <c:idx val="3"/>
          <c:order val="3"/>
          <c:tx>
            <c:strRef>
              <c:f>Лист1!$E$1</c:f>
              <c:strCache>
                <c:ptCount val="1"/>
                <c:pt idx="0">
                  <c:v>2020 год</c:v>
                </c:pt>
              </c:strCache>
            </c:strRef>
          </c:tx>
          <c:spPr>
            <a:solidFill>
              <a:srgbClr val="00B050"/>
            </a:solidFill>
            <a:ln>
              <a:solidFill>
                <a:schemeClr val="tx2"/>
              </a:solidFill>
            </a:ln>
          </c:spPr>
          <c:invertIfNegative val="0"/>
          <c:dLbls>
            <c:dLbl>
              <c:idx val="0"/>
              <c:layout>
                <c:manualLayout>
                  <c:x val="-2.004196503418812E-3"/>
                  <c:y val="-2.420754992364685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c:f>
              <c:strCache>
                <c:ptCount val="1"/>
                <c:pt idx="0">
                  <c:v>Млн. рублей</c:v>
                </c:pt>
              </c:strCache>
            </c:strRef>
          </c:cat>
          <c:val>
            <c:numRef>
              <c:f>Лист1!$E$2</c:f>
              <c:numCache>
                <c:formatCode>General</c:formatCode>
                <c:ptCount val="1"/>
                <c:pt idx="0">
                  <c:v>1357.7</c:v>
                </c:pt>
              </c:numCache>
            </c:numRef>
          </c:val>
        </c:ser>
        <c:ser>
          <c:idx val="4"/>
          <c:order val="4"/>
          <c:tx>
            <c:strRef>
              <c:f>Лист1!$F$1</c:f>
              <c:strCache>
                <c:ptCount val="1"/>
                <c:pt idx="0">
                  <c:v>2021 год</c:v>
                </c:pt>
              </c:strCache>
            </c:strRef>
          </c:tx>
          <c:spPr>
            <a:solidFill>
              <a:srgbClr val="FFFF00"/>
            </a:solidFill>
            <a:ln>
              <a:solidFill>
                <a:schemeClr val="tx1"/>
              </a:solidFill>
            </a:ln>
          </c:spPr>
          <c:invertIfNegative val="0"/>
          <c:dLbls>
            <c:showLegendKey val="0"/>
            <c:showVal val="1"/>
            <c:showCatName val="0"/>
            <c:showSerName val="0"/>
            <c:showPercent val="0"/>
            <c:showBubbleSize val="0"/>
            <c:showLeaderLines val="0"/>
          </c:dLbls>
          <c:cat>
            <c:strRef>
              <c:f>Лист1!$A$2</c:f>
              <c:strCache>
                <c:ptCount val="1"/>
                <c:pt idx="0">
                  <c:v>Млн. рублей</c:v>
                </c:pt>
              </c:strCache>
            </c:strRef>
          </c:cat>
          <c:val>
            <c:numRef>
              <c:f>Лист1!$F$2</c:f>
              <c:numCache>
                <c:formatCode>General</c:formatCode>
                <c:ptCount val="1"/>
                <c:pt idx="0">
                  <c:v>1357.7</c:v>
                </c:pt>
              </c:numCache>
            </c:numRef>
          </c:val>
        </c:ser>
        <c:ser>
          <c:idx val="5"/>
          <c:order val="5"/>
          <c:tx>
            <c:strRef>
              <c:f>Лист1!$G$1</c:f>
              <c:strCache>
                <c:ptCount val="1"/>
                <c:pt idx="0">
                  <c:v>2022 год</c:v>
                </c:pt>
              </c:strCache>
            </c:strRef>
          </c:tx>
          <c:spPr>
            <a:solidFill>
              <a:srgbClr val="0000CC"/>
            </a:solidFill>
            <a:ln>
              <a:solidFill>
                <a:schemeClr val="tx1"/>
              </a:solidFill>
            </a:ln>
          </c:spPr>
          <c:invertIfNegative val="0"/>
          <c:dLbls>
            <c:dLbl>
              <c:idx val="0"/>
              <c:layout>
                <c:manualLayout>
                  <c:x val="0"/>
                  <c:y val="-2.593666063247874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c:f>
              <c:strCache>
                <c:ptCount val="1"/>
                <c:pt idx="0">
                  <c:v>Млн. рублей</c:v>
                </c:pt>
              </c:strCache>
            </c:strRef>
          </c:cat>
          <c:val>
            <c:numRef>
              <c:f>Лист1!$G$2</c:f>
              <c:numCache>
                <c:formatCode>General</c:formatCode>
                <c:ptCount val="1"/>
                <c:pt idx="0">
                  <c:v>1351.2</c:v>
                </c:pt>
              </c:numCache>
            </c:numRef>
          </c:val>
        </c:ser>
        <c:dLbls>
          <c:showLegendKey val="0"/>
          <c:showVal val="0"/>
          <c:showCatName val="0"/>
          <c:showSerName val="0"/>
          <c:showPercent val="0"/>
          <c:showBubbleSize val="0"/>
        </c:dLbls>
        <c:gapWidth val="150"/>
        <c:shape val="cone"/>
        <c:axId val="20493440"/>
        <c:axId val="20494976"/>
        <c:axId val="0"/>
      </c:bar3DChart>
      <c:catAx>
        <c:axId val="20493440"/>
        <c:scaling>
          <c:orientation val="minMax"/>
        </c:scaling>
        <c:delete val="0"/>
        <c:axPos val="b"/>
        <c:majorTickMark val="out"/>
        <c:minorTickMark val="none"/>
        <c:tickLblPos val="high"/>
        <c:crossAx val="20494976"/>
        <c:crosses val="autoZero"/>
        <c:auto val="1"/>
        <c:lblAlgn val="ctr"/>
        <c:lblOffset val="50"/>
        <c:noMultiLvlLbl val="0"/>
      </c:catAx>
      <c:valAx>
        <c:axId val="20494976"/>
        <c:scaling>
          <c:orientation val="minMax"/>
        </c:scaling>
        <c:delete val="1"/>
        <c:axPos val="l"/>
        <c:majorGridlines/>
        <c:numFmt formatCode="General" sourceLinked="1"/>
        <c:majorTickMark val="out"/>
        <c:minorTickMark val="none"/>
        <c:tickLblPos val="nextTo"/>
        <c:crossAx val="20493440"/>
        <c:crosses val="autoZero"/>
        <c:crossBetween val="between"/>
      </c:valAx>
    </c:plotArea>
    <c:legend>
      <c:legendPos val="b"/>
      <c:layout>
        <c:manualLayout>
          <c:xMode val="edge"/>
          <c:yMode val="edge"/>
          <c:x val="5.6020764107018409E-2"/>
          <c:y val="0.90321963136993488"/>
          <c:w val="0.9080004368201513"/>
          <c:h val="8.6405704377073567E-2"/>
        </c:manualLayout>
      </c:layout>
      <c:overlay val="0"/>
      <c:spPr>
        <a:ln>
          <a:solidFill>
            <a:schemeClr val="tx2"/>
          </a:solidFill>
        </a:ln>
      </c:sp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B9EE5-9F48-4A1C-A53B-8F3BC5F6B68B}"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ru-RU"/>
        </a:p>
      </dgm:t>
    </dgm:pt>
    <dgm:pt modelId="{80D79AD2-99AE-4824-8DF1-2E0C0730E4B5}">
      <dgm:prSet phldrT="[Текст]" custT="1"/>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ru-RU" sz="2400" dirty="0" smtClean="0">
              <a:solidFill>
                <a:schemeClr val="tx1"/>
              </a:solidFill>
            </a:rPr>
            <a:t>Всего: 1 357 740,72 тыс. рублей</a:t>
          </a:r>
          <a:endParaRPr lang="ru-RU" sz="2400" dirty="0">
            <a:solidFill>
              <a:schemeClr val="tx1"/>
            </a:solidFill>
          </a:endParaRPr>
        </a:p>
      </dgm:t>
    </dgm:pt>
    <dgm:pt modelId="{6153A941-DE5C-45B8-B41A-2EDBE6D2FBD4}" type="parTrans" cxnId="{88A59365-95C2-446C-AECC-A798FDB4F5D5}">
      <dgm:prSet/>
      <dgm:spPr/>
      <dgm:t>
        <a:bodyPr/>
        <a:lstStyle/>
        <a:p>
          <a:endParaRPr lang="ru-RU"/>
        </a:p>
      </dgm:t>
    </dgm:pt>
    <dgm:pt modelId="{CB864914-D1A3-4DBE-B2DA-C1F3602F7AF1}" type="sibTrans" cxnId="{88A59365-95C2-446C-AECC-A798FDB4F5D5}">
      <dgm:prSet/>
      <dgm:spPr/>
      <dgm:t>
        <a:bodyPr/>
        <a:lstStyle/>
        <a:p>
          <a:endParaRPr lang="ru-RU"/>
        </a:p>
      </dgm:t>
    </dgm:pt>
    <dgm:pt modelId="{EBDA5A0C-6AB8-490C-9284-73A4947604FD}">
      <dgm:prSet phldrT="[Текст]" custT="1"/>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ru-RU" sz="1800" dirty="0" smtClean="0">
              <a:solidFill>
                <a:schemeClr val="tx1"/>
              </a:solidFill>
            </a:rPr>
            <a:t>Иные дотации </a:t>
          </a:r>
        </a:p>
        <a:p>
          <a:r>
            <a:rPr lang="ru-RU" sz="1800" dirty="0" smtClean="0">
              <a:solidFill>
                <a:schemeClr val="tx1"/>
              </a:solidFill>
            </a:rPr>
            <a:t>269473,61 тыс.руб.     (19 %)</a:t>
          </a:r>
          <a:endParaRPr lang="ru-RU" sz="1800" dirty="0">
            <a:solidFill>
              <a:schemeClr val="tx1"/>
            </a:solidFill>
          </a:endParaRPr>
        </a:p>
      </dgm:t>
    </dgm:pt>
    <dgm:pt modelId="{06BDA24E-7D5D-49AD-A75C-B721327628BC}" type="parTrans" cxnId="{CC0ACA54-E03A-4835-A088-25774F5FC9CC}">
      <dgm:prSet/>
      <dgm:spPr/>
      <dgm:t>
        <a:bodyPr/>
        <a:lstStyle/>
        <a:p>
          <a:endParaRPr lang="ru-RU"/>
        </a:p>
      </dgm:t>
    </dgm:pt>
    <dgm:pt modelId="{14C4FAF3-8A65-4664-8344-3F6452166FF1}" type="sibTrans" cxnId="{CC0ACA54-E03A-4835-A088-25774F5FC9CC}">
      <dgm:prSet/>
      <dgm:spPr/>
      <dgm:t>
        <a:bodyPr/>
        <a:lstStyle/>
        <a:p>
          <a:endParaRPr lang="ru-RU"/>
        </a:p>
      </dgm:t>
    </dgm:pt>
    <dgm:pt modelId="{31A13D71-B82B-4184-92A2-FF960B302FF0}">
      <dgm:prSet phldrT="[Текст]" custT="1"/>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ru-RU" sz="1800" dirty="0" err="1" smtClean="0">
              <a:solidFill>
                <a:schemeClr val="tx1"/>
              </a:solidFill>
            </a:rPr>
            <a:t>Межбюд-жетные</a:t>
          </a:r>
          <a:r>
            <a:rPr lang="ru-RU" sz="1800" dirty="0" smtClean="0">
              <a:solidFill>
                <a:schemeClr val="tx1"/>
              </a:solidFill>
            </a:rPr>
            <a:t> трансферты</a:t>
          </a:r>
        </a:p>
        <a:p>
          <a:r>
            <a:rPr lang="ru-RU" sz="1800" dirty="0" smtClean="0">
              <a:solidFill>
                <a:schemeClr val="tx1"/>
              </a:solidFill>
            </a:rPr>
            <a:t>205607,54</a:t>
          </a:r>
        </a:p>
        <a:p>
          <a:r>
            <a:rPr lang="ru-RU" sz="1800" dirty="0" smtClean="0">
              <a:solidFill>
                <a:schemeClr val="tx1"/>
              </a:solidFill>
            </a:rPr>
            <a:t>тыс.руб. </a:t>
          </a:r>
        </a:p>
        <a:p>
          <a:r>
            <a:rPr lang="ru-RU" sz="1800" dirty="0" smtClean="0">
              <a:solidFill>
                <a:schemeClr val="tx1"/>
              </a:solidFill>
            </a:rPr>
            <a:t>(15%)</a:t>
          </a:r>
          <a:endParaRPr lang="ru-RU" sz="1800" dirty="0">
            <a:solidFill>
              <a:schemeClr val="tx1"/>
            </a:solidFill>
          </a:endParaRPr>
        </a:p>
      </dgm:t>
    </dgm:pt>
    <dgm:pt modelId="{D4378707-D817-412B-9D73-2B7A50AC5C28}" type="parTrans" cxnId="{3F2EF771-8E1E-401C-A02A-3937240AA9D8}">
      <dgm:prSet/>
      <dgm:spPr/>
      <dgm:t>
        <a:bodyPr/>
        <a:lstStyle/>
        <a:p>
          <a:endParaRPr lang="ru-RU"/>
        </a:p>
      </dgm:t>
    </dgm:pt>
    <dgm:pt modelId="{0A318333-408D-4063-8EA5-DC2FB64AEF08}" type="sibTrans" cxnId="{3F2EF771-8E1E-401C-A02A-3937240AA9D8}">
      <dgm:prSet/>
      <dgm:spPr/>
      <dgm:t>
        <a:bodyPr/>
        <a:lstStyle/>
        <a:p>
          <a:endParaRPr lang="ru-RU"/>
        </a:p>
      </dgm:t>
    </dgm:pt>
    <dgm:pt modelId="{DE29BB8C-0A90-42C3-B4A6-D564B6340E0A}">
      <dgm:prSet phldrT="[Текст]" custT="1"/>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ru-RU" sz="1800" dirty="0" smtClean="0">
              <a:solidFill>
                <a:schemeClr val="tx1"/>
              </a:solidFill>
            </a:rPr>
            <a:t>Субсидии</a:t>
          </a:r>
        </a:p>
        <a:p>
          <a:r>
            <a:rPr lang="ru-RU" sz="1800" dirty="0" smtClean="0">
              <a:solidFill>
                <a:schemeClr val="tx1"/>
              </a:solidFill>
            </a:rPr>
            <a:t>7243,22 </a:t>
          </a:r>
          <a:r>
            <a:rPr lang="ru-RU" sz="1800" dirty="0" err="1" smtClean="0">
              <a:solidFill>
                <a:schemeClr val="tx1"/>
              </a:solidFill>
            </a:rPr>
            <a:t>тыс.руб</a:t>
          </a:r>
          <a:r>
            <a:rPr lang="ru-RU" sz="1800" dirty="0" smtClean="0">
              <a:solidFill>
                <a:schemeClr val="tx1"/>
              </a:solidFill>
            </a:rPr>
            <a:t>.       (2 %)</a:t>
          </a:r>
        </a:p>
        <a:p>
          <a:endParaRPr lang="ru-RU" sz="1800" dirty="0">
            <a:solidFill>
              <a:srgbClr val="FF0000"/>
            </a:solidFill>
          </a:endParaRPr>
        </a:p>
      </dgm:t>
    </dgm:pt>
    <dgm:pt modelId="{9CF36A56-8672-4D9A-879D-C570C136728E}" type="parTrans" cxnId="{7BE0E245-A6DD-4ABB-96D5-2187C1548CA0}">
      <dgm:prSet/>
      <dgm:spPr/>
      <dgm:t>
        <a:bodyPr/>
        <a:lstStyle/>
        <a:p>
          <a:endParaRPr lang="ru-RU"/>
        </a:p>
      </dgm:t>
    </dgm:pt>
    <dgm:pt modelId="{2D5E2FF2-A0CD-42EA-866C-090F8CB63BD8}" type="sibTrans" cxnId="{7BE0E245-A6DD-4ABB-96D5-2187C1548CA0}">
      <dgm:prSet/>
      <dgm:spPr/>
      <dgm:t>
        <a:bodyPr/>
        <a:lstStyle/>
        <a:p>
          <a:endParaRPr lang="ru-RU"/>
        </a:p>
      </dgm:t>
    </dgm:pt>
    <dgm:pt modelId="{AC81F902-6116-4AD1-8E9A-9146542F6D8F}">
      <dgm:prSet phldrT="[Текст]" custT="1"/>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ru-RU" sz="1800" dirty="0" smtClean="0">
              <a:solidFill>
                <a:schemeClr val="tx1"/>
              </a:solidFill>
            </a:rPr>
            <a:t>Субвенции</a:t>
          </a:r>
        </a:p>
        <a:p>
          <a:r>
            <a:rPr lang="ru-RU" sz="1800" dirty="0" smtClean="0">
              <a:solidFill>
                <a:schemeClr val="tx1"/>
              </a:solidFill>
            </a:rPr>
            <a:t>875416,35</a:t>
          </a:r>
        </a:p>
        <a:p>
          <a:r>
            <a:rPr lang="ru-RU" sz="1800" dirty="0" smtClean="0">
              <a:solidFill>
                <a:schemeClr val="tx1"/>
              </a:solidFill>
            </a:rPr>
            <a:t>тыс.руб. </a:t>
          </a:r>
        </a:p>
        <a:p>
          <a:r>
            <a:rPr lang="ru-RU" sz="1800" dirty="0" smtClean="0">
              <a:solidFill>
                <a:schemeClr val="tx1"/>
              </a:solidFill>
            </a:rPr>
            <a:t>(64%)</a:t>
          </a:r>
          <a:endParaRPr lang="ru-RU" sz="1800" dirty="0">
            <a:solidFill>
              <a:schemeClr val="tx1"/>
            </a:solidFill>
          </a:endParaRPr>
        </a:p>
      </dgm:t>
    </dgm:pt>
    <dgm:pt modelId="{BD2B28C6-796A-4207-BDE1-D16679C6E273}" type="sibTrans" cxnId="{852F951A-E541-4261-A91D-48D50591C27B}">
      <dgm:prSet/>
      <dgm:spPr/>
      <dgm:t>
        <a:bodyPr/>
        <a:lstStyle/>
        <a:p>
          <a:endParaRPr lang="ru-RU"/>
        </a:p>
      </dgm:t>
    </dgm:pt>
    <dgm:pt modelId="{0B1EE3B3-4DEE-4DFF-9AF1-CD09E60B7BBF}" type="parTrans" cxnId="{852F951A-E541-4261-A91D-48D50591C27B}">
      <dgm:prSet/>
      <dgm:spPr/>
      <dgm:t>
        <a:bodyPr/>
        <a:lstStyle/>
        <a:p>
          <a:endParaRPr lang="ru-RU"/>
        </a:p>
      </dgm:t>
    </dgm:pt>
    <dgm:pt modelId="{46D84D00-8A07-4FC9-94A5-5C85B59BD41A}" type="pres">
      <dgm:prSet presAssocID="{B33B9EE5-9F48-4A1C-A53B-8F3BC5F6B68B}" presName="hierChild1" presStyleCnt="0">
        <dgm:presLayoutVars>
          <dgm:orgChart val="1"/>
          <dgm:chPref val="1"/>
          <dgm:dir/>
          <dgm:animOne val="branch"/>
          <dgm:animLvl val="lvl"/>
          <dgm:resizeHandles/>
        </dgm:presLayoutVars>
      </dgm:prSet>
      <dgm:spPr/>
      <dgm:t>
        <a:bodyPr/>
        <a:lstStyle/>
        <a:p>
          <a:endParaRPr lang="ru-RU"/>
        </a:p>
      </dgm:t>
    </dgm:pt>
    <dgm:pt modelId="{CADB6B14-2839-43B6-9C11-CF64419A2924}" type="pres">
      <dgm:prSet presAssocID="{80D79AD2-99AE-4824-8DF1-2E0C0730E4B5}" presName="hierRoot1" presStyleCnt="0">
        <dgm:presLayoutVars>
          <dgm:hierBranch val="init"/>
        </dgm:presLayoutVars>
      </dgm:prSet>
      <dgm:spPr/>
    </dgm:pt>
    <dgm:pt modelId="{84E8646D-4DCA-441D-8C5F-10FCAE3660AE}" type="pres">
      <dgm:prSet presAssocID="{80D79AD2-99AE-4824-8DF1-2E0C0730E4B5}" presName="rootComposite1" presStyleCnt="0"/>
      <dgm:spPr/>
    </dgm:pt>
    <dgm:pt modelId="{95C4F065-5CDF-45F6-87A3-57271EAB18BC}" type="pres">
      <dgm:prSet presAssocID="{80D79AD2-99AE-4824-8DF1-2E0C0730E4B5}" presName="rootText1" presStyleLbl="node0" presStyleIdx="0" presStyleCnt="1" custAng="195943" custScaleX="411403" custLinFactY="-4663" custLinFactNeighborY="-100000">
        <dgm:presLayoutVars>
          <dgm:chPref val="3"/>
        </dgm:presLayoutVars>
      </dgm:prSet>
      <dgm:spPr/>
      <dgm:t>
        <a:bodyPr/>
        <a:lstStyle/>
        <a:p>
          <a:endParaRPr lang="ru-RU"/>
        </a:p>
      </dgm:t>
    </dgm:pt>
    <dgm:pt modelId="{E29040C6-2AE6-4AFF-8619-5AD9020006BD}" type="pres">
      <dgm:prSet presAssocID="{80D79AD2-99AE-4824-8DF1-2E0C0730E4B5}" presName="rootConnector1" presStyleLbl="node1" presStyleIdx="0" presStyleCnt="0"/>
      <dgm:spPr/>
      <dgm:t>
        <a:bodyPr/>
        <a:lstStyle/>
        <a:p>
          <a:endParaRPr lang="ru-RU"/>
        </a:p>
      </dgm:t>
    </dgm:pt>
    <dgm:pt modelId="{E8F62663-3D54-4BC4-91CF-B7F5790208B7}" type="pres">
      <dgm:prSet presAssocID="{80D79AD2-99AE-4824-8DF1-2E0C0730E4B5}" presName="hierChild2" presStyleCnt="0"/>
      <dgm:spPr/>
    </dgm:pt>
    <dgm:pt modelId="{745384E5-8ACA-4A4F-8D2B-16B4F34D9A8A}" type="pres">
      <dgm:prSet presAssocID="{06BDA24E-7D5D-49AD-A75C-B721327628BC}" presName="Name37" presStyleLbl="parChTrans1D2" presStyleIdx="0" presStyleCnt="4"/>
      <dgm:spPr/>
      <dgm:t>
        <a:bodyPr/>
        <a:lstStyle/>
        <a:p>
          <a:endParaRPr lang="ru-RU"/>
        </a:p>
      </dgm:t>
    </dgm:pt>
    <dgm:pt modelId="{043565EB-CCAF-4048-8EF1-45CB49EA0296}" type="pres">
      <dgm:prSet presAssocID="{EBDA5A0C-6AB8-490C-9284-73A4947604FD}" presName="hierRoot2" presStyleCnt="0">
        <dgm:presLayoutVars>
          <dgm:hierBranch val="init"/>
        </dgm:presLayoutVars>
      </dgm:prSet>
      <dgm:spPr/>
    </dgm:pt>
    <dgm:pt modelId="{0F080F3D-0276-4B38-880D-D1947B67ADA7}" type="pres">
      <dgm:prSet presAssocID="{EBDA5A0C-6AB8-490C-9284-73A4947604FD}" presName="rootComposite" presStyleCnt="0"/>
      <dgm:spPr/>
    </dgm:pt>
    <dgm:pt modelId="{BC76552D-8B47-499F-8067-3720E92CC1FC}" type="pres">
      <dgm:prSet presAssocID="{EBDA5A0C-6AB8-490C-9284-73A4947604FD}" presName="rootText" presStyleLbl="node2" presStyleIdx="0" presStyleCnt="4" custScaleY="302388">
        <dgm:presLayoutVars>
          <dgm:chPref val="3"/>
        </dgm:presLayoutVars>
      </dgm:prSet>
      <dgm:spPr/>
      <dgm:t>
        <a:bodyPr/>
        <a:lstStyle/>
        <a:p>
          <a:endParaRPr lang="ru-RU"/>
        </a:p>
      </dgm:t>
    </dgm:pt>
    <dgm:pt modelId="{3BF23350-D22F-4E0C-AEC1-E3E9C5C72A42}" type="pres">
      <dgm:prSet presAssocID="{EBDA5A0C-6AB8-490C-9284-73A4947604FD}" presName="rootConnector" presStyleLbl="node2" presStyleIdx="0" presStyleCnt="4"/>
      <dgm:spPr/>
      <dgm:t>
        <a:bodyPr/>
        <a:lstStyle/>
        <a:p>
          <a:endParaRPr lang="ru-RU"/>
        </a:p>
      </dgm:t>
    </dgm:pt>
    <dgm:pt modelId="{3CE9727A-72D4-4568-A1BE-0320F9C48D8E}" type="pres">
      <dgm:prSet presAssocID="{EBDA5A0C-6AB8-490C-9284-73A4947604FD}" presName="hierChild4" presStyleCnt="0"/>
      <dgm:spPr/>
    </dgm:pt>
    <dgm:pt modelId="{97B56F6E-9715-46D8-A25E-D94BDF6D90FD}" type="pres">
      <dgm:prSet presAssocID="{EBDA5A0C-6AB8-490C-9284-73A4947604FD}" presName="hierChild5" presStyleCnt="0"/>
      <dgm:spPr/>
    </dgm:pt>
    <dgm:pt modelId="{205C5AB5-5E04-4199-85A9-91C999C3548E}" type="pres">
      <dgm:prSet presAssocID="{9CF36A56-8672-4D9A-879D-C570C136728E}" presName="Name37" presStyleLbl="parChTrans1D2" presStyleIdx="1" presStyleCnt="4"/>
      <dgm:spPr/>
      <dgm:t>
        <a:bodyPr/>
        <a:lstStyle/>
        <a:p>
          <a:endParaRPr lang="ru-RU"/>
        </a:p>
      </dgm:t>
    </dgm:pt>
    <dgm:pt modelId="{9E3320F5-1003-444A-B3AD-4A0FA495971D}" type="pres">
      <dgm:prSet presAssocID="{DE29BB8C-0A90-42C3-B4A6-D564B6340E0A}" presName="hierRoot2" presStyleCnt="0">
        <dgm:presLayoutVars>
          <dgm:hierBranch val="init"/>
        </dgm:presLayoutVars>
      </dgm:prSet>
      <dgm:spPr/>
    </dgm:pt>
    <dgm:pt modelId="{D352782F-85E3-4692-993C-B34FD7B16306}" type="pres">
      <dgm:prSet presAssocID="{DE29BB8C-0A90-42C3-B4A6-D564B6340E0A}" presName="rootComposite" presStyleCnt="0"/>
      <dgm:spPr/>
    </dgm:pt>
    <dgm:pt modelId="{980A671B-A6BF-47FB-88EB-E977EF50ADA7}" type="pres">
      <dgm:prSet presAssocID="{DE29BB8C-0A90-42C3-B4A6-D564B6340E0A}" presName="rootText" presStyleLbl="node2" presStyleIdx="1" presStyleCnt="4" custScaleY="302388" custLinFactNeighborX="4602" custLinFactNeighborY="-1697">
        <dgm:presLayoutVars>
          <dgm:chPref val="3"/>
        </dgm:presLayoutVars>
      </dgm:prSet>
      <dgm:spPr/>
      <dgm:t>
        <a:bodyPr/>
        <a:lstStyle/>
        <a:p>
          <a:endParaRPr lang="ru-RU"/>
        </a:p>
      </dgm:t>
    </dgm:pt>
    <dgm:pt modelId="{B97730C0-C9F3-4684-A81E-955AE23302BA}" type="pres">
      <dgm:prSet presAssocID="{DE29BB8C-0A90-42C3-B4A6-D564B6340E0A}" presName="rootConnector" presStyleLbl="node2" presStyleIdx="1" presStyleCnt="4"/>
      <dgm:spPr/>
      <dgm:t>
        <a:bodyPr/>
        <a:lstStyle/>
        <a:p>
          <a:endParaRPr lang="ru-RU"/>
        </a:p>
      </dgm:t>
    </dgm:pt>
    <dgm:pt modelId="{0E6BFE73-90DD-4BB7-8582-0873B32D590E}" type="pres">
      <dgm:prSet presAssocID="{DE29BB8C-0A90-42C3-B4A6-D564B6340E0A}" presName="hierChild4" presStyleCnt="0"/>
      <dgm:spPr/>
    </dgm:pt>
    <dgm:pt modelId="{DF0549A8-A5AD-4662-8BE2-88FCB835ECB1}" type="pres">
      <dgm:prSet presAssocID="{DE29BB8C-0A90-42C3-B4A6-D564B6340E0A}" presName="hierChild5" presStyleCnt="0"/>
      <dgm:spPr/>
    </dgm:pt>
    <dgm:pt modelId="{772A74BD-E4B5-4363-A01D-BF5DAB36FBA1}" type="pres">
      <dgm:prSet presAssocID="{0B1EE3B3-4DEE-4DFF-9AF1-CD09E60B7BBF}" presName="Name37" presStyleLbl="parChTrans1D2" presStyleIdx="2" presStyleCnt="4"/>
      <dgm:spPr/>
      <dgm:t>
        <a:bodyPr/>
        <a:lstStyle/>
        <a:p>
          <a:endParaRPr lang="ru-RU"/>
        </a:p>
      </dgm:t>
    </dgm:pt>
    <dgm:pt modelId="{BD6DD3C9-8908-4E70-B81F-355F52119DA3}" type="pres">
      <dgm:prSet presAssocID="{AC81F902-6116-4AD1-8E9A-9146542F6D8F}" presName="hierRoot2" presStyleCnt="0">
        <dgm:presLayoutVars>
          <dgm:hierBranch val="init"/>
        </dgm:presLayoutVars>
      </dgm:prSet>
      <dgm:spPr/>
    </dgm:pt>
    <dgm:pt modelId="{157E4F5B-4A50-4CB0-B762-745CF360359D}" type="pres">
      <dgm:prSet presAssocID="{AC81F902-6116-4AD1-8E9A-9146542F6D8F}" presName="rootComposite" presStyleCnt="0"/>
      <dgm:spPr/>
    </dgm:pt>
    <dgm:pt modelId="{EB8A0EAA-2A0C-4606-88D2-5C2FC7F29897}" type="pres">
      <dgm:prSet presAssocID="{AC81F902-6116-4AD1-8E9A-9146542F6D8F}" presName="rootText" presStyleLbl="node2" presStyleIdx="2" presStyleCnt="4" custScaleY="302387" custLinFactNeighborX="1644" custLinFactNeighborY="8801">
        <dgm:presLayoutVars>
          <dgm:chPref val="3"/>
        </dgm:presLayoutVars>
      </dgm:prSet>
      <dgm:spPr/>
      <dgm:t>
        <a:bodyPr/>
        <a:lstStyle/>
        <a:p>
          <a:endParaRPr lang="ru-RU"/>
        </a:p>
      </dgm:t>
    </dgm:pt>
    <dgm:pt modelId="{0AA2DB04-919C-4CC9-8B2B-4F60BD9F8BBD}" type="pres">
      <dgm:prSet presAssocID="{AC81F902-6116-4AD1-8E9A-9146542F6D8F}" presName="rootConnector" presStyleLbl="node2" presStyleIdx="2" presStyleCnt="4"/>
      <dgm:spPr/>
      <dgm:t>
        <a:bodyPr/>
        <a:lstStyle/>
        <a:p>
          <a:endParaRPr lang="ru-RU"/>
        </a:p>
      </dgm:t>
    </dgm:pt>
    <dgm:pt modelId="{2EE9E248-D166-4D80-B651-EA2B2C7246C7}" type="pres">
      <dgm:prSet presAssocID="{AC81F902-6116-4AD1-8E9A-9146542F6D8F}" presName="hierChild4" presStyleCnt="0"/>
      <dgm:spPr/>
    </dgm:pt>
    <dgm:pt modelId="{713E5531-341A-41B1-9C19-E9253FB563A7}" type="pres">
      <dgm:prSet presAssocID="{AC81F902-6116-4AD1-8E9A-9146542F6D8F}" presName="hierChild5" presStyleCnt="0"/>
      <dgm:spPr/>
    </dgm:pt>
    <dgm:pt modelId="{4059D059-56AD-41B5-BA43-0D138B84BB21}" type="pres">
      <dgm:prSet presAssocID="{D4378707-D817-412B-9D73-2B7A50AC5C28}" presName="Name37" presStyleLbl="parChTrans1D2" presStyleIdx="3" presStyleCnt="4"/>
      <dgm:spPr/>
      <dgm:t>
        <a:bodyPr/>
        <a:lstStyle/>
        <a:p>
          <a:endParaRPr lang="ru-RU"/>
        </a:p>
      </dgm:t>
    </dgm:pt>
    <dgm:pt modelId="{E12BAD9F-3D15-4A30-8EC0-5E83DCF4FDD3}" type="pres">
      <dgm:prSet presAssocID="{31A13D71-B82B-4184-92A2-FF960B302FF0}" presName="hierRoot2" presStyleCnt="0">
        <dgm:presLayoutVars>
          <dgm:hierBranch val="init"/>
        </dgm:presLayoutVars>
      </dgm:prSet>
      <dgm:spPr/>
    </dgm:pt>
    <dgm:pt modelId="{3DA4F8B8-9384-4B41-8547-F2C0DF4C24EB}" type="pres">
      <dgm:prSet presAssocID="{31A13D71-B82B-4184-92A2-FF960B302FF0}" presName="rootComposite" presStyleCnt="0"/>
      <dgm:spPr/>
    </dgm:pt>
    <dgm:pt modelId="{6BAE6012-1D3E-4653-9200-32F887B536AA}" type="pres">
      <dgm:prSet presAssocID="{31A13D71-B82B-4184-92A2-FF960B302FF0}" presName="rootText" presStyleLbl="node2" presStyleIdx="3" presStyleCnt="4" custScaleY="302387">
        <dgm:presLayoutVars>
          <dgm:chPref val="3"/>
        </dgm:presLayoutVars>
      </dgm:prSet>
      <dgm:spPr/>
      <dgm:t>
        <a:bodyPr/>
        <a:lstStyle/>
        <a:p>
          <a:endParaRPr lang="ru-RU"/>
        </a:p>
      </dgm:t>
    </dgm:pt>
    <dgm:pt modelId="{BB613DCD-1FF0-4B75-84AB-6A110A4F7FD6}" type="pres">
      <dgm:prSet presAssocID="{31A13D71-B82B-4184-92A2-FF960B302FF0}" presName="rootConnector" presStyleLbl="node2" presStyleIdx="3" presStyleCnt="4"/>
      <dgm:spPr/>
      <dgm:t>
        <a:bodyPr/>
        <a:lstStyle/>
        <a:p>
          <a:endParaRPr lang="ru-RU"/>
        </a:p>
      </dgm:t>
    </dgm:pt>
    <dgm:pt modelId="{74706883-E15C-4BC1-81A4-F02F5598B39E}" type="pres">
      <dgm:prSet presAssocID="{31A13D71-B82B-4184-92A2-FF960B302FF0}" presName="hierChild4" presStyleCnt="0"/>
      <dgm:spPr/>
    </dgm:pt>
    <dgm:pt modelId="{2165A24D-035F-42A7-85C8-5BEB95BB20FF}" type="pres">
      <dgm:prSet presAssocID="{31A13D71-B82B-4184-92A2-FF960B302FF0}" presName="hierChild5" presStyleCnt="0"/>
      <dgm:spPr/>
    </dgm:pt>
    <dgm:pt modelId="{63E54A5C-90C4-4C1A-81D0-6A55CBC38AEC}" type="pres">
      <dgm:prSet presAssocID="{80D79AD2-99AE-4824-8DF1-2E0C0730E4B5}" presName="hierChild3" presStyleCnt="0"/>
      <dgm:spPr/>
    </dgm:pt>
  </dgm:ptLst>
  <dgm:cxnLst>
    <dgm:cxn modelId="{AABDA74E-A7B0-457E-B012-35512A39BCF6}" type="presOf" srcId="{EBDA5A0C-6AB8-490C-9284-73A4947604FD}" destId="{BC76552D-8B47-499F-8067-3720E92CC1FC}" srcOrd="0" destOrd="0" presId="urn:microsoft.com/office/officeart/2005/8/layout/orgChart1"/>
    <dgm:cxn modelId="{E5F504A1-6758-43A1-BE81-B1CFCA93D073}" type="presOf" srcId="{06BDA24E-7D5D-49AD-A75C-B721327628BC}" destId="{745384E5-8ACA-4A4F-8D2B-16B4F34D9A8A}" srcOrd="0" destOrd="0" presId="urn:microsoft.com/office/officeart/2005/8/layout/orgChart1"/>
    <dgm:cxn modelId="{7B34E9F0-0091-433D-8F76-497AB4BC0FF9}" type="presOf" srcId="{0B1EE3B3-4DEE-4DFF-9AF1-CD09E60B7BBF}" destId="{772A74BD-E4B5-4363-A01D-BF5DAB36FBA1}" srcOrd="0" destOrd="0" presId="urn:microsoft.com/office/officeart/2005/8/layout/orgChart1"/>
    <dgm:cxn modelId="{FA92602E-D582-4C03-BCCF-E35C27E704EA}" type="presOf" srcId="{DE29BB8C-0A90-42C3-B4A6-D564B6340E0A}" destId="{980A671B-A6BF-47FB-88EB-E977EF50ADA7}" srcOrd="0" destOrd="0" presId="urn:microsoft.com/office/officeart/2005/8/layout/orgChart1"/>
    <dgm:cxn modelId="{852F951A-E541-4261-A91D-48D50591C27B}" srcId="{80D79AD2-99AE-4824-8DF1-2E0C0730E4B5}" destId="{AC81F902-6116-4AD1-8E9A-9146542F6D8F}" srcOrd="2" destOrd="0" parTransId="{0B1EE3B3-4DEE-4DFF-9AF1-CD09E60B7BBF}" sibTransId="{BD2B28C6-796A-4207-BDE1-D16679C6E273}"/>
    <dgm:cxn modelId="{EFA5A16F-63F4-4E0D-9687-061580DA1D32}" type="presOf" srcId="{80D79AD2-99AE-4824-8DF1-2E0C0730E4B5}" destId="{E29040C6-2AE6-4AFF-8619-5AD9020006BD}" srcOrd="1" destOrd="0" presId="urn:microsoft.com/office/officeart/2005/8/layout/orgChart1"/>
    <dgm:cxn modelId="{36885125-2DA0-4EE6-A0FD-2CB97558AA8A}" type="presOf" srcId="{9CF36A56-8672-4D9A-879D-C570C136728E}" destId="{205C5AB5-5E04-4199-85A9-91C999C3548E}" srcOrd="0" destOrd="0" presId="urn:microsoft.com/office/officeart/2005/8/layout/orgChart1"/>
    <dgm:cxn modelId="{95CF2E0B-6C89-4061-873F-4EE7A3EB94D7}" type="presOf" srcId="{B33B9EE5-9F48-4A1C-A53B-8F3BC5F6B68B}" destId="{46D84D00-8A07-4FC9-94A5-5C85B59BD41A}" srcOrd="0" destOrd="0" presId="urn:microsoft.com/office/officeart/2005/8/layout/orgChart1"/>
    <dgm:cxn modelId="{5AF54AC7-D94D-4193-BFD3-BEED549E5C70}" type="presOf" srcId="{D4378707-D817-412B-9D73-2B7A50AC5C28}" destId="{4059D059-56AD-41B5-BA43-0D138B84BB21}" srcOrd="0" destOrd="0" presId="urn:microsoft.com/office/officeart/2005/8/layout/orgChart1"/>
    <dgm:cxn modelId="{88A59365-95C2-446C-AECC-A798FDB4F5D5}" srcId="{B33B9EE5-9F48-4A1C-A53B-8F3BC5F6B68B}" destId="{80D79AD2-99AE-4824-8DF1-2E0C0730E4B5}" srcOrd="0" destOrd="0" parTransId="{6153A941-DE5C-45B8-B41A-2EDBE6D2FBD4}" sibTransId="{CB864914-D1A3-4DBE-B2DA-C1F3602F7AF1}"/>
    <dgm:cxn modelId="{CC0ACA54-E03A-4835-A088-25774F5FC9CC}" srcId="{80D79AD2-99AE-4824-8DF1-2E0C0730E4B5}" destId="{EBDA5A0C-6AB8-490C-9284-73A4947604FD}" srcOrd="0" destOrd="0" parTransId="{06BDA24E-7D5D-49AD-A75C-B721327628BC}" sibTransId="{14C4FAF3-8A65-4664-8344-3F6452166FF1}"/>
    <dgm:cxn modelId="{3F2EF771-8E1E-401C-A02A-3937240AA9D8}" srcId="{80D79AD2-99AE-4824-8DF1-2E0C0730E4B5}" destId="{31A13D71-B82B-4184-92A2-FF960B302FF0}" srcOrd="3" destOrd="0" parTransId="{D4378707-D817-412B-9D73-2B7A50AC5C28}" sibTransId="{0A318333-408D-4063-8EA5-DC2FB64AEF08}"/>
    <dgm:cxn modelId="{8DEA2D18-AAF5-437B-9B0C-76B41B6B06D9}" type="presOf" srcId="{31A13D71-B82B-4184-92A2-FF960B302FF0}" destId="{BB613DCD-1FF0-4B75-84AB-6A110A4F7FD6}" srcOrd="1" destOrd="0" presId="urn:microsoft.com/office/officeart/2005/8/layout/orgChart1"/>
    <dgm:cxn modelId="{A89D6B47-77A8-44D5-B834-3502BDA85D61}" type="presOf" srcId="{80D79AD2-99AE-4824-8DF1-2E0C0730E4B5}" destId="{95C4F065-5CDF-45F6-87A3-57271EAB18BC}" srcOrd="0" destOrd="0" presId="urn:microsoft.com/office/officeart/2005/8/layout/orgChart1"/>
    <dgm:cxn modelId="{AB9497EB-1429-4661-8911-DEBD3456614C}" type="presOf" srcId="{AC81F902-6116-4AD1-8E9A-9146542F6D8F}" destId="{EB8A0EAA-2A0C-4606-88D2-5C2FC7F29897}" srcOrd="0" destOrd="0" presId="urn:microsoft.com/office/officeart/2005/8/layout/orgChart1"/>
    <dgm:cxn modelId="{7BE0E245-A6DD-4ABB-96D5-2187C1548CA0}" srcId="{80D79AD2-99AE-4824-8DF1-2E0C0730E4B5}" destId="{DE29BB8C-0A90-42C3-B4A6-D564B6340E0A}" srcOrd="1" destOrd="0" parTransId="{9CF36A56-8672-4D9A-879D-C570C136728E}" sibTransId="{2D5E2FF2-A0CD-42EA-866C-090F8CB63BD8}"/>
    <dgm:cxn modelId="{026D460F-8CE7-4834-814D-109D7B8E5340}" type="presOf" srcId="{31A13D71-B82B-4184-92A2-FF960B302FF0}" destId="{6BAE6012-1D3E-4653-9200-32F887B536AA}" srcOrd="0" destOrd="0" presId="urn:microsoft.com/office/officeart/2005/8/layout/orgChart1"/>
    <dgm:cxn modelId="{36F3B3DE-FACE-4CCE-808F-181602B99945}" type="presOf" srcId="{EBDA5A0C-6AB8-490C-9284-73A4947604FD}" destId="{3BF23350-D22F-4E0C-AEC1-E3E9C5C72A42}" srcOrd="1" destOrd="0" presId="urn:microsoft.com/office/officeart/2005/8/layout/orgChart1"/>
    <dgm:cxn modelId="{1ECA197F-1BF3-46A2-BBB8-AF110E388C2F}" type="presOf" srcId="{AC81F902-6116-4AD1-8E9A-9146542F6D8F}" destId="{0AA2DB04-919C-4CC9-8B2B-4F60BD9F8BBD}" srcOrd="1" destOrd="0" presId="urn:microsoft.com/office/officeart/2005/8/layout/orgChart1"/>
    <dgm:cxn modelId="{EDF29A3E-C8CC-41F2-BB65-39999357232B}" type="presOf" srcId="{DE29BB8C-0A90-42C3-B4A6-D564B6340E0A}" destId="{B97730C0-C9F3-4684-A81E-955AE23302BA}" srcOrd="1" destOrd="0" presId="urn:microsoft.com/office/officeart/2005/8/layout/orgChart1"/>
    <dgm:cxn modelId="{E5291518-2E3F-4BD7-A30F-CDB460AB1751}" type="presParOf" srcId="{46D84D00-8A07-4FC9-94A5-5C85B59BD41A}" destId="{CADB6B14-2839-43B6-9C11-CF64419A2924}" srcOrd="0" destOrd="0" presId="urn:microsoft.com/office/officeart/2005/8/layout/orgChart1"/>
    <dgm:cxn modelId="{0B087D06-DC52-48A6-84BD-944017C73EE0}" type="presParOf" srcId="{CADB6B14-2839-43B6-9C11-CF64419A2924}" destId="{84E8646D-4DCA-441D-8C5F-10FCAE3660AE}" srcOrd="0" destOrd="0" presId="urn:microsoft.com/office/officeart/2005/8/layout/orgChart1"/>
    <dgm:cxn modelId="{711D8D1E-7BD9-4D6E-B288-8CF529C4AB9F}" type="presParOf" srcId="{84E8646D-4DCA-441D-8C5F-10FCAE3660AE}" destId="{95C4F065-5CDF-45F6-87A3-57271EAB18BC}" srcOrd="0" destOrd="0" presId="urn:microsoft.com/office/officeart/2005/8/layout/orgChart1"/>
    <dgm:cxn modelId="{0AF788E0-515B-4BF5-8773-1A1BE42AB6C6}" type="presParOf" srcId="{84E8646D-4DCA-441D-8C5F-10FCAE3660AE}" destId="{E29040C6-2AE6-4AFF-8619-5AD9020006BD}" srcOrd="1" destOrd="0" presId="urn:microsoft.com/office/officeart/2005/8/layout/orgChart1"/>
    <dgm:cxn modelId="{72174DD1-6741-4123-AFE7-89C2162C88BC}" type="presParOf" srcId="{CADB6B14-2839-43B6-9C11-CF64419A2924}" destId="{E8F62663-3D54-4BC4-91CF-B7F5790208B7}" srcOrd="1" destOrd="0" presId="urn:microsoft.com/office/officeart/2005/8/layout/orgChart1"/>
    <dgm:cxn modelId="{1D421959-B128-45E9-B925-AC2B4D5BECD4}" type="presParOf" srcId="{E8F62663-3D54-4BC4-91CF-B7F5790208B7}" destId="{745384E5-8ACA-4A4F-8D2B-16B4F34D9A8A}" srcOrd="0" destOrd="0" presId="urn:microsoft.com/office/officeart/2005/8/layout/orgChart1"/>
    <dgm:cxn modelId="{1F6D2EA7-A123-491E-A78B-541E7684A80D}" type="presParOf" srcId="{E8F62663-3D54-4BC4-91CF-B7F5790208B7}" destId="{043565EB-CCAF-4048-8EF1-45CB49EA0296}" srcOrd="1" destOrd="0" presId="urn:microsoft.com/office/officeart/2005/8/layout/orgChart1"/>
    <dgm:cxn modelId="{BB959A82-A6DE-4BCF-A462-E643C7D1D504}" type="presParOf" srcId="{043565EB-CCAF-4048-8EF1-45CB49EA0296}" destId="{0F080F3D-0276-4B38-880D-D1947B67ADA7}" srcOrd="0" destOrd="0" presId="urn:microsoft.com/office/officeart/2005/8/layout/orgChart1"/>
    <dgm:cxn modelId="{31843D3B-BEB6-49AA-A1A2-99BAE0D218AF}" type="presParOf" srcId="{0F080F3D-0276-4B38-880D-D1947B67ADA7}" destId="{BC76552D-8B47-499F-8067-3720E92CC1FC}" srcOrd="0" destOrd="0" presId="urn:microsoft.com/office/officeart/2005/8/layout/orgChart1"/>
    <dgm:cxn modelId="{DD13A3AD-5A62-41DA-BF3A-1098F4153AD8}" type="presParOf" srcId="{0F080F3D-0276-4B38-880D-D1947B67ADA7}" destId="{3BF23350-D22F-4E0C-AEC1-E3E9C5C72A42}" srcOrd="1" destOrd="0" presId="urn:microsoft.com/office/officeart/2005/8/layout/orgChart1"/>
    <dgm:cxn modelId="{DE615F0B-D07E-4621-BBD1-A9F055340033}" type="presParOf" srcId="{043565EB-CCAF-4048-8EF1-45CB49EA0296}" destId="{3CE9727A-72D4-4568-A1BE-0320F9C48D8E}" srcOrd="1" destOrd="0" presId="urn:microsoft.com/office/officeart/2005/8/layout/orgChart1"/>
    <dgm:cxn modelId="{37E9D206-17CB-4E33-A5C9-C72499625621}" type="presParOf" srcId="{043565EB-CCAF-4048-8EF1-45CB49EA0296}" destId="{97B56F6E-9715-46D8-A25E-D94BDF6D90FD}" srcOrd="2" destOrd="0" presId="urn:microsoft.com/office/officeart/2005/8/layout/orgChart1"/>
    <dgm:cxn modelId="{DC3B0652-61EC-4E3F-9C75-690D50775BC7}" type="presParOf" srcId="{E8F62663-3D54-4BC4-91CF-B7F5790208B7}" destId="{205C5AB5-5E04-4199-85A9-91C999C3548E}" srcOrd="2" destOrd="0" presId="urn:microsoft.com/office/officeart/2005/8/layout/orgChart1"/>
    <dgm:cxn modelId="{883E1AE6-A8B8-48C3-9521-E388E8CE91EA}" type="presParOf" srcId="{E8F62663-3D54-4BC4-91CF-B7F5790208B7}" destId="{9E3320F5-1003-444A-B3AD-4A0FA495971D}" srcOrd="3" destOrd="0" presId="urn:microsoft.com/office/officeart/2005/8/layout/orgChart1"/>
    <dgm:cxn modelId="{037728EB-E214-43E4-A6BC-73E10823E81C}" type="presParOf" srcId="{9E3320F5-1003-444A-B3AD-4A0FA495971D}" destId="{D352782F-85E3-4692-993C-B34FD7B16306}" srcOrd="0" destOrd="0" presId="urn:microsoft.com/office/officeart/2005/8/layout/orgChart1"/>
    <dgm:cxn modelId="{5209F101-0790-47FB-9513-728D4C61A9EE}" type="presParOf" srcId="{D352782F-85E3-4692-993C-B34FD7B16306}" destId="{980A671B-A6BF-47FB-88EB-E977EF50ADA7}" srcOrd="0" destOrd="0" presId="urn:microsoft.com/office/officeart/2005/8/layout/orgChart1"/>
    <dgm:cxn modelId="{09B86A7A-BA4C-4DE4-9565-C5FDA629BE22}" type="presParOf" srcId="{D352782F-85E3-4692-993C-B34FD7B16306}" destId="{B97730C0-C9F3-4684-A81E-955AE23302BA}" srcOrd="1" destOrd="0" presId="urn:microsoft.com/office/officeart/2005/8/layout/orgChart1"/>
    <dgm:cxn modelId="{BE16B181-E193-4071-9929-755ADA263B26}" type="presParOf" srcId="{9E3320F5-1003-444A-B3AD-4A0FA495971D}" destId="{0E6BFE73-90DD-4BB7-8582-0873B32D590E}" srcOrd="1" destOrd="0" presId="urn:microsoft.com/office/officeart/2005/8/layout/orgChart1"/>
    <dgm:cxn modelId="{1C05FFDE-B599-4138-8546-01C88679A66D}" type="presParOf" srcId="{9E3320F5-1003-444A-B3AD-4A0FA495971D}" destId="{DF0549A8-A5AD-4662-8BE2-88FCB835ECB1}" srcOrd="2" destOrd="0" presId="urn:microsoft.com/office/officeart/2005/8/layout/orgChart1"/>
    <dgm:cxn modelId="{A97707D2-AC5F-4925-9BB4-D89B4D72E07B}" type="presParOf" srcId="{E8F62663-3D54-4BC4-91CF-B7F5790208B7}" destId="{772A74BD-E4B5-4363-A01D-BF5DAB36FBA1}" srcOrd="4" destOrd="0" presId="urn:microsoft.com/office/officeart/2005/8/layout/orgChart1"/>
    <dgm:cxn modelId="{D275014B-EFB3-4F20-ABFE-1E1E21188DA3}" type="presParOf" srcId="{E8F62663-3D54-4BC4-91CF-B7F5790208B7}" destId="{BD6DD3C9-8908-4E70-B81F-355F52119DA3}" srcOrd="5" destOrd="0" presId="urn:microsoft.com/office/officeart/2005/8/layout/orgChart1"/>
    <dgm:cxn modelId="{1AE0B698-F572-4AFD-BA07-883285DE3D4F}" type="presParOf" srcId="{BD6DD3C9-8908-4E70-B81F-355F52119DA3}" destId="{157E4F5B-4A50-4CB0-B762-745CF360359D}" srcOrd="0" destOrd="0" presId="urn:microsoft.com/office/officeart/2005/8/layout/orgChart1"/>
    <dgm:cxn modelId="{B0ADCE51-CD6F-47F2-8981-257D94508124}" type="presParOf" srcId="{157E4F5B-4A50-4CB0-B762-745CF360359D}" destId="{EB8A0EAA-2A0C-4606-88D2-5C2FC7F29897}" srcOrd="0" destOrd="0" presId="urn:microsoft.com/office/officeart/2005/8/layout/orgChart1"/>
    <dgm:cxn modelId="{83C294C7-2E8A-4D92-8BD8-1BE816240B04}" type="presParOf" srcId="{157E4F5B-4A50-4CB0-B762-745CF360359D}" destId="{0AA2DB04-919C-4CC9-8B2B-4F60BD9F8BBD}" srcOrd="1" destOrd="0" presId="urn:microsoft.com/office/officeart/2005/8/layout/orgChart1"/>
    <dgm:cxn modelId="{FF855508-5DBB-4336-A0A6-8EC3E2DE3BCA}" type="presParOf" srcId="{BD6DD3C9-8908-4E70-B81F-355F52119DA3}" destId="{2EE9E248-D166-4D80-B651-EA2B2C7246C7}" srcOrd="1" destOrd="0" presId="urn:microsoft.com/office/officeart/2005/8/layout/orgChart1"/>
    <dgm:cxn modelId="{5076896B-3E0C-45A7-BF3E-FB571AD41742}" type="presParOf" srcId="{BD6DD3C9-8908-4E70-B81F-355F52119DA3}" destId="{713E5531-341A-41B1-9C19-E9253FB563A7}" srcOrd="2" destOrd="0" presId="urn:microsoft.com/office/officeart/2005/8/layout/orgChart1"/>
    <dgm:cxn modelId="{AE4A9789-283C-4874-8FAF-63933DE301EA}" type="presParOf" srcId="{E8F62663-3D54-4BC4-91CF-B7F5790208B7}" destId="{4059D059-56AD-41B5-BA43-0D138B84BB21}" srcOrd="6" destOrd="0" presId="urn:microsoft.com/office/officeart/2005/8/layout/orgChart1"/>
    <dgm:cxn modelId="{A59E69D8-4CC1-4C73-B764-B873E0736479}" type="presParOf" srcId="{E8F62663-3D54-4BC4-91CF-B7F5790208B7}" destId="{E12BAD9F-3D15-4A30-8EC0-5E83DCF4FDD3}" srcOrd="7" destOrd="0" presId="urn:microsoft.com/office/officeart/2005/8/layout/orgChart1"/>
    <dgm:cxn modelId="{F7812893-B285-4147-9222-06148B3926EC}" type="presParOf" srcId="{E12BAD9F-3D15-4A30-8EC0-5E83DCF4FDD3}" destId="{3DA4F8B8-9384-4B41-8547-F2C0DF4C24EB}" srcOrd="0" destOrd="0" presId="urn:microsoft.com/office/officeart/2005/8/layout/orgChart1"/>
    <dgm:cxn modelId="{21376AE2-3AA4-4EA7-8244-C6AAAF9F49A4}" type="presParOf" srcId="{3DA4F8B8-9384-4B41-8547-F2C0DF4C24EB}" destId="{6BAE6012-1D3E-4653-9200-32F887B536AA}" srcOrd="0" destOrd="0" presId="urn:microsoft.com/office/officeart/2005/8/layout/orgChart1"/>
    <dgm:cxn modelId="{A5A94F2C-BFFF-4673-8784-195EB395C3F7}" type="presParOf" srcId="{3DA4F8B8-9384-4B41-8547-F2C0DF4C24EB}" destId="{BB613DCD-1FF0-4B75-84AB-6A110A4F7FD6}" srcOrd="1" destOrd="0" presId="urn:microsoft.com/office/officeart/2005/8/layout/orgChart1"/>
    <dgm:cxn modelId="{30C23748-CE23-4DE1-BA33-8F99A33F9C2F}" type="presParOf" srcId="{E12BAD9F-3D15-4A30-8EC0-5E83DCF4FDD3}" destId="{74706883-E15C-4BC1-81A4-F02F5598B39E}" srcOrd="1" destOrd="0" presId="urn:microsoft.com/office/officeart/2005/8/layout/orgChart1"/>
    <dgm:cxn modelId="{A3844C9B-53E4-48F1-8DD0-449CC86512E3}" type="presParOf" srcId="{E12BAD9F-3D15-4A30-8EC0-5E83DCF4FDD3}" destId="{2165A24D-035F-42A7-85C8-5BEB95BB20FF}" srcOrd="2" destOrd="0" presId="urn:microsoft.com/office/officeart/2005/8/layout/orgChart1"/>
    <dgm:cxn modelId="{F7FC5BBC-BDA2-428F-8A8F-112BF642FEA1}" type="presParOf" srcId="{CADB6B14-2839-43B6-9C11-CF64419A2924}" destId="{63E54A5C-90C4-4C1A-81D0-6A55CBC38AE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23D88-2265-4847-9E30-43378E89198C}" type="doc">
      <dgm:prSet loTypeId="urn:microsoft.com/office/officeart/2005/8/layout/radial5" loCatId="cycle" qsTypeId="urn:microsoft.com/office/officeart/2005/8/quickstyle/3d1" qsCatId="3D" csTypeId="urn:microsoft.com/office/officeart/2005/8/colors/colorful3" csCatId="colorful" phldr="1"/>
      <dgm:spPr/>
      <dgm:t>
        <a:bodyPr/>
        <a:lstStyle/>
        <a:p>
          <a:endParaRPr lang="ru-RU"/>
        </a:p>
      </dgm:t>
    </dgm:pt>
    <dgm:pt modelId="{EBA8A0C9-3922-4E87-9E71-A4D526B3D89C}">
      <dgm:prSet phldrT="[Текст]"/>
      <dgm:spPr/>
      <dgm:t>
        <a:bodyPr/>
        <a:lstStyle/>
        <a:p>
          <a:r>
            <a:rPr lang="ru-RU" dirty="0" smtClean="0"/>
            <a:t>Всего расходов</a:t>
          </a:r>
        </a:p>
        <a:p>
          <a:r>
            <a:rPr lang="ru-RU" dirty="0" smtClean="0"/>
            <a:t>1 715 481,0 тыс.руб.</a:t>
          </a:r>
          <a:endParaRPr lang="ru-RU" dirty="0"/>
        </a:p>
      </dgm:t>
    </dgm:pt>
    <dgm:pt modelId="{BB7D4934-B0D0-4D67-88D0-F00A47729C8E}" type="parTrans" cxnId="{070E44D0-4EF9-42B6-AEA8-2F2B4DAF07A8}">
      <dgm:prSet/>
      <dgm:spPr/>
      <dgm:t>
        <a:bodyPr/>
        <a:lstStyle/>
        <a:p>
          <a:endParaRPr lang="ru-RU"/>
        </a:p>
      </dgm:t>
    </dgm:pt>
    <dgm:pt modelId="{559EE491-7385-40D9-B92D-FB9056721863}" type="sibTrans" cxnId="{070E44D0-4EF9-42B6-AEA8-2F2B4DAF07A8}">
      <dgm:prSet/>
      <dgm:spPr/>
      <dgm:t>
        <a:bodyPr/>
        <a:lstStyle/>
        <a:p>
          <a:endParaRPr lang="ru-RU"/>
        </a:p>
      </dgm:t>
    </dgm:pt>
    <dgm:pt modelId="{793F61A2-2010-413F-843E-301F835D5718}">
      <dgm:prSet phldrT="[Текст]" custT="1"/>
      <dgm:spPr/>
      <dgm:t>
        <a:bodyPr/>
        <a:lstStyle/>
        <a:p>
          <a:r>
            <a:rPr lang="ru-RU" sz="1200" b="1" dirty="0" err="1" smtClean="0">
              <a:solidFill>
                <a:schemeClr val="tx1"/>
              </a:solidFill>
            </a:rPr>
            <a:t>Националь-ная</a:t>
          </a:r>
          <a:r>
            <a:rPr lang="ru-RU" sz="1200" b="1" dirty="0" smtClean="0">
              <a:solidFill>
                <a:schemeClr val="tx1"/>
              </a:solidFill>
            </a:rPr>
            <a:t> экономика</a:t>
          </a:r>
        </a:p>
        <a:p>
          <a:r>
            <a:rPr lang="ru-RU" sz="1200" b="1" dirty="0" smtClean="0">
              <a:solidFill>
                <a:schemeClr val="tx1"/>
              </a:solidFill>
            </a:rPr>
            <a:t>2%</a:t>
          </a:r>
          <a:endParaRPr lang="ru-RU" sz="1200" b="1" dirty="0">
            <a:solidFill>
              <a:schemeClr val="tx1"/>
            </a:solidFill>
          </a:endParaRPr>
        </a:p>
      </dgm:t>
    </dgm:pt>
    <dgm:pt modelId="{B7AECFB5-284C-44F7-A2B7-0E3540B2DBF6}" type="parTrans" cxnId="{BB20D23A-B1B6-4468-81BD-79CD4B67EDEC}">
      <dgm:prSet/>
      <dgm:spPr/>
      <dgm:t>
        <a:bodyPr/>
        <a:lstStyle/>
        <a:p>
          <a:endParaRPr lang="ru-RU"/>
        </a:p>
      </dgm:t>
    </dgm:pt>
    <dgm:pt modelId="{99E52E2A-B207-41AD-8D64-D03048479CAE}" type="sibTrans" cxnId="{BB20D23A-B1B6-4468-81BD-79CD4B67EDEC}">
      <dgm:prSet/>
      <dgm:spPr/>
      <dgm:t>
        <a:bodyPr/>
        <a:lstStyle/>
        <a:p>
          <a:endParaRPr lang="ru-RU"/>
        </a:p>
      </dgm:t>
    </dgm:pt>
    <dgm:pt modelId="{8201EF0F-A229-4A2B-BD9C-8F6A33BA1176}">
      <dgm:prSet phldrT="[Текст]" custT="1"/>
      <dgm:spPr/>
      <dgm:t>
        <a:bodyPr/>
        <a:lstStyle/>
        <a:p>
          <a:r>
            <a:rPr lang="ru-RU" sz="1200" b="1" dirty="0" err="1" smtClean="0">
              <a:solidFill>
                <a:schemeClr val="tx1"/>
              </a:solidFill>
            </a:rPr>
            <a:t>Образова-ние</a:t>
          </a:r>
          <a:endParaRPr lang="ru-RU" sz="1200" b="1" dirty="0" smtClean="0">
            <a:solidFill>
              <a:schemeClr val="tx1"/>
            </a:solidFill>
          </a:endParaRPr>
        </a:p>
        <a:p>
          <a:r>
            <a:rPr lang="ru-RU" sz="1200" b="1" dirty="0" smtClean="0">
              <a:solidFill>
                <a:schemeClr val="tx1"/>
              </a:solidFill>
            </a:rPr>
            <a:t>26,1%</a:t>
          </a:r>
          <a:endParaRPr lang="ru-RU" sz="1200" b="1" dirty="0">
            <a:solidFill>
              <a:schemeClr val="tx1"/>
            </a:solidFill>
          </a:endParaRPr>
        </a:p>
      </dgm:t>
    </dgm:pt>
    <dgm:pt modelId="{7CAD49F3-A38E-49DB-9353-88994E75D358}" type="parTrans" cxnId="{0BFF9B63-7D35-41C7-A57B-A8B47CCC0E40}">
      <dgm:prSet/>
      <dgm:spPr/>
      <dgm:t>
        <a:bodyPr/>
        <a:lstStyle/>
        <a:p>
          <a:endParaRPr lang="ru-RU"/>
        </a:p>
      </dgm:t>
    </dgm:pt>
    <dgm:pt modelId="{B4E390B2-F147-45EB-8B32-DFBAEBA47495}" type="sibTrans" cxnId="{0BFF9B63-7D35-41C7-A57B-A8B47CCC0E40}">
      <dgm:prSet/>
      <dgm:spPr/>
      <dgm:t>
        <a:bodyPr/>
        <a:lstStyle/>
        <a:p>
          <a:endParaRPr lang="ru-RU"/>
        </a:p>
      </dgm:t>
    </dgm:pt>
    <dgm:pt modelId="{AF66E6F6-3023-499C-9640-8264902D0096}">
      <dgm:prSet phldrT="[Текст]" custT="1"/>
      <dgm:spPr/>
      <dgm:t>
        <a:bodyPr/>
        <a:lstStyle/>
        <a:p>
          <a:r>
            <a:rPr lang="ru-RU" sz="1200" b="1" dirty="0" err="1" smtClean="0">
              <a:solidFill>
                <a:schemeClr val="tx1"/>
              </a:solidFill>
            </a:rPr>
            <a:t>Социаль-ная</a:t>
          </a:r>
          <a:r>
            <a:rPr lang="ru-RU" sz="1200" b="1" dirty="0" smtClean="0">
              <a:solidFill>
                <a:schemeClr val="tx1"/>
              </a:solidFill>
            </a:rPr>
            <a:t> политика</a:t>
          </a:r>
        </a:p>
        <a:p>
          <a:r>
            <a:rPr lang="ru-RU" sz="1200" b="1" dirty="0" smtClean="0">
              <a:solidFill>
                <a:schemeClr val="tx1"/>
              </a:solidFill>
            </a:rPr>
            <a:t>1,5%</a:t>
          </a:r>
          <a:endParaRPr lang="ru-RU" sz="1200" b="1" dirty="0">
            <a:solidFill>
              <a:schemeClr val="tx1"/>
            </a:solidFill>
          </a:endParaRPr>
        </a:p>
      </dgm:t>
    </dgm:pt>
    <dgm:pt modelId="{B1515DEB-ACDF-460A-AE96-FCE49311311F}" type="parTrans" cxnId="{4D28816E-7F35-4EB6-9976-DF68F829A179}">
      <dgm:prSet/>
      <dgm:spPr/>
      <dgm:t>
        <a:bodyPr/>
        <a:lstStyle/>
        <a:p>
          <a:endParaRPr lang="ru-RU"/>
        </a:p>
      </dgm:t>
    </dgm:pt>
    <dgm:pt modelId="{AAD67C04-C55F-434B-9E21-B89CEBB7370C}" type="sibTrans" cxnId="{4D28816E-7F35-4EB6-9976-DF68F829A179}">
      <dgm:prSet/>
      <dgm:spPr/>
      <dgm:t>
        <a:bodyPr/>
        <a:lstStyle/>
        <a:p>
          <a:endParaRPr lang="ru-RU"/>
        </a:p>
      </dgm:t>
    </dgm:pt>
    <dgm:pt modelId="{9C3946C3-02FE-467F-A2C5-285E3603D8D8}">
      <dgm:prSet phldrT="[Текст]" custT="1"/>
      <dgm:spPr>
        <a:gradFill rotWithShape="0">
          <a:gsLst>
            <a:gs pos="0">
              <a:srgbClr val="7030A0"/>
            </a:gs>
            <a:gs pos="80000">
              <a:schemeClr val="accent3">
                <a:hueOff val="-10028614"/>
                <a:satOff val="-58331"/>
                <a:lumOff val="-95294"/>
                <a:alphaOff val="0"/>
                <a:shade val="93000"/>
                <a:satMod val="130000"/>
              </a:schemeClr>
            </a:gs>
            <a:gs pos="100000">
              <a:schemeClr val="accent3">
                <a:hueOff val="-10028614"/>
                <a:satOff val="-58331"/>
                <a:lumOff val="-95294"/>
                <a:alphaOff val="0"/>
                <a:shade val="94000"/>
                <a:satMod val="135000"/>
              </a:schemeClr>
            </a:gs>
          </a:gsLst>
        </a:gradFill>
      </dgm:spPr>
      <dgm:t>
        <a:bodyPr/>
        <a:lstStyle/>
        <a:p>
          <a:r>
            <a:rPr lang="ru-RU" sz="1200" b="1" dirty="0" err="1" smtClean="0"/>
            <a:t>Общегосу-дарствен-ные</a:t>
          </a:r>
          <a:r>
            <a:rPr lang="ru-RU" sz="1200" b="1" dirty="0" smtClean="0"/>
            <a:t> расходы</a:t>
          </a:r>
        </a:p>
        <a:p>
          <a:r>
            <a:rPr lang="ru-RU" sz="1200" b="1" dirty="0" smtClean="0"/>
            <a:t>8%</a:t>
          </a:r>
          <a:endParaRPr lang="ru-RU" sz="1200" b="1" dirty="0"/>
        </a:p>
      </dgm:t>
    </dgm:pt>
    <dgm:pt modelId="{91617E26-5655-4F00-AAFB-8A9F0943FE34}" type="parTrans" cxnId="{2146F889-953F-4268-9C00-FFEE390BD1E7}">
      <dgm:prSet/>
      <dgm:spPr/>
      <dgm:t>
        <a:bodyPr/>
        <a:lstStyle/>
        <a:p>
          <a:endParaRPr lang="ru-RU"/>
        </a:p>
      </dgm:t>
    </dgm:pt>
    <dgm:pt modelId="{5F35DE8C-3722-4DA5-8FA7-60D4ECFE8944}" type="sibTrans" cxnId="{2146F889-953F-4268-9C00-FFEE390BD1E7}">
      <dgm:prSet/>
      <dgm:spPr/>
      <dgm:t>
        <a:bodyPr/>
        <a:lstStyle/>
        <a:p>
          <a:endParaRPr lang="ru-RU"/>
        </a:p>
      </dgm:t>
    </dgm:pt>
    <dgm:pt modelId="{4D8085D6-F59E-425F-BA51-1265F8710A4F}">
      <dgm:prSet phldrT="[Текст]" phldr="1"/>
      <dgm:spPr/>
      <dgm:t>
        <a:bodyPr/>
        <a:lstStyle/>
        <a:p>
          <a:endParaRPr lang="ru-RU"/>
        </a:p>
      </dgm:t>
    </dgm:pt>
    <dgm:pt modelId="{CEAFA94A-2762-493D-B37F-A982102DE705}" type="parTrans" cxnId="{4E83CBD9-5745-43E5-8AB1-01C1664639CD}">
      <dgm:prSet/>
      <dgm:spPr/>
      <dgm:t>
        <a:bodyPr/>
        <a:lstStyle/>
        <a:p>
          <a:endParaRPr lang="ru-RU"/>
        </a:p>
      </dgm:t>
    </dgm:pt>
    <dgm:pt modelId="{D04E70E6-67B1-4336-BE52-1A9FE884AFF1}" type="sibTrans" cxnId="{4E83CBD9-5745-43E5-8AB1-01C1664639CD}">
      <dgm:prSet/>
      <dgm:spPr/>
      <dgm:t>
        <a:bodyPr/>
        <a:lstStyle/>
        <a:p>
          <a:endParaRPr lang="ru-RU"/>
        </a:p>
      </dgm:t>
    </dgm:pt>
    <dgm:pt modelId="{902D52EC-F801-4D77-94A5-86A540FC1387}">
      <dgm:prSet phldrT="[Текст]" custT="1"/>
      <dgm:spPr>
        <a:gradFill rotWithShape="0">
          <a:gsLst>
            <a:gs pos="0">
              <a:srgbClr val="C00000"/>
            </a:gs>
            <a:gs pos="80000">
              <a:schemeClr val="accent3">
                <a:hueOff val="-9025753"/>
                <a:satOff val="-52498"/>
                <a:lumOff val="-85765"/>
                <a:alphaOff val="0"/>
                <a:shade val="93000"/>
                <a:satMod val="130000"/>
              </a:schemeClr>
            </a:gs>
            <a:gs pos="100000">
              <a:schemeClr val="accent3">
                <a:hueOff val="-9025753"/>
                <a:satOff val="-52498"/>
                <a:lumOff val="-85765"/>
                <a:alphaOff val="0"/>
                <a:shade val="94000"/>
                <a:satMod val="135000"/>
              </a:schemeClr>
            </a:gs>
          </a:gsLst>
        </a:gradFill>
      </dgm:spPr>
      <dgm:t>
        <a:bodyPr/>
        <a:lstStyle/>
        <a:p>
          <a:r>
            <a:rPr lang="ru-RU" sz="1200" b="1" dirty="0" err="1" smtClean="0"/>
            <a:t>Жилищно-коммуна-льное</a:t>
          </a:r>
          <a:r>
            <a:rPr lang="ru-RU" sz="1200" b="1" dirty="0" smtClean="0"/>
            <a:t> хозяйство</a:t>
          </a:r>
        </a:p>
        <a:p>
          <a:r>
            <a:rPr lang="ru-RU" sz="1200" b="1" dirty="0" smtClean="0"/>
            <a:t>49,4%</a:t>
          </a:r>
          <a:endParaRPr lang="ru-RU" sz="1200" b="1" dirty="0"/>
        </a:p>
      </dgm:t>
    </dgm:pt>
    <dgm:pt modelId="{3412DC5F-1FF0-4D62-9349-FBB85489308F}" type="parTrans" cxnId="{5E74C6AF-C8EA-4009-B551-D4D82A2B895F}">
      <dgm:prSet/>
      <dgm:spPr/>
      <dgm:t>
        <a:bodyPr/>
        <a:lstStyle/>
        <a:p>
          <a:endParaRPr lang="ru-RU"/>
        </a:p>
      </dgm:t>
    </dgm:pt>
    <dgm:pt modelId="{5CB58D94-89A0-4E79-8600-D435A566385C}" type="sibTrans" cxnId="{5E74C6AF-C8EA-4009-B551-D4D82A2B895F}">
      <dgm:prSet/>
      <dgm:spPr/>
      <dgm:t>
        <a:bodyPr/>
        <a:lstStyle/>
        <a:p>
          <a:endParaRPr lang="ru-RU"/>
        </a:p>
      </dgm:t>
    </dgm:pt>
    <dgm:pt modelId="{41014F2B-8184-41D1-8E71-5D3F96F2BCFA}">
      <dgm:prSet phldrT="[Текст]" custT="1"/>
      <dgm:spPr/>
      <dgm:t>
        <a:bodyPr/>
        <a:lstStyle/>
        <a:p>
          <a:r>
            <a:rPr lang="ru-RU" sz="1200" b="1" dirty="0" smtClean="0">
              <a:solidFill>
                <a:schemeClr val="tx1"/>
              </a:solidFill>
            </a:rPr>
            <a:t>Средства массовой </a:t>
          </a:r>
          <a:r>
            <a:rPr lang="ru-RU" sz="1200" b="1" dirty="0" err="1" smtClean="0">
              <a:solidFill>
                <a:schemeClr val="tx1"/>
              </a:solidFill>
            </a:rPr>
            <a:t>информа-ции</a:t>
          </a:r>
          <a:endParaRPr lang="ru-RU" sz="1200" b="1" dirty="0" smtClean="0">
            <a:solidFill>
              <a:schemeClr val="tx1"/>
            </a:solidFill>
          </a:endParaRPr>
        </a:p>
        <a:p>
          <a:r>
            <a:rPr lang="ru-RU" sz="1200" b="1" dirty="0" smtClean="0">
              <a:solidFill>
                <a:schemeClr val="tx1"/>
              </a:solidFill>
            </a:rPr>
            <a:t>0,8%</a:t>
          </a:r>
          <a:endParaRPr lang="ru-RU" sz="1200" b="1" dirty="0">
            <a:solidFill>
              <a:schemeClr val="tx1"/>
            </a:solidFill>
          </a:endParaRPr>
        </a:p>
      </dgm:t>
    </dgm:pt>
    <dgm:pt modelId="{D3916118-3A9C-44BA-99C8-6DB84D609423}" type="parTrans" cxnId="{ED0A5946-7D20-46A3-BEF7-E84BC7417817}">
      <dgm:prSet/>
      <dgm:spPr/>
      <dgm:t>
        <a:bodyPr/>
        <a:lstStyle/>
        <a:p>
          <a:endParaRPr lang="ru-RU"/>
        </a:p>
      </dgm:t>
    </dgm:pt>
    <dgm:pt modelId="{49797585-4FF7-44AE-86C8-9727A9B6C280}" type="sibTrans" cxnId="{ED0A5946-7D20-46A3-BEF7-E84BC7417817}">
      <dgm:prSet/>
      <dgm:spPr/>
      <dgm:t>
        <a:bodyPr/>
        <a:lstStyle/>
        <a:p>
          <a:endParaRPr lang="ru-RU"/>
        </a:p>
      </dgm:t>
    </dgm:pt>
    <dgm:pt modelId="{76EAA85F-A2FE-454D-A70D-9E3A264C5633}">
      <dgm:prSet phldrT="[Текст]" custT="1"/>
      <dgm:spPr>
        <a:gradFill rotWithShape="0">
          <a:gsLst>
            <a:gs pos="0">
              <a:schemeClr val="bg1">
                <a:lumMod val="25000"/>
              </a:schemeClr>
            </a:gs>
            <a:gs pos="80000">
              <a:schemeClr val="accent3">
                <a:hueOff val="-8022892"/>
                <a:satOff val="-46665"/>
                <a:lumOff val="-76235"/>
                <a:alphaOff val="0"/>
                <a:shade val="93000"/>
                <a:satMod val="130000"/>
              </a:schemeClr>
            </a:gs>
            <a:gs pos="100000">
              <a:schemeClr val="accent3">
                <a:hueOff val="-8022892"/>
                <a:satOff val="-46665"/>
                <a:lumOff val="-76235"/>
                <a:alphaOff val="0"/>
                <a:shade val="94000"/>
                <a:satMod val="135000"/>
              </a:schemeClr>
            </a:gs>
          </a:gsLst>
        </a:gradFill>
      </dgm:spPr>
      <dgm:t>
        <a:bodyPr/>
        <a:lstStyle/>
        <a:p>
          <a:r>
            <a:rPr lang="ru-RU" sz="1200" b="1" dirty="0" smtClean="0"/>
            <a:t>Охрана </a:t>
          </a:r>
          <a:r>
            <a:rPr lang="ru-RU" sz="1200" b="1" dirty="0" err="1" smtClean="0"/>
            <a:t>окружаю-щей</a:t>
          </a:r>
          <a:r>
            <a:rPr lang="ru-RU" sz="1200" b="1" dirty="0" smtClean="0"/>
            <a:t> среды</a:t>
          </a:r>
        </a:p>
        <a:p>
          <a:r>
            <a:rPr lang="ru-RU" sz="1200" b="1" dirty="0" smtClean="0"/>
            <a:t>менее 1%</a:t>
          </a:r>
          <a:endParaRPr lang="ru-RU" sz="1200" b="1" dirty="0"/>
        </a:p>
      </dgm:t>
    </dgm:pt>
    <dgm:pt modelId="{DA4B566F-8BB0-4DB9-97A9-644879917EAF}" type="parTrans" cxnId="{556DE884-71B1-4CEC-86C0-E082C1FB129C}">
      <dgm:prSet/>
      <dgm:spPr/>
      <dgm:t>
        <a:bodyPr/>
        <a:lstStyle/>
        <a:p>
          <a:endParaRPr lang="ru-RU"/>
        </a:p>
      </dgm:t>
    </dgm:pt>
    <dgm:pt modelId="{2629F208-5074-4E12-93C8-9565E8DF9EE8}" type="sibTrans" cxnId="{556DE884-71B1-4CEC-86C0-E082C1FB129C}">
      <dgm:prSet/>
      <dgm:spPr/>
      <dgm:t>
        <a:bodyPr/>
        <a:lstStyle/>
        <a:p>
          <a:endParaRPr lang="ru-RU"/>
        </a:p>
      </dgm:t>
    </dgm:pt>
    <dgm:pt modelId="{C4726B5D-096B-484A-BBAB-31DFF676DA6D}">
      <dgm:prSet phldrT="[Текст]" custT="1"/>
      <dgm:spPr/>
      <dgm:t>
        <a:bodyPr/>
        <a:lstStyle/>
        <a:p>
          <a:r>
            <a:rPr lang="ru-RU" sz="1200" b="1" dirty="0" err="1" smtClean="0">
              <a:solidFill>
                <a:schemeClr val="tx1"/>
              </a:solidFill>
            </a:rPr>
            <a:t>Межбюд-жетные</a:t>
          </a:r>
          <a:r>
            <a:rPr lang="ru-RU" sz="1200" b="1" dirty="0" smtClean="0">
              <a:solidFill>
                <a:schemeClr val="tx1"/>
              </a:solidFill>
            </a:rPr>
            <a:t> </a:t>
          </a:r>
          <a:r>
            <a:rPr lang="ru-RU" sz="1200" b="1" dirty="0" err="1" smtClean="0">
              <a:solidFill>
                <a:schemeClr val="tx1"/>
              </a:solidFill>
            </a:rPr>
            <a:t>трансфер-ты</a:t>
          </a:r>
          <a:endParaRPr lang="ru-RU" sz="1200" b="1" dirty="0" smtClean="0">
            <a:solidFill>
              <a:schemeClr val="tx1"/>
            </a:solidFill>
          </a:endParaRPr>
        </a:p>
        <a:p>
          <a:r>
            <a:rPr lang="ru-RU" sz="1200" b="1" dirty="0" smtClean="0">
              <a:solidFill>
                <a:schemeClr val="tx1"/>
              </a:solidFill>
            </a:rPr>
            <a:t>3,7%</a:t>
          </a:r>
          <a:endParaRPr lang="ru-RU" sz="1200" b="1" dirty="0">
            <a:solidFill>
              <a:schemeClr val="tx1"/>
            </a:solidFill>
          </a:endParaRPr>
        </a:p>
      </dgm:t>
    </dgm:pt>
    <dgm:pt modelId="{3B84FB90-18CA-4799-9CDD-3958CA3A6139}" type="parTrans" cxnId="{EE32C490-B786-428B-B548-630EB057B810}">
      <dgm:prSet/>
      <dgm:spPr/>
      <dgm:t>
        <a:bodyPr/>
        <a:lstStyle/>
        <a:p>
          <a:endParaRPr lang="ru-RU"/>
        </a:p>
      </dgm:t>
    </dgm:pt>
    <dgm:pt modelId="{8F438F5C-34BC-4509-B9FE-CD5385F25633}" type="sibTrans" cxnId="{EE32C490-B786-428B-B548-630EB057B810}">
      <dgm:prSet/>
      <dgm:spPr/>
      <dgm:t>
        <a:bodyPr/>
        <a:lstStyle/>
        <a:p>
          <a:endParaRPr lang="ru-RU"/>
        </a:p>
      </dgm:t>
    </dgm:pt>
    <dgm:pt modelId="{79987FED-CE43-40BC-92AB-2EA2E5C3EBC0}">
      <dgm:prSet phldrT="[Текст]" custT="1"/>
      <dgm:spPr/>
      <dgm:t>
        <a:bodyPr/>
        <a:lstStyle/>
        <a:p>
          <a:r>
            <a:rPr lang="ru-RU" sz="1200" b="1" dirty="0" err="1" smtClean="0">
              <a:solidFill>
                <a:schemeClr val="tx1"/>
              </a:solidFill>
            </a:rPr>
            <a:t>Националь-ная</a:t>
          </a:r>
          <a:r>
            <a:rPr lang="ru-RU" sz="1200" b="1" dirty="0" smtClean="0">
              <a:solidFill>
                <a:schemeClr val="tx1"/>
              </a:solidFill>
            </a:rPr>
            <a:t> </a:t>
          </a:r>
          <a:r>
            <a:rPr lang="ru-RU" sz="1200" b="1" dirty="0" err="1" smtClean="0">
              <a:solidFill>
                <a:schemeClr val="tx1"/>
              </a:solidFill>
            </a:rPr>
            <a:t>безопа-сность</a:t>
          </a:r>
          <a:r>
            <a:rPr lang="ru-RU" sz="1200" b="1" dirty="0" smtClean="0">
              <a:solidFill>
                <a:schemeClr val="tx1"/>
              </a:solidFill>
            </a:rPr>
            <a:t> </a:t>
          </a:r>
        </a:p>
        <a:p>
          <a:r>
            <a:rPr lang="ru-RU" sz="1200" b="1" dirty="0" smtClean="0">
              <a:solidFill>
                <a:schemeClr val="tx1"/>
              </a:solidFill>
            </a:rPr>
            <a:t>менее 1%</a:t>
          </a:r>
          <a:endParaRPr lang="ru-RU" sz="1200" b="1" dirty="0">
            <a:solidFill>
              <a:schemeClr val="tx1"/>
            </a:solidFill>
          </a:endParaRPr>
        </a:p>
      </dgm:t>
    </dgm:pt>
    <dgm:pt modelId="{F2189C98-80E1-487B-8458-A91313EB6610}" type="parTrans" cxnId="{D03A1830-1C63-41F2-AA60-F87F024E3C90}">
      <dgm:prSet/>
      <dgm:spPr/>
      <dgm:t>
        <a:bodyPr/>
        <a:lstStyle/>
        <a:p>
          <a:endParaRPr lang="ru-RU"/>
        </a:p>
      </dgm:t>
    </dgm:pt>
    <dgm:pt modelId="{06AD0857-F77C-4A07-9F3D-A3FC89086133}" type="sibTrans" cxnId="{D03A1830-1C63-41F2-AA60-F87F024E3C90}">
      <dgm:prSet/>
      <dgm:spPr/>
      <dgm:t>
        <a:bodyPr/>
        <a:lstStyle/>
        <a:p>
          <a:endParaRPr lang="ru-RU"/>
        </a:p>
      </dgm:t>
    </dgm:pt>
    <dgm:pt modelId="{EA6F0CF3-5950-4391-B414-B503EBCBF017}">
      <dgm:prSet phldrT="[Текст]" custT="1"/>
      <dgm:spPr>
        <a:gradFill rotWithShape="0">
          <a:gsLst>
            <a:gs pos="0">
              <a:srgbClr val="FF0066"/>
            </a:gs>
            <a:gs pos="80000">
              <a:schemeClr val="accent3">
                <a:hueOff val="-7020030"/>
                <a:satOff val="-40832"/>
                <a:lumOff val="-66706"/>
                <a:alphaOff val="0"/>
                <a:shade val="93000"/>
                <a:satMod val="130000"/>
              </a:schemeClr>
            </a:gs>
            <a:gs pos="100000">
              <a:schemeClr val="accent3">
                <a:hueOff val="-7020030"/>
                <a:satOff val="-40832"/>
                <a:lumOff val="-66706"/>
                <a:alphaOff val="0"/>
                <a:shade val="94000"/>
                <a:satMod val="135000"/>
              </a:schemeClr>
            </a:gs>
          </a:gsLst>
        </a:gradFill>
      </dgm:spPr>
      <dgm:t>
        <a:bodyPr/>
        <a:lstStyle/>
        <a:p>
          <a:r>
            <a:rPr lang="ru-RU" sz="1200" b="1" dirty="0" err="1" smtClean="0"/>
            <a:t>Физичес-кая</a:t>
          </a:r>
          <a:r>
            <a:rPr lang="ru-RU" sz="1200" b="1" dirty="0" smtClean="0"/>
            <a:t> культура и спорт</a:t>
          </a:r>
        </a:p>
        <a:p>
          <a:r>
            <a:rPr lang="ru-RU" sz="1200" b="1" dirty="0" smtClean="0"/>
            <a:t>0,8%</a:t>
          </a:r>
          <a:endParaRPr lang="ru-RU" sz="1200" b="1" dirty="0"/>
        </a:p>
      </dgm:t>
    </dgm:pt>
    <dgm:pt modelId="{D6FC792C-389F-48AA-9D39-5D4940EB3656}" type="parTrans" cxnId="{01A6F63C-CD11-4032-B011-C5981CA19FC0}">
      <dgm:prSet/>
      <dgm:spPr/>
      <dgm:t>
        <a:bodyPr/>
        <a:lstStyle/>
        <a:p>
          <a:endParaRPr lang="ru-RU"/>
        </a:p>
      </dgm:t>
    </dgm:pt>
    <dgm:pt modelId="{381E5E3B-F1F3-48B3-A3F5-53A436AC40B7}" type="sibTrans" cxnId="{01A6F63C-CD11-4032-B011-C5981CA19FC0}">
      <dgm:prSet/>
      <dgm:spPr/>
      <dgm:t>
        <a:bodyPr/>
        <a:lstStyle/>
        <a:p>
          <a:endParaRPr lang="ru-RU"/>
        </a:p>
      </dgm:t>
    </dgm:pt>
    <dgm:pt modelId="{A3A5240F-B7F3-4A3E-851C-C3E5C880DED4}">
      <dgm:prSet phldrT="[Текст]" custT="1"/>
      <dgm:spPr/>
      <dgm:t>
        <a:bodyPr/>
        <a:lstStyle/>
        <a:p>
          <a:r>
            <a:rPr lang="ru-RU" sz="1200" b="1" dirty="0" smtClean="0"/>
            <a:t>Культура и </a:t>
          </a:r>
          <a:r>
            <a:rPr lang="ru-RU" sz="1200" b="1" dirty="0" err="1" smtClean="0"/>
            <a:t>кинематог-рафия</a:t>
          </a:r>
          <a:endParaRPr lang="ru-RU" sz="1200" b="1" dirty="0" smtClean="0"/>
        </a:p>
        <a:p>
          <a:r>
            <a:rPr lang="ru-RU" sz="1200" b="1" dirty="0" smtClean="0"/>
            <a:t>6,6%</a:t>
          </a:r>
          <a:endParaRPr lang="ru-RU" sz="1200" b="1" dirty="0"/>
        </a:p>
      </dgm:t>
    </dgm:pt>
    <dgm:pt modelId="{DB529988-5CEE-44AA-AA5D-9A2224BCF4C7}" type="parTrans" cxnId="{9F2F1AB4-47FB-4E87-A7B4-DC0E42BF4FFD}">
      <dgm:prSet/>
      <dgm:spPr/>
      <dgm:t>
        <a:bodyPr/>
        <a:lstStyle/>
        <a:p>
          <a:endParaRPr lang="ru-RU"/>
        </a:p>
      </dgm:t>
    </dgm:pt>
    <dgm:pt modelId="{3839AF01-CA0F-4BE3-8D9F-767D492B6DC6}" type="sibTrans" cxnId="{9F2F1AB4-47FB-4E87-A7B4-DC0E42BF4FFD}">
      <dgm:prSet/>
      <dgm:spPr/>
      <dgm:t>
        <a:bodyPr/>
        <a:lstStyle/>
        <a:p>
          <a:endParaRPr lang="ru-RU"/>
        </a:p>
      </dgm:t>
    </dgm:pt>
    <dgm:pt modelId="{8F742E16-7519-4756-853A-1C93102F716F}" type="pres">
      <dgm:prSet presAssocID="{90923D88-2265-4847-9E30-43378E89198C}" presName="Name0" presStyleCnt="0">
        <dgm:presLayoutVars>
          <dgm:chMax val="1"/>
          <dgm:dir/>
          <dgm:animLvl val="ctr"/>
          <dgm:resizeHandles val="exact"/>
        </dgm:presLayoutVars>
      </dgm:prSet>
      <dgm:spPr/>
      <dgm:t>
        <a:bodyPr/>
        <a:lstStyle/>
        <a:p>
          <a:endParaRPr lang="ru-RU"/>
        </a:p>
      </dgm:t>
    </dgm:pt>
    <dgm:pt modelId="{D8BF3366-033D-4462-B347-B09E85B5E8F1}" type="pres">
      <dgm:prSet presAssocID="{EBA8A0C9-3922-4E87-9E71-A4D526B3D89C}" presName="centerShape" presStyleLbl="node0" presStyleIdx="0" presStyleCnt="1" custScaleX="184936" custScaleY="188427"/>
      <dgm:spPr/>
      <dgm:t>
        <a:bodyPr/>
        <a:lstStyle/>
        <a:p>
          <a:endParaRPr lang="ru-RU"/>
        </a:p>
      </dgm:t>
    </dgm:pt>
    <dgm:pt modelId="{71D50AB9-CB05-46A7-A8C8-91A4F9C47785}" type="pres">
      <dgm:prSet presAssocID="{B7AECFB5-284C-44F7-A2B7-0E3540B2DBF6}" presName="parTrans" presStyleLbl="sibTrans2D1" presStyleIdx="0" presStyleCnt="11"/>
      <dgm:spPr/>
      <dgm:t>
        <a:bodyPr/>
        <a:lstStyle/>
        <a:p>
          <a:endParaRPr lang="ru-RU"/>
        </a:p>
      </dgm:t>
    </dgm:pt>
    <dgm:pt modelId="{AF7AB4B5-A41D-4F94-8F84-97AC9A49D58B}" type="pres">
      <dgm:prSet presAssocID="{B7AECFB5-284C-44F7-A2B7-0E3540B2DBF6}" presName="connectorText" presStyleLbl="sibTrans2D1" presStyleIdx="0" presStyleCnt="11"/>
      <dgm:spPr/>
      <dgm:t>
        <a:bodyPr/>
        <a:lstStyle/>
        <a:p>
          <a:endParaRPr lang="ru-RU"/>
        </a:p>
      </dgm:t>
    </dgm:pt>
    <dgm:pt modelId="{E46B3525-FF19-4474-9D7D-5D3F07E32362}" type="pres">
      <dgm:prSet presAssocID="{793F61A2-2010-413F-843E-301F835D5718}" presName="node" presStyleLbl="node1" presStyleIdx="0" presStyleCnt="11">
        <dgm:presLayoutVars>
          <dgm:bulletEnabled val="1"/>
        </dgm:presLayoutVars>
      </dgm:prSet>
      <dgm:spPr/>
      <dgm:t>
        <a:bodyPr/>
        <a:lstStyle/>
        <a:p>
          <a:endParaRPr lang="ru-RU"/>
        </a:p>
      </dgm:t>
    </dgm:pt>
    <dgm:pt modelId="{A67C9C12-4795-435C-9297-C3A078D93334}" type="pres">
      <dgm:prSet presAssocID="{7CAD49F3-A38E-49DB-9353-88994E75D358}" presName="parTrans" presStyleLbl="sibTrans2D1" presStyleIdx="1" presStyleCnt="11"/>
      <dgm:spPr/>
      <dgm:t>
        <a:bodyPr/>
        <a:lstStyle/>
        <a:p>
          <a:endParaRPr lang="ru-RU"/>
        </a:p>
      </dgm:t>
    </dgm:pt>
    <dgm:pt modelId="{01B20955-D01F-4C2F-9335-C261E85EDA58}" type="pres">
      <dgm:prSet presAssocID="{7CAD49F3-A38E-49DB-9353-88994E75D358}" presName="connectorText" presStyleLbl="sibTrans2D1" presStyleIdx="1" presStyleCnt="11"/>
      <dgm:spPr/>
      <dgm:t>
        <a:bodyPr/>
        <a:lstStyle/>
        <a:p>
          <a:endParaRPr lang="ru-RU"/>
        </a:p>
      </dgm:t>
    </dgm:pt>
    <dgm:pt modelId="{38211B07-AD4E-4CB5-9841-FD6FCE43EF66}" type="pres">
      <dgm:prSet presAssocID="{8201EF0F-A229-4A2B-BD9C-8F6A33BA1176}" presName="node" presStyleLbl="node1" presStyleIdx="1" presStyleCnt="11">
        <dgm:presLayoutVars>
          <dgm:bulletEnabled val="1"/>
        </dgm:presLayoutVars>
      </dgm:prSet>
      <dgm:spPr/>
      <dgm:t>
        <a:bodyPr/>
        <a:lstStyle/>
        <a:p>
          <a:endParaRPr lang="ru-RU"/>
        </a:p>
      </dgm:t>
    </dgm:pt>
    <dgm:pt modelId="{32AD6ACD-A2CD-4CEF-A184-F384074F19FA}" type="pres">
      <dgm:prSet presAssocID="{B1515DEB-ACDF-460A-AE96-FCE49311311F}" presName="parTrans" presStyleLbl="sibTrans2D1" presStyleIdx="2" presStyleCnt="11"/>
      <dgm:spPr/>
      <dgm:t>
        <a:bodyPr/>
        <a:lstStyle/>
        <a:p>
          <a:endParaRPr lang="ru-RU"/>
        </a:p>
      </dgm:t>
    </dgm:pt>
    <dgm:pt modelId="{83D4DD64-EFEE-4DF7-B0BF-8FC04EF71424}" type="pres">
      <dgm:prSet presAssocID="{B1515DEB-ACDF-460A-AE96-FCE49311311F}" presName="connectorText" presStyleLbl="sibTrans2D1" presStyleIdx="2" presStyleCnt="11"/>
      <dgm:spPr/>
      <dgm:t>
        <a:bodyPr/>
        <a:lstStyle/>
        <a:p>
          <a:endParaRPr lang="ru-RU"/>
        </a:p>
      </dgm:t>
    </dgm:pt>
    <dgm:pt modelId="{D6694846-9CA9-4027-80A4-16D75EEBFA09}" type="pres">
      <dgm:prSet presAssocID="{AF66E6F6-3023-499C-9640-8264902D0096}" presName="node" presStyleLbl="node1" presStyleIdx="2" presStyleCnt="11">
        <dgm:presLayoutVars>
          <dgm:bulletEnabled val="1"/>
        </dgm:presLayoutVars>
      </dgm:prSet>
      <dgm:spPr/>
      <dgm:t>
        <a:bodyPr/>
        <a:lstStyle/>
        <a:p>
          <a:endParaRPr lang="ru-RU"/>
        </a:p>
      </dgm:t>
    </dgm:pt>
    <dgm:pt modelId="{9EBB498B-E125-42EC-A3D1-EF351157C614}" type="pres">
      <dgm:prSet presAssocID="{D3916118-3A9C-44BA-99C8-6DB84D609423}" presName="parTrans" presStyleLbl="sibTrans2D1" presStyleIdx="3" presStyleCnt="11"/>
      <dgm:spPr/>
      <dgm:t>
        <a:bodyPr/>
        <a:lstStyle/>
        <a:p>
          <a:endParaRPr lang="ru-RU"/>
        </a:p>
      </dgm:t>
    </dgm:pt>
    <dgm:pt modelId="{2FA68BBF-AFA5-4525-8587-50394494E1F0}" type="pres">
      <dgm:prSet presAssocID="{D3916118-3A9C-44BA-99C8-6DB84D609423}" presName="connectorText" presStyleLbl="sibTrans2D1" presStyleIdx="3" presStyleCnt="11"/>
      <dgm:spPr/>
      <dgm:t>
        <a:bodyPr/>
        <a:lstStyle/>
        <a:p>
          <a:endParaRPr lang="ru-RU"/>
        </a:p>
      </dgm:t>
    </dgm:pt>
    <dgm:pt modelId="{A34131B1-9A1E-4F7B-A9AD-2484060B7E94}" type="pres">
      <dgm:prSet presAssocID="{41014F2B-8184-41D1-8E71-5D3F96F2BCFA}" presName="node" presStyleLbl="node1" presStyleIdx="3" presStyleCnt="11">
        <dgm:presLayoutVars>
          <dgm:bulletEnabled val="1"/>
        </dgm:presLayoutVars>
      </dgm:prSet>
      <dgm:spPr/>
      <dgm:t>
        <a:bodyPr/>
        <a:lstStyle/>
        <a:p>
          <a:endParaRPr lang="ru-RU"/>
        </a:p>
      </dgm:t>
    </dgm:pt>
    <dgm:pt modelId="{B6DBF905-6926-4903-BE2E-E105D2B9F132}" type="pres">
      <dgm:prSet presAssocID="{3B84FB90-18CA-4799-9CDD-3958CA3A6139}" presName="parTrans" presStyleLbl="sibTrans2D1" presStyleIdx="4" presStyleCnt="11"/>
      <dgm:spPr/>
      <dgm:t>
        <a:bodyPr/>
        <a:lstStyle/>
        <a:p>
          <a:endParaRPr lang="ru-RU"/>
        </a:p>
      </dgm:t>
    </dgm:pt>
    <dgm:pt modelId="{48BD2A4E-B6C7-41D1-B8CB-B5B2929E4CDD}" type="pres">
      <dgm:prSet presAssocID="{3B84FB90-18CA-4799-9CDD-3958CA3A6139}" presName="connectorText" presStyleLbl="sibTrans2D1" presStyleIdx="4" presStyleCnt="11"/>
      <dgm:spPr/>
      <dgm:t>
        <a:bodyPr/>
        <a:lstStyle/>
        <a:p>
          <a:endParaRPr lang="ru-RU"/>
        </a:p>
      </dgm:t>
    </dgm:pt>
    <dgm:pt modelId="{01ADFAF0-9560-4240-8246-72181038716D}" type="pres">
      <dgm:prSet presAssocID="{C4726B5D-096B-484A-BBAB-31DFF676DA6D}" presName="node" presStyleLbl="node1" presStyleIdx="4" presStyleCnt="11">
        <dgm:presLayoutVars>
          <dgm:bulletEnabled val="1"/>
        </dgm:presLayoutVars>
      </dgm:prSet>
      <dgm:spPr/>
      <dgm:t>
        <a:bodyPr/>
        <a:lstStyle/>
        <a:p>
          <a:endParaRPr lang="ru-RU"/>
        </a:p>
      </dgm:t>
    </dgm:pt>
    <dgm:pt modelId="{147FB6D2-1A2C-48D9-AD84-66D61EDE3DC6}" type="pres">
      <dgm:prSet presAssocID="{F2189C98-80E1-487B-8458-A91313EB6610}" presName="parTrans" presStyleLbl="sibTrans2D1" presStyleIdx="5" presStyleCnt="11"/>
      <dgm:spPr/>
      <dgm:t>
        <a:bodyPr/>
        <a:lstStyle/>
        <a:p>
          <a:endParaRPr lang="ru-RU"/>
        </a:p>
      </dgm:t>
    </dgm:pt>
    <dgm:pt modelId="{F3D184F6-F69D-438D-BED9-F1878F80FD78}" type="pres">
      <dgm:prSet presAssocID="{F2189C98-80E1-487B-8458-A91313EB6610}" presName="connectorText" presStyleLbl="sibTrans2D1" presStyleIdx="5" presStyleCnt="11"/>
      <dgm:spPr/>
      <dgm:t>
        <a:bodyPr/>
        <a:lstStyle/>
        <a:p>
          <a:endParaRPr lang="ru-RU"/>
        </a:p>
      </dgm:t>
    </dgm:pt>
    <dgm:pt modelId="{F91FCD26-BF77-490C-BF4B-605549611363}" type="pres">
      <dgm:prSet presAssocID="{79987FED-CE43-40BC-92AB-2EA2E5C3EBC0}" presName="node" presStyleLbl="node1" presStyleIdx="5" presStyleCnt="11">
        <dgm:presLayoutVars>
          <dgm:bulletEnabled val="1"/>
        </dgm:presLayoutVars>
      </dgm:prSet>
      <dgm:spPr/>
      <dgm:t>
        <a:bodyPr/>
        <a:lstStyle/>
        <a:p>
          <a:endParaRPr lang="ru-RU"/>
        </a:p>
      </dgm:t>
    </dgm:pt>
    <dgm:pt modelId="{F82912AF-34A9-4934-A49D-BE1E5F1B84C4}" type="pres">
      <dgm:prSet presAssocID="{DB529988-5CEE-44AA-AA5D-9A2224BCF4C7}" presName="parTrans" presStyleLbl="sibTrans2D1" presStyleIdx="6" presStyleCnt="11"/>
      <dgm:spPr/>
      <dgm:t>
        <a:bodyPr/>
        <a:lstStyle/>
        <a:p>
          <a:endParaRPr lang="ru-RU"/>
        </a:p>
      </dgm:t>
    </dgm:pt>
    <dgm:pt modelId="{CE3180ED-C422-44C2-8C9B-514AD2FB6ED1}" type="pres">
      <dgm:prSet presAssocID="{DB529988-5CEE-44AA-AA5D-9A2224BCF4C7}" presName="connectorText" presStyleLbl="sibTrans2D1" presStyleIdx="6" presStyleCnt="11"/>
      <dgm:spPr/>
      <dgm:t>
        <a:bodyPr/>
        <a:lstStyle/>
        <a:p>
          <a:endParaRPr lang="ru-RU"/>
        </a:p>
      </dgm:t>
    </dgm:pt>
    <dgm:pt modelId="{5CC7AD25-07A4-49E7-AC08-68902D53D30A}" type="pres">
      <dgm:prSet presAssocID="{A3A5240F-B7F3-4A3E-851C-C3E5C880DED4}" presName="node" presStyleLbl="node1" presStyleIdx="6" presStyleCnt="11">
        <dgm:presLayoutVars>
          <dgm:bulletEnabled val="1"/>
        </dgm:presLayoutVars>
      </dgm:prSet>
      <dgm:spPr/>
      <dgm:t>
        <a:bodyPr/>
        <a:lstStyle/>
        <a:p>
          <a:endParaRPr lang="ru-RU"/>
        </a:p>
      </dgm:t>
    </dgm:pt>
    <dgm:pt modelId="{64EA83D4-5470-4DE6-93CF-38A5D58EE0B4}" type="pres">
      <dgm:prSet presAssocID="{D6FC792C-389F-48AA-9D39-5D4940EB3656}" presName="parTrans" presStyleLbl="sibTrans2D1" presStyleIdx="7" presStyleCnt="11"/>
      <dgm:spPr/>
      <dgm:t>
        <a:bodyPr/>
        <a:lstStyle/>
        <a:p>
          <a:endParaRPr lang="ru-RU"/>
        </a:p>
      </dgm:t>
    </dgm:pt>
    <dgm:pt modelId="{C66AB729-4A5A-43D9-B7DC-186048C6C284}" type="pres">
      <dgm:prSet presAssocID="{D6FC792C-389F-48AA-9D39-5D4940EB3656}" presName="connectorText" presStyleLbl="sibTrans2D1" presStyleIdx="7" presStyleCnt="11"/>
      <dgm:spPr/>
      <dgm:t>
        <a:bodyPr/>
        <a:lstStyle/>
        <a:p>
          <a:endParaRPr lang="ru-RU"/>
        </a:p>
      </dgm:t>
    </dgm:pt>
    <dgm:pt modelId="{F7600EDF-878E-494E-B102-AB65C85555AB}" type="pres">
      <dgm:prSet presAssocID="{EA6F0CF3-5950-4391-B414-B503EBCBF017}" presName="node" presStyleLbl="node1" presStyleIdx="7" presStyleCnt="11">
        <dgm:presLayoutVars>
          <dgm:bulletEnabled val="1"/>
        </dgm:presLayoutVars>
      </dgm:prSet>
      <dgm:spPr/>
      <dgm:t>
        <a:bodyPr/>
        <a:lstStyle/>
        <a:p>
          <a:endParaRPr lang="ru-RU"/>
        </a:p>
      </dgm:t>
    </dgm:pt>
    <dgm:pt modelId="{14FBBAB7-7DD4-4E7F-9D82-4AD76141264A}" type="pres">
      <dgm:prSet presAssocID="{DA4B566F-8BB0-4DB9-97A9-644879917EAF}" presName="parTrans" presStyleLbl="sibTrans2D1" presStyleIdx="8" presStyleCnt="11"/>
      <dgm:spPr/>
      <dgm:t>
        <a:bodyPr/>
        <a:lstStyle/>
        <a:p>
          <a:endParaRPr lang="ru-RU"/>
        </a:p>
      </dgm:t>
    </dgm:pt>
    <dgm:pt modelId="{AED2A736-5B31-4F57-A2A1-BD2EB88FCAA2}" type="pres">
      <dgm:prSet presAssocID="{DA4B566F-8BB0-4DB9-97A9-644879917EAF}" presName="connectorText" presStyleLbl="sibTrans2D1" presStyleIdx="8" presStyleCnt="11"/>
      <dgm:spPr/>
      <dgm:t>
        <a:bodyPr/>
        <a:lstStyle/>
        <a:p>
          <a:endParaRPr lang="ru-RU"/>
        </a:p>
      </dgm:t>
    </dgm:pt>
    <dgm:pt modelId="{B7412308-7A40-4560-B909-83DE07D55183}" type="pres">
      <dgm:prSet presAssocID="{76EAA85F-A2FE-454D-A70D-9E3A264C5633}" presName="node" presStyleLbl="node1" presStyleIdx="8" presStyleCnt="11">
        <dgm:presLayoutVars>
          <dgm:bulletEnabled val="1"/>
        </dgm:presLayoutVars>
      </dgm:prSet>
      <dgm:spPr/>
      <dgm:t>
        <a:bodyPr/>
        <a:lstStyle/>
        <a:p>
          <a:endParaRPr lang="ru-RU"/>
        </a:p>
      </dgm:t>
    </dgm:pt>
    <dgm:pt modelId="{BD2B9391-67E5-4C0F-A273-7096DC8C270F}" type="pres">
      <dgm:prSet presAssocID="{3412DC5F-1FF0-4D62-9349-FBB85489308F}" presName="parTrans" presStyleLbl="sibTrans2D1" presStyleIdx="9" presStyleCnt="11"/>
      <dgm:spPr/>
      <dgm:t>
        <a:bodyPr/>
        <a:lstStyle/>
        <a:p>
          <a:endParaRPr lang="ru-RU"/>
        </a:p>
      </dgm:t>
    </dgm:pt>
    <dgm:pt modelId="{19016B4D-883B-4C2B-92BB-1D27EDABAA84}" type="pres">
      <dgm:prSet presAssocID="{3412DC5F-1FF0-4D62-9349-FBB85489308F}" presName="connectorText" presStyleLbl="sibTrans2D1" presStyleIdx="9" presStyleCnt="11"/>
      <dgm:spPr/>
      <dgm:t>
        <a:bodyPr/>
        <a:lstStyle/>
        <a:p>
          <a:endParaRPr lang="ru-RU"/>
        </a:p>
      </dgm:t>
    </dgm:pt>
    <dgm:pt modelId="{24FABAD6-6DB6-409A-96FC-7A8E99BE11DF}" type="pres">
      <dgm:prSet presAssocID="{902D52EC-F801-4D77-94A5-86A540FC1387}" presName="node" presStyleLbl="node1" presStyleIdx="9" presStyleCnt="11">
        <dgm:presLayoutVars>
          <dgm:bulletEnabled val="1"/>
        </dgm:presLayoutVars>
      </dgm:prSet>
      <dgm:spPr/>
      <dgm:t>
        <a:bodyPr/>
        <a:lstStyle/>
        <a:p>
          <a:endParaRPr lang="ru-RU"/>
        </a:p>
      </dgm:t>
    </dgm:pt>
    <dgm:pt modelId="{947D4293-5D75-42AB-8172-59370CF39E60}" type="pres">
      <dgm:prSet presAssocID="{91617E26-5655-4F00-AAFB-8A9F0943FE34}" presName="parTrans" presStyleLbl="sibTrans2D1" presStyleIdx="10" presStyleCnt="11"/>
      <dgm:spPr/>
      <dgm:t>
        <a:bodyPr/>
        <a:lstStyle/>
        <a:p>
          <a:endParaRPr lang="ru-RU"/>
        </a:p>
      </dgm:t>
    </dgm:pt>
    <dgm:pt modelId="{329BF9C1-8713-45EA-9EBB-646948AFDB8E}" type="pres">
      <dgm:prSet presAssocID="{91617E26-5655-4F00-AAFB-8A9F0943FE34}" presName="connectorText" presStyleLbl="sibTrans2D1" presStyleIdx="10" presStyleCnt="11"/>
      <dgm:spPr/>
      <dgm:t>
        <a:bodyPr/>
        <a:lstStyle/>
        <a:p>
          <a:endParaRPr lang="ru-RU"/>
        </a:p>
      </dgm:t>
    </dgm:pt>
    <dgm:pt modelId="{798CD1A9-63B8-4EFC-8D44-5B52BFDBF885}" type="pres">
      <dgm:prSet presAssocID="{9C3946C3-02FE-467F-A2C5-285E3603D8D8}" presName="node" presStyleLbl="node1" presStyleIdx="10" presStyleCnt="11" custRadScaleRad="100727" custRadScaleInc="-1129">
        <dgm:presLayoutVars>
          <dgm:bulletEnabled val="1"/>
        </dgm:presLayoutVars>
      </dgm:prSet>
      <dgm:spPr/>
      <dgm:t>
        <a:bodyPr/>
        <a:lstStyle/>
        <a:p>
          <a:endParaRPr lang="ru-RU"/>
        </a:p>
      </dgm:t>
    </dgm:pt>
  </dgm:ptLst>
  <dgm:cxnLst>
    <dgm:cxn modelId="{8254A4FB-B694-4482-8E33-36F0E20A7FAE}" type="presOf" srcId="{902D52EC-F801-4D77-94A5-86A540FC1387}" destId="{24FABAD6-6DB6-409A-96FC-7A8E99BE11DF}" srcOrd="0" destOrd="0" presId="urn:microsoft.com/office/officeart/2005/8/layout/radial5"/>
    <dgm:cxn modelId="{B74933F3-B903-4957-A22E-A1606008BCC8}" type="presOf" srcId="{793F61A2-2010-413F-843E-301F835D5718}" destId="{E46B3525-FF19-4474-9D7D-5D3F07E32362}" srcOrd="0" destOrd="0" presId="urn:microsoft.com/office/officeart/2005/8/layout/radial5"/>
    <dgm:cxn modelId="{D1698848-2D58-4EC8-8502-9D070F598D30}" type="presOf" srcId="{91617E26-5655-4F00-AAFB-8A9F0943FE34}" destId="{329BF9C1-8713-45EA-9EBB-646948AFDB8E}" srcOrd="1" destOrd="0" presId="urn:microsoft.com/office/officeart/2005/8/layout/radial5"/>
    <dgm:cxn modelId="{9E9FB552-EA85-4637-A850-0B444583271A}" type="presOf" srcId="{79987FED-CE43-40BC-92AB-2EA2E5C3EBC0}" destId="{F91FCD26-BF77-490C-BF4B-605549611363}" srcOrd="0" destOrd="0" presId="urn:microsoft.com/office/officeart/2005/8/layout/radial5"/>
    <dgm:cxn modelId="{953C2863-C316-46BE-9152-D60766085DB1}" type="presOf" srcId="{DB529988-5CEE-44AA-AA5D-9A2224BCF4C7}" destId="{CE3180ED-C422-44C2-8C9B-514AD2FB6ED1}" srcOrd="1" destOrd="0" presId="urn:microsoft.com/office/officeart/2005/8/layout/radial5"/>
    <dgm:cxn modelId="{2F5AC187-C978-44F7-8641-1B8316FCB348}" type="presOf" srcId="{AF66E6F6-3023-499C-9640-8264902D0096}" destId="{D6694846-9CA9-4027-80A4-16D75EEBFA09}" srcOrd="0" destOrd="0" presId="urn:microsoft.com/office/officeart/2005/8/layout/radial5"/>
    <dgm:cxn modelId="{0122961E-B499-46EE-BA0F-C7FCEA15BA6C}" type="presOf" srcId="{8201EF0F-A229-4A2B-BD9C-8F6A33BA1176}" destId="{38211B07-AD4E-4CB5-9841-FD6FCE43EF66}" srcOrd="0" destOrd="0" presId="urn:microsoft.com/office/officeart/2005/8/layout/radial5"/>
    <dgm:cxn modelId="{9F2F1AB4-47FB-4E87-A7B4-DC0E42BF4FFD}" srcId="{EBA8A0C9-3922-4E87-9E71-A4D526B3D89C}" destId="{A3A5240F-B7F3-4A3E-851C-C3E5C880DED4}" srcOrd="6" destOrd="0" parTransId="{DB529988-5CEE-44AA-AA5D-9A2224BCF4C7}" sibTransId="{3839AF01-CA0F-4BE3-8D9F-767D492B6DC6}"/>
    <dgm:cxn modelId="{3A948363-9EE0-4DBA-AE81-6F64FF4E4923}" type="presOf" srcId="{B1515DEB-ACDF-460A-AE96-FCE49311311F}" destId="{32AD6ACD-A2CD-4CEF-A184-F384074F19FA}" srcOrd="0" destOrd="0" presId="urn:microsoft.com/office/officeart/2005/8/layout/radial5"/>
    <dgm:cxn modelId="{07CF040B-B70C-49F9-A63A-D8209E6468D5}" type="presOf" srcId="{DA4B566F-8BB0-4DB9-97A9-644879917EAF}" destId="{AED2A736-5B31-4F57-A2A1-BD2EB88FCAA2}" srcOrd="1" destOrd="0" presId="urn:microsoft.com/office/officeart/2005/8/layout/radial5"/>
    <dgm:cxn modelId="{6F91176D-4254-4217-9046-21511C84194A}" type="presOf" srcId="{91617E26-5655-4F00-AAFB-8A9F0943FE34}" destId="{947D4293-5D75-42AB-8172-59370CF39E60}" srcOrd="0" destOrd="0" presId="urn:microsoft.com/office/officeart/2005/8/layout/radial5"/>
    <dgm:cxn modelId="{F3EFD4C8-2704-49C9-9D1D-AC86111D7E57}" type="presOf" srcId="{EBA8A0C9-3922-4E87-9E71-A4D526B3D89C}" destId="{D8BF3366-033D-4462-B347-B09E85B5E8F1}" srcOrd="0" destOrd="0" presId="urn:microsoft.com/office/officeart/2005/8/layout/radial5"/>
    <dgm:cxn modelId="{01A6F63C-CD11-4032-B011-C5981CA19FC0}" srcId="{EBA8A0C9-3922-4E87-9E71-A4D526B3D89C}" destId="{EA6F0CF3-5950-4391-B414-B503EBCBF017}" srcOrd="7" destOrd="0" parTransId="{D6FC792C-389F-48AA-9D39-5D4940EB3656}" sibTransId="{381E5E3B-F1F3-48B3-A3F5-53A436AC40B7}"/>
    <dgm:cxn modelId="{0BFF9B63-7D35-41C7-A57B-A8B47CCC0E40}" srcId="{EBA8A0C9-3922-4E87-9E71-A4D526B3D89C}" destId="{8201EF0F-A229-4A2B-BD9C-8F6A33BA1176}" srcOrd="1" destOrd="0" parTransId="{7CAD49F3-A38E-49DB-9353-88994E75D358}" sibTransId="{B4E390B2-F147-45EB-8B32-DFBAEBA47495}"/>
    <dgm:cxn modelId="{2146F889-953F-4268-9C00-FFEE390BD1E7}" srcId="{EBA8A0C9-3922-4E87-9E71-A4D526B3D89C}" destId="{9C3946C3-02FE-467F-A2C5-285E3603D8D8}" srcOrd="10" destOrd="0" parTransId="{91617E26-5655-4F00-AAFB-8A9F0943FE34}" sibTransId="{5F35DE8C-3722-4DA5-8FA7-60D4ECFE8944}"/>
    <dgm:cxn modelId="{556DE884-71B1-4CEC-86C0-E082C1FB129C}" srcId="{EBA8A0C9-3922-4E87-9E71-A4D526B3D89C}" destId="{76EAA85F-A2FE-454D-A70D-9E3A264C5633}" srcOrd="8" destOrd="0" parTransId="{DA4B566F-8BB0-4DB9-97A9-644879917EAF}" sibTransId="{2629F208-5074-4E12-93C8-9565E8DF9EE8}"/>
    <dgm:cxn modelId="{4AF6374C-FDE2-4185-BE33-233E2A791E84}" type="presOf" srcId="{DA4B566F-8BB0-4DB9-97A9-644879917EAF}" destId="{14FBBAB7-7DD4-4E7F-9D82-4AD76141264A}" srcOrd="0" destOrd="0" presId="urn:microsoft.com/office/officeart/2005/8/layout/radial5"/>
    <dgm:cxn modelId="{81067BDD-4EE5-4B07-89BD-C6A884B93B61}" type="presOf" srcId="{EA6F0CF3-5950-4391-B414-B503EBCBF017}" destId="{F7600EDF-878E-494E-B102-AB65C85555AB}" srcOrd="0" destOrd="0" presId="urn:microsoft.com/office/officeart/2005/8/layout/radial5"/>
    <dgm:cxn modelId="{070E44D0-4EF9-42B6-AEA8-2F2B4DAF07A8}" srcId="{90923D88-2265-4847-9E30-43378E89198C}" destId="{EBA8A0C9-3922-4E87-9E71-A4D526B3D89C}" srcOrd="0" destOrd="0" parTransId="{BB7D4934-B0D0-4D67-88D0-F00A47729C8E}" sibTransId="{559EE491-7385-40D9-B92D-FB9056721863}"/>
    <dgm:cxn modelId="{6CBAD6A4-C99A-4613-9EA4-3A149F0581E5}" type="presOf" srcId="{D3916118-3A9C-44BA-99C8-6DB84D609423}" destId="{2FA68BBF-AFA5-4525-8587-50394494E1F0}" srcOrd="1" destOrd="0" presId="urn:microsoft.com/office/officeart/2005/8/layout/radial5"/>
    <dgm:cxn modelId="{764A8CCC-D9D2-483F-A593-25E71EF34E83}" type="presOf" srcId="{3B84FB90-18CA-4799-9CDD-3958CA3A6139}" destId="{48BD2A4E-B6C7-41D1-B8CB-B5B2929E4CDD}" srcOrd="1" destOrd="0" presId="urn:microsoft.com/office/officeart/2005/8/layout/radial5"/>
    <dgm:cxn modelId="{16EA7975-563B-4352-94EE-9E671F1DBAED}" type="presOf" srcId="{7CAD49F3-A38E-49DB-9353-88994E75D358}" destId="{A67C9C12-4795-435C-9297-C3A078D93334}" srcOrd="0" destOrd="0" presId="urn:microsoft.com/office/officeart/2005/8/layout/radial5"/>
    <dgm:cxn modelId="{5E74C6AF-C8EA-4009-B551-D4D82A2B895F}" srcId="{EBA8A0C9-3922-4E87-9E71-A4D526B3D89C}" destId="{902D52EC-F801-4D77-94A5-86A540FC1387}" srcOrd="9" destOrd="0" parTransId="{3412DC5F-1FF0-4D62-9349-FBB85489308F}" sibTransId="{5CB58D94-89A0-4E79-8600-D435A566385C}"/>
    <dgm:cxn modelId="{BB20D23A-B1B6-4468-81BD-79CD4B67EDEC}" srcId="{EBA8A0C9-3922-4E87-9E71-A4D526B3D89C}" destId="{793F61A2-2010-413F-843E-301F835D5718}" srcOrd="0" destOrd="0" parTransId="{B7AECFB5-284C-44F7-A2B7-0E3540B2DBF6}" sibTransId="{99E52E2A-B207-41AD-8D64-D03048479CAE}"/>
    <dgm:cxn modelId="{B6E4AC88-9FD6-49A4-8B2E-F1B03C3D774F}" type="presOf" srcId="{A3A5240F-B7F3-4A3E-851C-C3E5C880DED4}" destId="{5CC7AD25-07A4-49E7-AC08-68902D53D30A}" srcOrd="0" destOrd="0" presId="urn:microsoft.com/office/officeart/2005/8/layout/radial5"/>
    <dgm:cxn modelId="{4E83CBD9-5745-43E5-8AB1-01C1664639CD}" srcId="{90923D88-2265-4847-9E30-43378E89198C}" destId="{4D8085D6-F59E-425F-BA51-1265F8710A4F}" srcOrd="1" destOrd="0" parTransId="{CEAFA94A-2762-493D-B37F-A982102DE705}" sibTransId="{D04E70E6-67B1-4336-BE52-1A9FE884AFF1}"/>
    <dgm:cxn modelId="{EE32C490-B786-428B-B548-630EB057B810}" srcId="{EBA8A0C9-3922-4E87-9E71-A4D526B3D89C}" destId="{C4726B5D-096B-484A-BBAB-31DFF676DA6D}" srcOrd="4" destOrd="0" parTransId="{3B84FB90-18CA-4799-9CDD-3958CA3A6139}" sibTransId="{8F438F5C-34BC-4509-B9FE-CD5385F25633}"/>
    <dgm:cxn modelId="{FDA27984-2C47-427F-9433-8472FFC4C5D3}" type="presOf" srcId="{3412DC5F-1FF0-4D62-9349-FBB85489308F}" destId="{19016B4D-883B-4C2B-92BB-1D27EDABAA84}" srcOrd="1" destOrd="0" presId="urn:microsoft.com/office/officeart/2005/8/layout/radial5"/>
    <dgm:cxn modelId="{1AEFEE88-8D18-4AA5-9AB2-ADE8F25C9DB8}" type="presOf" srcId="{7CAD49F3-A38E-49DB-9353-88994E75D358}" destId="{01B20955-D01F-4C2F-9335-C261E85EDA58}" srcOrd="1" destOrd="0" presId="urn:microsoft.com/office/officeart/2005/8/layout/radial5"/>
    <dgm:cxn modelId="{54ABA2F7-7D07-489A-8ADC-B273A605C6FC}" type="presOf" srcId="{41014F2B-8184-41D1-8E71-5D3F96F2BCFA}" destId="{A34131B1-9A1E-4F7B-A9AD-2484060B7E94}" srcOrd="0" destOrd="0" presId="urn:microsoft.com/office/officeart/2005/8/layout/radial5"/>
    <dgm:cxn modelId="{229F57EA-74D8-4205-BBDF-2248B9B8F157}" type="presOf" srcId="{DB529988-5CEE-44AA-AA5D-9A2224BCF4C7}" destId="{F82912AF-34A9-4934-A49D-BE1E5F1B84C4}" srcOrd="0" destOrd="0" presId="urn:microsoft.com/office/officeart/2005/8/layout/radial5"/>
    <dgm:cxn modelId="{D03A1830-1C63-41F2-AA60-F87F024E3C90}" srcId="{EBA8A0C9-3922-4E87-9E71-A4D526B3D89C}" destId="{79987FED-CE43-40BC-92AB-2EA2E5C3EBC0}" srcOrd="5" destOrd="0" parTransId="{F2189C98-80E1-487B-8458-A91313EB6610}" sibTransId="{06AD0857-F77C-4A07-9F3D-A3FC89086133}"/>
    <dgm:cxn modelId="{5C554B03-656C-40FF-812C-45BC19C89FC7}" type="presOf" srcId="{3412DC5F-1FF0-4D62-9349-FBB85489308F}" destId="{BD2B9391-67E5-4C0F-A273-7096DC8C270F}" srcOrd="0" destOrd="0" presId="urn:microsoft.com/office/officeart/2005/8/layout/radial5"/>
    <dgm:cxn modelId="{A5D93037-B2BD-497B-BB9F-EC8AF16CA779}" type="presOf" srcId="{B1515DEB-ACDF-460A-AE96-FCE49311311F}" destId="{83D4DD64-EFEE-4DF7-B0BF-8FC04EF71424}" srcOrd="1" destOrd="0" presId="urn:microsoft.com/office/officeart/2005/8/layout/radial5"/>
    <dgm:cxn modelId="{E8FFBB64-2218-4FD6-89E7-0CAE91B48F4D}" type="presOf" srcId="{90923D88-2265-4847-9E30-43378E89198C}" destId="{8F742E16-7519-4756-853A-1C93102F716F}" srcOrd="0" destOrd="0" presId="urn:microsoft.com/office/officeart/2005/8/layout/radial5"/>
    <dgm:cxn modelId="{98E577EA-0528-424E-BA50-3F743877EB58}" type="presOf" srcId="{B7AECFB5-284C-44F7-A2B7-0E3540B2DBF6}" destId="{AF7AB4B5-A41D-4F94-8F84-97AC9A49D58B}" srcOrd="1" destOrd="0" presId="urn:microsoft.com/office/officeart/2005/8/layout/radial5"/>
    <dgm:cxn modelId="{EF97C1F3-7EE4-41A1-B552-581F8104B7BF}" type="presOf" srcId="{B7AECFB5-284C-44F7-A2B7-0E3540B2DBF6}" destId="{71D50AB9-CB05-46A7-A8C8-91A4F9C47785}" srcOrd="0" destOrd="0" presId="urn:microsoft.com/office/officeart/2005/8/layout/radial5"/>
    <dgm:cxn modelId="{AC3CA645-488F-46DC-A9D9-389158F988E7}" type="presOf" srcId="{D6FC792C-389F-48AA-9D39-5D4940EB3656}" destId="{C66AB729-4A5A-43D9-B7DC-186048C6C284}" srcOrd="1" destOrd="0" presId="urn:microsoft.com/office/officeart/2005/8/layout/radial5"/>
    <dgm:cxn modelId="{8A22CD6C-DC91-460F-8417-72818936E767}" type="presOf" srcId="{C4726B5D-096B-484A-BBAB-31DFF676DA6D}" destId="{01ADFAF0-9560-4240-8246-72181038716D}" srcOrd="0" destOrd="0" presId="urn:microsoft.com/office/officeart/2005/8/layout/radial5"/>
    <dgm:cxn modelId="{D6E340F8-987B-4F25-AB86-848148500DBD}" type="presOf" srcId="{F2189C98-80E1-487B-8458-A91313EB6610}" destId="{F3D184F6-F69D-438D-BED9-F1878F80FD78}" srcOrd="1" destOrd="0" presId="urn:microsoft.com/office/officeart/2005/8/layout/radial5"/>
    <dgm:cxn modelId="{4D28816E-7F35-4EB6-9976-DF68F829A179}" srcId="{EBA8A0C9-3922-4E87-9E71-A4D526B3D89C}" destId="{AF66E6F6-3023-499C-9640-8264902D0096}" srcOrd="2" destOrd="0" parTransId="{B1515DEB-ACDF-460A-AE96-FCE49311311F}" sibTransId="{AAD67C04-C55F-434B-9E21-B89CEBB7370C}"/>
    <dgm:cxn modelId="{77621494-0FEA-428A-B971-3F08C84443A2}" type="presOf" srcId="{D6FC792C-389F-48AA-9D39-5D4940EB3656}" destId="{64EA83D4-5470-4DE6-93CF-38A5D58EE0B4}" srcOrd="0" destOrd="0" presId="urn:microsoft.com/office/officeart/2005/8/layout/radial5"/>
    <dgm:cxn modelId="{C45D0430-3B7B-460C-81A9-F90B46CA883A}" type="presOf" srcId="{76EAA85F-A2FE-454D-A70D-9E3A264C5633}" destId="{B7412308-7A40-4560-B909-83DE07D55183}" srcOrd="0" destOrd="0" presId="urn:microsoft.com/office/officeart/2005/8/layout/radial5"/>
    <dgm:cxn modelId="{2062D2AF-06F8-466D-8505-130B7DB21E29}" type="presOf" srcId="{3B84FB90-18CA-4799-9CDD-3958CA3A6139}" destId="{B6DBF905-6926-4903-BE2E-E105D2B9F132}" srcOrd="0" destOrd="0" presId="urn:microsoft.com/office/officeart/2005/8/layout/radial5"/>
    <dgm:cxn modelId="{E94C7367-76A2-44D7-8406-FB6B2BBE1C0B}" type="presOf" srcId="{9C3946C3-02FE-467F-A2C5-285E3603D8D8}" destId="{798CD1A9-63B8-4EFC-8D44-5B52BFDBF885}" srcOrd="0" destOrd="0" presId="urn:microsoft.com/office/officeart/2005/8/layout/radial5"/>
    <dgm:cxn modelId="{ED0A5946-7D20-46A3-BEF7-E84BC7417817}" srcId="{EBA8A0C9-3922-4E87-9E71-A4D526B3D89C}" destId="{41014F2B-8184-41D1-8E71-5D3F96F2BCFA}" srcOrd="3" destOrd="0" parTransId="{D3916118-3A9C-44BA-99C8-6DB84D609423}" sibTransId="{49797585-4FF7-44AE-86C8-9727A9B6C280}"/>
    <dgm:cxn modelId="{4F9D3E56-C461-4D10-93B9-7B43C9864606}" type="presOf" srcId="{D3916118-3A9C-44BA-99C8-6DB84D609423}" destId="{9EBB498B-E125-42EC-A3D1-EF351157C614}" srcOrd="0" destOrd="0" presId="urn:microsoft.com/office/officeart/2005/8/layout/radial5"/>
    <dgm:cxn modelId="{951A62AD-AEFE-48EA-B643-44E0FB1F8E5D}" type="presOf" srcId="{F2189C98-80E1-487B-8458-A91313EB6610}" destId="{147FB6D2-1A2C-48D9-AD84-66D61EDE3DC6}" srcOrd="0" destOrd="0" presId="urn:microsoft.com/office/officeart/2005/8/layout/radial5"/>
    <dgm:cxn modelId="{76A75480-FD4F-44EE-8FCF-A5CCEE33A6B3}" type="presParOf" srcId="{8F742E16-7519-4756-853A-1C93102F716F}" destId="{D8BF3366-033D-4462-B347-B09E85B5E8F1}" srcOrd="0" destOrd="0" presId="urn:microsoft.com/office/officeart/2005/8/layout/radial5"/>
    <dgm:cxn modelId="{E856E9B7-595D-4706-BA09-34928B942781}" type="presParOf" srcId="{8F742E16-7519-4756-853A-1C93102F716F}" destId="{71D50AB9-CB05-46A7-A8C8-91A4F9C47785}" srcOrd="1" destOrd="0" presId="urn:microsoft.com/office/officeart/2005/8/layout/radial5"/>
    <dgm:cxn modelId="{5DD7BB63-8C94-4966-9CEE-41C12BC1128A}" type="presParOf" srcId="{71D50AB9-CB05-46A7-A8C8-91A4F9C47785}" destId="{AF7AB4B5-A41D-4F94-8F84-97AC9A49D58B}" srcOrd="0" destOrd="0" presId="urn:microsoft.com/office/officeart/2005/8/layout/radial5"/>
    <dgm:cxn modelId="{776ACC67-7D8C-4145-B378-5A4E25847A0F}" type="presParOf" srcId="{8F742E16-7519-4756-853A-1C93102F716F}" destId="{E46B3525-FF19-4474-9D7D-5D3F07E32362}" srcOrd="2" destOrd="0" presId="urn:microsoft.com/office/officeart/2005/8/layout/radial5"/>
    <dgm:cxn modelId="{853BCD3C-2C88-44BF-9E14-EBDDB1FE1A0B}" type="presParOf" srcId="{8F742E16-7519-4756-853A-1C93102F716F}" destId="{A67C9C12-4795-435C-9297-C3A078D93334}" srcOrd="3" destOrd="0" presId="urn:microsoft.com/office/officeart/2005/8/layout/radial5"/>
    <dgm:cxn modelId="{CC982CD2-EFD1-419E-92A7-97072F212988}" type="presParOf" srcId="{A67C9C12-4795-435C-9297-C3A078D93334}" destId="{01B20955-D01F-4C2F-9335-C261E85EDA58}" srcOrd="0" destOrd="0" presId="urn:microsoft.com/office/officeart/2005/8/layout/radial5"/>
    <dgm:cxn modelId="{20A0E411-AA09-419C-8332-3ECC04D84A8E}" type="presParOf" srcId="{8F742E16-7519-4756-853A-1C93102F716F}" destId="{38211B07-AD4E-4CB5-9841-FD6FCE43EF66}" srcOrd="4" destOrd="0" presId="urn:microsoft.com/office/officeart/2005/8/layout/radial5"/>
    <dgm:cxn modelId="{4ED42705-2ECE-4371-A06D-DA2BE371A2F0}" type="presParOf" srcId="{8F742E16-7519-4756-853A-1C93102F716F}" destId="{32AD6ACD-A2CD-4CEF-A184-F384074F19FA}" srcOrd="5" destOrd="0" presId="urn:microsoft.com/office/officeart/2005/8/layout/radial5"/>
    <dgm:cxn modelId="{50558AC0-DA48-429B-8EA9-96BD4E461D58}" type="presParOf" srcId="{32AD6ACD-A2CD-4CEF-A184-F384074F19FA}" destId="{83D4DD64-EFEE-4DF7-B0BF-8FC04EF71424}" srcOrd="0" destOrd="0" presId="urn:microsoft.com/office/officeart/2005/8/layout/radial5"/>
    <dgm:cxn modelId="{CE19FA96-5862-4FF6-B272-054700FDBB1D}" type="presParOf" srcId="{8F742E16-7519-4756-853A-1C93102F716F}" destId="{D6694846-9CA9-4027-80A4-16D75EEBFA09}" srcOrd="6" destOrd="0" presId="urn:microsoft.com/office/officeart/2005/8/layout/radial5"/>
    <dgm:cxn modelId="{C5F687EA-5A0E-4E10-B611-B4104582200A}" type="presParOf" srcId="{8F742E16-7519-4756-853A-1C93102F716F}" destId="{9EBB498B-E125-42EC-A3D1-EF351157C614}" srcOrd="7" destOrd="0" presId="urn:microsoft.com/office/officeart/2005/8/layout/radial5"/>
    <dgm:cxn modelId="{6B62B5C0-9DC8-4BC7-BAAE-61E4ECFE0A89}" type="presParOf" srcId="{9EBB498B-E125-42EC-A3D1-EF351157C614}" destId="{2FA68BBF-AFA5-4525-8587-50394494E1F0}" srcOrd="0" destOrd="0" presId="urn:microsoft.com/office/officeart/2005/8/layout/radial5"/>
    <dgm:cxn modelId="{70971B21-1132-44B1-9405-2813C09AF7D6}" type="presParOf" srcId="{8F742E16-7519-4756-853A-1C93102F716F}" destId="{A34131B1-9A1E-4F7B-A9AD-2484060B7E94}" srcOrd="8" destOrd="0" presId="urn:microsoft.com/office/officeart/2005/8/layout/radial5"/>
    <dgm:cxn modelId="{732590D1-8188-443A-BEA5-3E0B643EB84B}" type="presParOf" srcId="{8F742E16-7519-4756-853A-1C93102F716F}" destId="{B6DBF905-6926-4903-BE2E-E105D2B9F132}" srcOrd="9" destOrd="0" presId="urn:microsoft.com/office/officeart/2005/8/layout/radial5"/>
    <dgm:cxn modelId="{3A2260F5-E18D-415E-90F1-E34A38008ABB}" type="presParOf" srcId="{B6DBF905-6926-4903-BE2E-E105D2B9F132}" destId="{48BD2A4E-B6C7-41D1-B8CB-B5B2929E4CDD}" srcOrd="0" destOrd="0" presId="urn:microsoft.com/office/officeart/2005/8/layout/radial5"/>
    <dgm:cxn modelId="{2ED0E035-3E59-4F96-988C-F2349C729130}" type="presParOf" srcId="{8F742E16-7519-4756-853A-1C93102F716F}" destId="{01ADFAF0-9560-4240-8246-72181038716D}" srcOrd="10" destOrd="0" presId="urn:microsoft.com/office/officeart/2005/8/layout/radial5"/>
    <dgm:cxn modelId="{A1B04CC5-2FFC-4A09-B3B4-18FA0814CF8A}" type="presParOf" srcId="{8F742E16-7519-4756-853A-1C93102F716F}" destId="{147FB6D2-1A2C-48D9-AD84-66D61EDE3DC6}" srcOrd="11" destOrd="0" presId="urn:microsoft.com/office/officeart/2005/8/layout/radial5"/>
    <dgm:cxn modelId="{5D7B0B16-F2A4-4E8C-8E16-C24B30B32664}" type="presParOf" srcId="{147FB6D2-1A2C-48D9-AD84-66D61EDE3DC6}" destId="{F3D184F6-F69D-438D-BED9-F1878F80FD78}" srcOrd="0" destOrd="0" presId="urn:microsoft.com/office/officeart/2005/8/layout/radial5"/>
    <dgm:cxn modelId="{95655ED6-AD7C-4F2C-A4F5-F4B329492567}" type="presParOf" srcId="{8F742E16-7519-4756-853A-1C93102F716F}" destId="{F91FCD26-BF77-490C-BF4B-605549611363}" srcOrd="12" destOrd="0" presId="urn:microsoft.com/office/officeart/2005/8/layout/radial5"/>
    <dgm:cxn modelId="{7000F837-8AEE-4C45-829D-1F5471260FB7}" type="presParOf" srcId="{8F742E16-7519-4756-853A-1C93102F716F}" destId="{F82912AF-34A9-4934-A49D-BE1E5F1B84C4}" srcOrd="13" destOrd="0" presId="urn:microsoft.com/office/officeart/2005/8/layout/radial5"/>
    <dgm:cxn modelId="{033413D5-F200-4946-B1CB-07DBB1AA768B}" type="presParOf" srcId="{F82912AF-34A9-4934-A49D-BE1E5F1B84C4}" destId="{CE3180ED-C422-44C2-8C9B-514AD2FB6ED1}" srcOrd="0" destOrd="0" presId="urn:microsoft.com/office/officeart/2005/8/layout/radial5"/>
    <dgm:cxn modelId="{855D6EB8-281C-4753-9A08-8C540984F6C7}" type="presParOf" srcId="{8F742E16-7519-4756-853A-1C93102F716F}" destId="{5CC7AD25-07A4-49E7-AC08-68902D53D30A}" srcOrd="14" destOrd="0" presId="urn:microsoft.com/office/officeart/2005/8/layout/radial5"/>
    <dgm:cxn modelId="{21F94FF4-7965-44D9-BFC6-D1180C8BF0A2}" type="presParOf" srcId="{8F742E16-7519-4756-853A-1C93102F716F}" destId="{64EA83D4-5470-4DE6-93CF-38A5D58EE0B4}" srcOrd="15" destOrd="0" presId="urn:microsoft.com/office/officeart/2005/8/layout/radial5"/>
    <dgm:cxn modelId="{9A5AEB98-B6DD-4D13-856A-6990556246C3}" type="presParOf" srcId="{64EA83D4-5470-4DE6-93CF-38A5D58EE0B4}" destId="{C66AB729-4A5A-43D9-B7DC-186048C6C284}" srcOrd="0" destOrd="0" presId="urn:microsoft.com/office/officeart/2005/8/layout/radial5"/>
    <dgm:cxn modelId="{4440758D-F3DB-4D24-945C-3F8C3A2D27E9}" type="presParOf" srcId="{8F742E16-7519-4756-853A-1C93102F716F}" destId="{F7600EDF-878E-494E-B102-AB65C85555AB}" srcOrd="16" destOrd="0" presId="urn:microsoft.com/office/officeart/2005/8/layout/radial5"/>
    <dgm:cxn modelId="{B283380C-352F-488F-95BB-6E69463F2642}" type="presParOf" srcId="{8F742E16-7519-4756-853A-1C93102F716F}" destId="{14FBBAB7-7DD4-4E7F-9D82-4AD76141264A}" srcOrd="17" destOrd="0" presId="urn:microsoft.com/office/officeart/2005/8/layout/radial5"/>
    <dgm:cxn modelId="{A205020F-C5B4-4853-9F86-3358B279CD0F}" type="presParOf" srcId="{14FBBAB7-7DD4-4E7F-9D82-4AD76141264A}" destId="{AED2A736-5B31-4F57-A2A1-BD2EB88FCAA2}" srcOrd="0" destOrd="0" presId="urn:microsoft.com/office/officeart/2005/8/layout/radial5"/>
    <dgm:cxn modelId="{1C963D05-AAA3-4B0D-B159-33F276CE3D33}" type="presParOf" srcId="{8F742E16-7519-4756-853A-1C93102F716F}" destId="{B7412308-7A40-4560-B909-83DE07D55183}" srcOrd="18" destOrd="0" presId="urn:microsoft.com/office/officeart/2005/8/layout/radial5"/>
    <dgm:cxn modelId="{D3D95D3E-518C-478B-8017-6B1FC80BF545}" type="presParOf" srcId="{8F742E16-7519-4756-853A-1C93102F716F}" destId="{BD2B9391-67E5-4C0F-A273-7096DC8C270F}" srcOrd="19" destOrd="0" presId="urn:microsoft.com/office/officeart/2005/8/layout/radial5"/>
    <dgm:cxn modelId="{C0A8FEB8-DFFE-48D8-8071-F5C93B8518FF}" type="presParOf" srcId="{BD2B9391-67E5-4C0F-A273-7096DC8C270F}" destId="{19016B4D-883B-4C2B-92BB-1D27EDABAA84}" srcOrd="0" destOrd="0" presId="urn:microsoft.com/office/officeart/2005/8/layout/radial5"/>
    <dgm:cxn modelId="{A988FD47-C291-4764-80B6-95334F6BA1AC}" type="presParOf" srcId="{8F742E16-7519-4756-853A-1C93102F716F}" destId="{24FABAD6-6DB6-409A-96FC-7A8E99BE11DF}" srcOrd="20" destOrd="0" presId="urn:microsoft.com/office/officeart/2005/8/layout/radial5"/>
    <dgm:cxn modelId="{9F52DD08-102C-486C-A340-BF305DF9267D}" type="presParOf" srcId="{8F742E16-7519-4756-853A-1C93102F716F}" destId="{947D4293-5D75-42AB-8172-59370CF39E60}" srcOrd="21" destOrd="0" presId="urn:microsoft.com/office/officeart/2005/8/layout/radial5"/>
    <dgm:cxn modelId="{A09B991E-53D7-424E-A5D4-980DDAE01464}" type="presParOf" srcId="{947D4293-5D75-42AB-8172-59370CF39E60}" destId="{329BF9C1-8713-45EA-9EBB-646948AFDB8E}" srcOrd="0" destOrd="0" presId="urn:microsoft.com/office/officeart/2005/8/layout/radial5"/>
    <dgm:cxn modelId="{15A87DAB-DBD4-4385-AFF6-4FD4FD533933}" type="presParOf" srcId="{8F742E16-7519-4756-853A-1C93102F716F}" destId="{798CD1A9-63B8-4EFC-8D44-5B52BFDBF885}"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CF1BB-98D3-42A0-A38C-0679FF59E248}" type="doc">
      <dgm:prSet loTypeId="urn:microsoft.com/office/officeart/2005/8/layout/radial4" loCatId="relationship" qsTypeId="urn:microsoft.com/office/officeart/2005/8/quickstyle/3d2" qsCatId="3D" csTypeId="urn:microsoft.com/office/officeart/2005/8/colors/accent0_2" csCatId="mainScheme" phldr="1"/>
      <dgm:spPr/>
      <dgm:t>
        <a:bodyPr/>
        <a:lstStyle/>
        <a:p>
          <a:endParaRPr lang="ru-RU"/>
        </a:p>
      </dgm:t>
    </dgm:pt>
    <dgm:pt modelId="{F555089E-4960-4D60-A649-A26CEDB999C5}">
      <dgm:prSet phldrT="[Текст]" custT="1"/>
      <dgm:spPr>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ru-RU" sz="1400" dirty="0" smtClean="0"/>
            <a:t>Теплоснабжение</a:t>
          </a:r>
          <a:endParaRPr lang="ru-RU" sz="1400" dirty="0"/>
        </a:p>
      </dgm:t>
    </dgm:pt>
    <dgm:pt modelId="{445EB476-DC61-413C-8B6D-223703135B38}" type="parTrans" cxnId="{EEB390AA-D0A4-4054-B0B6-65B4EDD8D45C}">
      <dgm:prSet/>
      <dgm:spPr/>
      <dgm:t>
        <a:bodyPr/>
        <a:lstStyle/>
        <a:p>
          <a:endParaRPr lang="ru-RU"/>
        </a:p>
      </dgm:t>
    </dgm:pt>
    <dgm:pt modelId="{765FEE92-D150-40CF-9FEF-C262D5F4C332}" type="sibTrans" cxnId="{EEB390AA-D0A4-4054-B0B6-65B4EDD8D45C}">
      <dgm:prSet/>
      <dgm:spPr/>
      <dgm:t>
        <a:bodyPr/>
        <a:lstStyle/>
        <a:p>
          <a:endParaRPr lang="ru-RU"/>
        </a:p>
      </dgm:t>
    </dgm:pt>
    <dgm:pt modelId="{778CB667-B528-4D2D-94BF-9DF3CCF8C9BC}">
      <dgm:prSet phldrT="[Текст]"/>
      <dgm:spPr>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ru-RU" dirty="0" smtClean="0"/>
            <a:t>ОАО «</a:t>
          </a:r>
          <a:r>
            <a:rPr lang="ru-RU" dirty="0" err="1" smtClean="0"/>
            <a:t>Теплоэнергосервис</a:t>
          </a:r>
          <a:r>
            <a:rPr lang="ru-RU" dirty="0" smtClean="0"/>
            <a:t>»</a:t>
          </a:r>
          <a:endParaRPr lang="ru-RU" dirty="0"/>
        </a:p>
      </dgm:t>
    </dgm:pt>
    <dgm:pt modelId="{36EA24E0-754B-4825-B5C4-6D8E84CC8BB4}" type="parTrans" cxnId="{6BBB9320-DC68-491F-B9BC-3C46499E8B1A}">
      <dgm:prSet/>
      <dgm:spPr/>
      <dgm:t>
        <a:bodyPr/>
        <a:lstStyle/>
        <a:p>
          <a:endParaRPr lang="ru-RU"/>
        </a:p>
      </dgm:t>
    </dgm:pt>
    <dgm:pt modelId="{F21EE4A6-4467-4C05-92A4-732F0776ECA5}" type="sibTrans" cxnId="{6BBB9320-DC68-491F-B9BC-3C46499E8B1A}">
      <dgm:prSet/>
      <dgm:spPr/>
      <dgm:t>
        <a:bodyPr/>
        <a:lstStyle/>
        <a:p>
          <a:endParaRPr lang="ru-RU"/>
        </a:p>
      </dgm:t>
    </dgm:pt>
    <dgm:pt modelId="{BB6EDF8F-D961-40E4-9FE9-380CEEEAFF04}">
      <dgm:prSet phldrT="[Текст]"/>
      <dgm:spPr>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ru-RU" dirty="0" smtClean="0"/>
            <a:t>ООО «Синергия»</a:t>
          </a:r>
          <a:endParaRPr lang="ru-RU" dirty="0"/>
        </a:p>
      </dgm:t>
    </dgm:pt>
    <dgm:pt modelId="{82B8FFE8-7D4B-4DC7-91FB-661615138F22}" type="parTrans" cxnId="{39EEA6CD-5CC4-44C3-820B-3508D5AA5532}">
      <dgm:prSet/>
      <dgm:spPr/>
      <dgm:t>
        <a:bodyPr/>
        <a:lstStyle/>
        <a:p>
          <a:endParaRPr lang="ru-RU"/>
        </a:p>
      </dgm:t>
    </dgm:pt>
    <dgm:pt modelId="{005D756D-45AB-48A4-8160-43B6C84F828B}" type="sibTrans" cxnId="{39EEA6CD-5CC4-44C3-820B-3508D5AA5532}">
      <dgm:prSet/>
      <dgm:spPr/>
      <dgm:t>
        <a:bodyPr/>
        <a:lstStyle/>
        <a:p>
          <a:endParaRPr lang="ru-RU"/>
        </a:p>
      </dgm:t>
    </dgm:pt>
    <dgm:pt modelId="{0BA55A9F-DE79-4257-BDFF-0178ED55C174}">
      <dgm:prSet phldrT="[Текст]"/>
      <dgm:spPr>
        <a:gradFill rotWithShape="0">
          <a:gsLst>
            <a:gs pos="0">
              <a:srgbClr val="FFFF00"/>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ru-RU" dirty="0" smtClean="0"/>
            <a:t>ООО «Энергетик»</a:t>
          </a:r>
          <a:endParaRPr lang="ru-RU" dirty="0"/>
        </a:p>
      </dgm:t>
    </dgm:pt>
    <dgm:pt modelId="{71B6A91C-3A70-4BDF-97CF-3211CC944D06}" type="parTrans" cxnId="{A52FB57E-2929-4FF3-A3D8-16D3F2B43FB7}">
      <dgm:prSet/>
      <dgm:spPr/>
      <dgm:t>
        <a:bodyPr/>
        <a:lstStyle/>
        <a:p>
          <a:endParaRPr lang="ru-RU"/>
        </a:p>
      </dgm:t>
    </dgm:pt>
    <dgm:pt modelId="{40F55121-E266-4AB6-8E83-0593D7DC56FF}" type="sibTrans" cxnId="{A52FB57E-2929-4FF3-A3D8-16D3F2B43FB7}">
      <dgm:prSet/>
      <dgm:spPr/>
      <dgm:t>
        <a:bodyPr/>
        <a:lstStyle/>
        <a:p>
          <a:endParaRPr lang="ru-RU"/>
        </a:p>
      </dgm:t>
    </dgm:pt>
    <dgm:pt modelId="{218D9D55-30D0-4982-859C-2432332D33B5}" type="pres">
      <dgm:prSet presAssocID="{5C9CF1BB-98D3-42A0-A38C-0679FF59E248}" presName="cycle" presStyleCnt="0">
        <dgm:presLayoutVars>
          <dgm:chMax val="1"/>
          <dgm:dir/>
          <dgm:animLvl val="ctr"/>
          <dgm:resizeHandles val="exact"/>
        </dgm:presLayoutVars>
      </dgm:prSet>
      <dgm:spPr/>
      <dgm:t>
        <a:bodyPr/>
        <a:lstStyle/>
        <a:p>
          <a:endParaRPr lang="ru-RU"/>
        </a:p>
      </dgm:t>
    </dgm:pt>
    <dgm:pt modelId="{9F00EDC1-9551-4DF7-9E45-B458F6728884}" type="pres">
      <dgm:prSet presAssocID="{F555089E-4960-4D60-A649-A26CEDB999C5}" presName="centerShape" presStyleLbl="node0" presStyleIdx="0" presStyleCnt="1" custScaleX="266814" custScaleY="56368"/>
      <dgm:spPr/>
      <dgm:t>
        <a:bodyPr/>
        <a:lstStyle/>
        <a:p>
          <a:endParaRPr lang="ru-RU"/>
        </a:p>
      </dgm:t>
    </dgm:pt>
    <dgm:pt modelId="{177CBB1C-F46E-4868-9188-82ABCD73F7A5}" type="pres">
      <dgm:prSet presAssocID="{36EA24E0-754B-4825-B5C4-6D8E84CC8BB4}" presName="parTrans" presStyleLbl="bgSibTrans2D1" presStyleIdx="0" presStyleCnt="3"/>
      <dgm:spPr/>
      <dgm:t>
        <a:bodyPr/>
        <a:lstStyle/>
        <a:p>
          <a:endParaRPr lang="ru-RU"/>
        </a:p>
      </dgm:t>
    </dgm:pt>
    <dgm:pt modelId="{D8817F63-8170-4D7B-8287-1204BCEF229C}" type="pres">
      <dgm:prSet presAssocID="{778CB667-B528-4D2D-94BF-9DF3CCF8C9BC}" presName="node" presStyleLbl="node1" presStyleIdx="0" presStyleCnt="3" custScaleX="186829" custScaleY="68490" custRadScaleRad="116620" custRadScaleInc="-9179">
        <dgm:presLayoutVars>
          <dgm:bulletEnabled val="1"/>
        </dgm:presLayoutVars>
      </dgm:prSet>
      <dgm:spPr/>
      <dgm:t>
        <a:bodyPr/>
        <a:lstStyle/>
        <a:p>
          <a:endParaRPr lang="ru-RU"/>
        </a:p>
      </dgm:t>
    </dgm:pt>
    <dgm:pt modelId="{D0EF0D03-FBE8-4BF3-80D6-576BC316B8BF}" type="pres">
      <dgm:prSet presAssocID="{82B8FFE8-7D4B-4DC7-91FB-661615138F22}" presName="parTrans" presStyleLbl="bgSibTrans2D1" presStyleIdx="1" presStyleCnt="3"/>
      <dgm:spPr/>
      <dgm:t>
        <a:bodyPr/>
        <a:lstStyle/>
        <a:p>
          <a:endParaRPr lang="ru-RU"/>
        </a:p>
      </dgm:t>
    </dgm:pt>
    <dgm:pt modelId="{FC46EDE2-67D3-42A7-932F-6C4A0AA55950}" type="pres">
      <dgm:prSet presAssocID="{BB6EDF8F-D961-40E4-9FE9-380CEEEAFF04}" presName="node" presStyleLbl="node1" presStyleIdx="1" presStyleCnt="3" custScaleX="213652" custScaleY="60443" custRadScaleRad="110210" custRadScaleInc="-2561">
        <dgm:presLayoutVars>
          <dgm:bulletEnabled val="1"/>
        </dgm:presLayoutVars>
      </dgm:prSet>
      <dgm:spPr/>
      <dgm:t>
        <a:bodyPr/>
        <a:lstStyle/>
        <a:p>
          <a:endParaRPr lang="ru-RU"/>
        </a:p>
      </dgm:t>
    </dgm:pt>
    <dgm:pt modelId="{98534673-5262-44BA-AE52-61033FF1A7CE}" type="pres">
      <dgm:prSet presAssocID="{71B6A91C-3A70-4BDF-97CF-3211CC944D06}" presName="parTrans" presStyleLbl="bgSibTrans2D1" presStyleIdx="2" presStyleCnt="3"/>
      <dgm:spPr/>
      <dgm:t>
        <a:bodyPr/>
        <a:lstStyle/>
        <a:p>
          <a:endParaRPr lang="ru-RU"/>
        </a:p>
      </dgm:t>
    </dgm:pt>
    <dgm:pt modelId="{49F3BB92-C38E-4C3C-8322-48EB7EEA7BF3}" type="pres">
      <dgm:prSet presAssocID="{0BA55A9F-DE79-4257-BDFF-0178ED55C174}" presName="node" presStyleLbl="node1" presStyleIdx="2" presStyleCnt="3" custScaleX="186817" custScaleY="68490" custRadScaleRad="117277" custRadScaleInc="9482">
        <dgm:presLayoutVars>
          <dgm:bulletEnabled val="1"/>
        </dgm:presLayoutVars>
      </dgm:prSet>
      <dgm:spPr/>
      <dgm:t>
        <a:bodyPr/>
        <a:lstStyle/>
        <a:p>
          <a:endParaRPr lang="ru-RU"/>
        </a:p>
      </dgm:t>
    </dgm:pt>
  </dgm:ptLst>
  <dgm:cxnLst>
    <dgm:cxn modelId="{DC0E60E1-97D5-448C-BB98-5B3B7DE29B67}" type="presOf" srcId="{71B6A91C-3A70-4BDF-97CF-3211CC944D06}" destId="{98534673-5262-44BA-AE52-61033FF1A7CE}" srcOrd="0" destOrd="0" presId="urn:microsoft.com/office/officeart/2005/8/layout/radial4"/>
    <dgm:cxn modelId="{B791C5A8-F83E-4117-9124-BD59D28EC2D8}" type="presOf" srcId="{5C9CF1BB-98D3-42A0-A38C-0679FF59E248}" destId="{218D9D55-30D0-4982-859C-2432332D33B5}" srcOrd="0" destOrd="0" presId="urn:microsoft.com/office/officeart/2005/8/layout/radial4"/>
    <dgm:cxn modelId="{58F5C5BC-CCE2-481F-8884-6A2C15588EBB}" type="presOf" srcId="{36EA24E0-754B-4825-B5C4-6D8E84CC8BB4}" destId="{177CBB1C-F46E-4868-9188-82ABCD73F7A5}" srcOrd="0" destOrd="0" presId="urn:microsoft.com/office/officeart/2005/8/layout/radial4"/>
    <dgm:cxn modelId="{A52FB57E-2929-4FF3-A3D8-16D3F2B43FB7}" srcId="{F555089E-4960-4D60-A649-A26CEDB999C5}" destId="{0BA55A9F-DE79-4257-BDFF-0178ED55C174}" srcOrd="2" destOrd="0" parTransId="{71B6A91C-3A70-4BDF-97CF-3211CC944D06}" sibTransId="{40F55121-E266-4AB6-8E83-0593D7DC56FF}"/>
    <dgm:cxn modelId="{EEB390AA-D0A4-4054-B0B6-65B4EDD8D45C}" srcId="{5C9CF1BB-98D3-42A0-A38C-0679FF59E248}" destId="{F555089E-4960-4D60-A649-A26CEDB999C5}" srcOrd="0" destOrd="0" parTransId="{445EB476-DC61-413C-8B6D-223703135B38}" sibTransId="{765FEE92-D150-40CF-9FEF-C262D5F4C332}"/>
    <dgm:cxn modelId="{DC035950-58E6-4A57-A863-4C9D762AC4C4}" type="presOf" srcId="{778CB667-B528-4D2D-94BF-9DF3CCF8C9BC}" destId="{D8817F63-8170-4D7B-8287-1204BCEF229C}" srcOrd="0" destOrd="0" presId="urn:microsoft.com/office/officeart/2005/8/layout/radial4"/>
    <dgm:cxn modelId="{6BBB9320-DC68-491F-B9BC-3C46499E8B1A}" srcId="{F555089E-4960-4D60-A649-A26CEDB999C5}" destId="{778CB667-B528-4D2D-94BF-9DF3CCF8C9BC}" srcOrd="0" destOrd="0" parTransId="{36EA24E0-754B-4825-B5C4-6D8E84CC8BB4}" sibTransId="{F21EE4A6-4467-4C05-92A4-732F0776ECA5}"/>
    <dgm:cxn modelId="{4B9F1E7A-ED2A-452B-8AEA-72476C19FFFA}" type="presOf" srcId="{BB6EDF8F-D961-40E4-9FE9-380CEEEAFF04}" destId="{FC46EDE2-67D3-42A7-932F-6C4A0AA55950}" srcOrd="0" destOrd="0" presId="urn:microsoft.com/office/officeart/2005/8/layout/radial4"/>
    <dgm:cxn modelId="{A0B0E74C-494F-4172-A5F8-C9A5FF7844C6}" type="presOf" srcId="{0BA55A9F-DE79-4257-BDFF-0178ED55C174}" destId="{49F3BB92-C38E-4C3C-8322-48EB7EEA7BF3}" srcOrd="0" destOrd="0" presId="urn:microsoft.com/office/officeart/2005/8/layout/radial4"/>
    <dgm:cxn modelId="{50F4BFF1-A17A-48ED-AD1D-AB9E693ABC53}" type="presOf" srcId="{F555089E-4960-4D60-A649-A26CEDB999C5}" destId="{9F00EDC1-9551-4DF7-9E45-B458F6728884}" srcOrd="0" destOrd="0" presId="urn:microsoft.com/office/officeart/2005/8/layout/radial4"/>
    <dgm:cxn modelId="{39EEA6CD-5CC4-44C3-820B-3508D5AA5532}" srcId="{F555089E-4960-4D60-A649-A26CEDB999C5}" destId="{BB6EDF8F-D961-40E4-9FE9-380CEEEAFF04}" srcOrd="1" destOrd="0" parTransId="{82B8FFE8-7D4B-4DC7-91FB-661615138F22}" sibTransId="{005D756D-45AB-48A4-8160-43B6C84F828B}"/>
    <dgm:cxn modelId="{79C8BFAF-9021-4241-8141-10A59F1937B2}" type="presOf" srcId="{82B8FFE8-7D4B-4DC7-91FB-661615138F22}" destId="{D0EF0D03-FBE8-4BF3-80D6-576BC316B8BF}" srcOrd="0" destOrd="0" presId="urn:microsoft.com/office/officeart/2005/8/layout/radial4"/>
    <dgm:cxn modelId="{49976FDF-D1D6-4F83-AA29-9701E891D63A}" type="presParOf" srcId="{218D9D55-30D0-4982-859C-2432332D33B5}" destId="{9F00EDC1-9551-4DF7-9E45-B458F6728884}" srcOrd="0" destOrd="0" presId="urn:microsoft.com/office/officeart/2005/8/layout/radial4"/>
    <dgm:cxn modelId="{64629CA8-74F8-48B9-BCAE-29F9B308326C}" type="presParOf" srcId="{218D9D55-30D0-4982-859C-2432332D33B5}" destId="{177CBB1C-F46E-4868-9188-82ABCD73F7A5}" srcOrd="1" destOrd="0" presId="urn:microsoft.com/office/officeart/2005/8/layout/radial4"/>
    <dgm:cxn modelId="{AF0B7736-6E23-4186-8A42-ECE3ECA92E2D}" type="presParOf" srcId="{218D9D55-30D0-4982-859C-2432332D33B5}" destId="{D8817F63-8170-4D7B-8287-1204BCEF229C}" srcOrd="2" destOrd="0" presId="urn:microsoft.com/office/officeart/2005/8/layout/radial4"/>
    <dgm:cxn modelId="{ED228D94-F056-4BE1-8EDB-85C16E8FFFEA}" type="presParOf" srcId="{218D9D55-30D0-4982-859C-2432332D33B5}" destId="{D0EF0D03-FBE8-4BF3-80D6-576BC316B8BF}" srcOrd="3" destOrd="0" presId="urn:microsoft.com/office/officeart/2005/8/layout/radial4"/>
    <dgm:cxn modelId="{8F4C7A66-8EB9-4777-8B7A-3899EA6D6E73}" type="presParOf" srcId="{218D9D55-30D0-4982-859C-2432332D33B5}" destId="{FC46EDE2-67D3-42A7-932F-6C4A0AA55950}" srcOrd="4" destOrd="0" presId="urn:microsoft.com/office/officeart/2005/8/layout/radial4"/>
    <dgm:cxn modelId="{65C49B4A-C0F7-420A-9A78-D35F343AA557}" type="presParOf" srcId="{218D9D55-30D0-4982-859C-2432332D33B5}" destId="{98534673-5262-44BA-AE52-61033FF1A7CE}" srcOrd="5" destOrd="0" presId="urn:microsoft.com/office/officeart/2005/8/layout/radial4"/>
    <dgm:cxn modelId="{4B2B3ABC-4F47-435E-8E4C-8BB4CB495FEC}" type="presParOf" srcId="{218D9D55-30D0-4982-859C-2432332D33B5}" destId="{49F3BB92-C38E-4C3C-8322-48EB7EEA7BF3}"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9CF1BB-98D3-42A0-A38C-0679FF59E248}" type="doc">
      <dgm:prSet loTypeId="urn:microsoft.com/office/officeart/2005/8/layout/radial4" loCatId="relationship" qsTypeId="urn:microsoft.com/office/officeart/2005/8/quickstyle/3d2" qsCatId="3D" csTypeId="urn:microsoft.com/office/officeart/2005/8/colors/accent2_2" csCatId="accent2" phldr="1"/>
      <dgm:spPr/>
      <dgm:t>
        <a:bodyPr/>
        <a:lstStyle/>
        <a:p>
          <a:endParaRPr lang="ru-RU"/>
        </a:p>
      </dgm:t>
    </dgm:pt>
    <dgm:pt modelId="{F555089E-4960-4D60-A649-A26CEDB999C5}">
      <dgm:prSet phldrT="[Текст]"/>
      <dgm:spPr>
        <a:gradFill flip="none" rotWithShape="1">
          <a:gsLst>
            <a:gs pos="0">
              <a:schemeClr val="bg1">
                <a:lumMod val="50000"/>
              </a:schemeClr>
            </a:gs>
            <a:gs pos="50000">
              <a:srgbClr val="9CB86E"/>
            </a:gs>
            <a:gs pos="100000">
              <a:srgbClr val="156B13"/>
            </a:gs>
          </a:gsLst>
          <a:lin ang="10800000" scaled="1"/>
          <a:tileRect/>
        </a:gradFill>
      </dgm:spPr>
      <dgm:t>
        <a:bodyPr/>
        <a:lstStyle/>
        <a:p>
          <a:r>
            <a:rPr lang="ru-RU" dirty="0" smtClean="0">
              <a:solidFill>
                <a:schemeClr val="tx1"/>
              </a:solidFill>
            </a:rPr>
            <a:t>Электроснабжение</a:t>
          </a:r>
          <a:endParaRPr lang="ru-RU" dirty="0">
            <a:solidFill>
              <a:schemeClr val="tx1"/>
            </a:solidFill>
          </a:endParaRPr>
        </a:p>
      </dgm:t>
    </dgm:pt>
    <dgm:pt modelId="{445EB476-DC61-413C-8B6D-223703135B38}" type="parTrans" cxnId="{EEB390AA-D0A4-4054-B0B6-65B4EDD8D45C}">
      <dgm:prSet/>
      <dgm:spPr/>
      <dgm:t>
        <a:bodyPr/>
        <a:lstStyle/>
        <a:p>
          <a:endParaRPr lang="ru-RU"/>
        </a:p>
      </dgm:t>
    </dgm:pt>
    <dgm:pt modelId="{765FEE92-D150-40CF-9FEF-C262D5F4C332}" type="sibTrans" cxnId="{EEB390AA-D0A4-4054-B0B6-65B4EDD8D45C}">
      <dgm:prSet/>
      <dgm:spPr/>
      <dgm:t>
        <a:bodyPr/>
        <a:lstStyle/>
        <a:p>
          <a:endParaRPr lang="ru-RU"/>
        </a:p>
      </dgm:t>
    </dgm:pt>
    <dgm:pt modelId="{778CB667-B528-4D2D-94BF-9DF3CCF8C9BC}">
      <dgm:prSet phldrT="[Текст]" custT="1"/>
      <dgm:spPr>
        <a:gradFill rotWithShape="0">
          <a:gsLst>
            <a:gs pos="0">
              <a:schemeClr val="bg1">
                <a:lumMod val="50000"/>
              </a:schemeClr>
            </a:gs>
            <a:gs pos="50000">
              <a:srgbClr val="9CB86E"/>
            </a:gs>
            <a:gs pos="100000">
              <a:srgbClr val="156B13"/>
            </a:gs>
          </a:gsLst>
          <a:lin ang="16200000" scaled="0"/>
        </a:gradFill>
      </dgm:spPr>
      <dgm:t>
        <a:bodyPr/>
        <a:lstStyle/>
        <a:p>
          <a:r>
            <a:rPr kumimoji="0" lang="ru-RU" sz="1100" b="0" i="0" u="none" strike="noStrike" cap="none" normalizeH="0" baseline="0" dirty="0" smtClean="0">
              <a:ln/>
              <a:solidFill>
                <a:schemeClr val="tx1"/>
              </a:solidFill>
              <a:effectLst/>
              <a:latin typeface="Times New Roman" pitchFamily="18" charset="0"/>
              <a:cs typeface="Times New Roman" pitchFamily="18" charset="0"/>
            </a:rPr>
            <a:t>Рыболовецкий</a:t>
          </a:r>
          <a:r>
            <a:rPr kumimoji="0" lang="ru-RU" sz="1100" b="0" i="0" u="none" strike="noStrike" cap="none" normalizeH="0" baseline="0" dirty="0" smtClean="0">
              <a:ln/>
              <a:effectLst/>
              <a:latin typeface="Times New Roman" pitchFamily="18" charset="0"/>
              <a:cs typeface="Times New Roman" pitchFamily="18" charset="0"/>
            </a:rPr>
            <a:t> </a:t>
          </a:r>
          <a:r>
            <a:rPr kumimoji="0" lang="ru-RU" sz="1100" b="0" i="0" u="none" strike="noStrike" cap="none" normalizeH="0" baseline="0" dirty="0" smtClean="0">
              <a:ln/>
              <a:solidFill>
                <a:schemeClr val="tx1"/>
              </a:solidFill>
              <a:effectLst/>
              <a:latin typeface="Times New Roman" pitchFamily="18" charset="0"/>
              <a:cs typeface="Times New Roman" pitchFamily="18" charset="0"/>
            </a:rPr>
            <a:t>колхоз им. Ленина</a:t>
          </a:r>
          <a:endParaRPr lang="ru-RU" sz="1100" dirty="0">
            <a:solidFill>
              <a:schemeClr val="tx1"/>
            </a:solidFill>
          </a:endParaRPr>
        </a:p>
      </dgm:t>
    </dgm:pt>
    <dgm:pt modelId="{36EA24E0-754B-4825-B5C4-6D8E84CC8BB4}" type="parTrans" cxnId="{6BBB9320-DC68-491F-B9BC-3C46499E8B1A}">
      <dgm:prSet/>
      <dgm:spPr/>
      <dgm:t>
        <a:bodyPr/>
        <a:lstStyle/>
        <a:p>
          <a:endParaRPr lang="ru-RU"/>
        </a:p>
      </dgm:t>
    </dgm:pt>
    <dgm:pt modelId="{F21EE4A6-4467-4C05-92A4-732F0776ECA5}" type="sibTrans" cxnId="{6BBB9320-DC68-491F-B9BC-3C46499E8B1A}">
      <dgm:prSet/>
      <dgm:spPr/>
      <dgm:t>
        <a:bodyPr/>
        <a:lstStyle/>
        <a:p>
          <a:endParaRPr lang="ru-RU"/>
        </a:p>
      </dgm:t>
    </dgm:pt>
    <dgm:pt modelId="{BB6EDF8F-D961-40E4-9FE9-380CEEEAFF04}">
      <dgm:prSet phldrT="[Текст]" custT="1"/>
      <dgm:spPr>
        <a:gradFill rotWithShape="0">
          <a:gsLst>
            <a:gs pos="0">
              <a:schemeClr val="bg1">
                <a:lumMod val="50000"/>
              </a:schemeClr>
            </a:gs>
            <a:gs pos="50000">
              <a:srgbClr val="9CB86E"/>
            </a:gs>
            <a:gs pos="100000">
              <a:srgbClr val="156B13"/>
            </a:gs>
          </a:gsLst>
          <a:lin ang="16200000" scaled="0"/>
        </a:gradFill>
      </dgm:spPr>
      <dgm:t>
        <a:bodyPr/>
        <a:lstStyle/>
        <a:p>
          <a:r>
            <a:rPr lang="ru-RU" sz="1100" dirty="0" smtClean="0">
              <a:solidFill>
                <a:schemeClr val="tx1"/>
              </a:solidFill>
            </a:rPr>
            <a:t>ООО «</a:t>
          </a:r>
          <a:r>
            <a:rPr lang="ru-RU" sz="1100" dirty="0" err="1" smtClean="0">
              <a:solidFill>
                <a:schemeClr val="tx1"/>
              </a:solidFill>
            </a:rPr>
            <a:t>Охотскэнерго</a:t>
          </a:r>
          <a:r>
            <a:rPr lang="ru-RU" sz="1100" dirty="0" smtClean="0">
              <a:solidFill>
                <a:schemeClr val="tx1"/>
              </a:solidFill>
            </a:rPr>
            <a:t>»</a:t>
          </a:r>
          <a:endParaRPr lang="ru-RU" sz="1100" dirty="0">
            <a:solidFill>
              <a:schemeClr val="tx1"/>
            </a:solidFill>
          </a:endParaRPr>
        </a:p>
      </dgm:t>
    </dgm:pt>
    <dgm:pt modelId="{82B8FFE8-7D4B-4DC7-91FB-661615138F22}" type="parTrans" cxnId="{39EEA6CD-5CC4-44C3-820B-3508D5AA5532}">
      <dgm:prSet/>
      <dgm:spPr/>
      <dgm:t>
        <a:bodyPr/>
        <a:lstStyle/>
        <a:p>
          <a:endParaRPr lang="ru-RU"/>
        </a:p>
      </dgm:t>
    </dgm:pt>
    <dgm:pt modelId="{005D756D-45AB-48A4-8160-43B6C84F828B}" type="sibTrans" cxnId="{39EEA6CD-5CC4-44C3-820B-3508D5AA5532}">
      <dgm:prSet/>
      <dgm:spPr/>
      <dgm:t>
        <a:bodyPr/>
        <a:lstStyle/>
        <a:p>
          <a:endParaRPr lang="ru-RU"/>
        </a:p>
      </dgm:t>
    </dgm:pt>
    <dgm:pt modelId="{0BA55A9F-DE79-4257-BDFF-0178ED55C174}">
      <dgm:prSet phldrT="[Текст]" custT="1"/>
      <dgm:spPr>
        <a:gradFill rotWithShape="0">
          <a:gsLst>
            <a:gs pos="0">
              <a:schemeClr val="bg1">
                <a:lumMod val="50000"/>
              </a:schemeClr>
            </a:gs>
            <a:gs pos="50000">
              <a:srgbClr val="9CB86E"/>
            </a:gs>
            <a:gs pos="100000">
              <a:srgbClr val="156B13"/>
            </a:gs>
          </a:gsLst>
          <a:lin ang="16200000" scaled="0"/>
        </a:gradFill>
      </dgm:spPr>
      <dgm:t>
        <a:bodyPr/>
        <a:lstStyle/>
        <a:p>
          <a:r>
            <a:rPr kumimoji="0" lang="ru-RU" sz="1100" b="0" i="0" u="none" strike="noStrike" cap="none" normalizeH="0" baseline="0" dirty="0" smtClean="0">
              <a:ln/>
              <a:solidFill>
                <a:schemeClr val="tx1"/>
              </a:solidFill>
              <a:effectLst/>
              <a:latin typeface="Times New Roman" pitchFamily="18" charset="0"/>
              <a:cs typeface="Times New Roman" pitchFamily="18" charset="0"/>
            </a:rPr>
            <a:t>Рыболовецкая артель «Иня»</a:t>
          </a:r>
          <a:endParaRPr lang="ru-RU" sz="1100" dirty="0">
            <a:solidFill>
              <a:schemeClr val="tx1"/>
            </a:solidFill>
          </a:endParaRPr>
        </a:p>
      </dgm:t>
    </dgm:pt>
    <dgm:pt modelId="{71B6A91C-3A70-4BDF-97CF-3211CC944D06}" type="parTrans" cxnId="{A52FB57E-2929-4FF3-A3D8-16D3F2B43FB7}">
      <dgm:prSet/>
      <dgm:spPr/>
      <dgm:t>
        <a:bodyPr/>
        <a:lstStyle/>
        <a:p>
          <a:endParaRPr lang="ru-RU"/>
        </a:p>
      </dgm:t>
    </dgm:pt>
    <dgm:pt modelId="{40F55121-E266-4AB6-8E83-0593D7DC56FF}" type="sibTrans" cxnId="{A52FB57E-2929-4FF3-A3D8-16D3F2B43FB7}">
      <dgm:prSet/>
      <dgm:spPr/>
      <dgm:t>
        <a:bodyPr/>
        <a:lstStyle/>
        <a:p>
          <a:endParaRPr lang="ru-RU"/>
        </a:p>
      </dgm:t>
    </dgm:pt>
    <dgm:pt modelId="{218D9D55-30D0-4982-859C-2432332D33B5}" type="pres">
      <dgm:prSet presAssocID="{5C9CF1BB-98D3-42A0-A38C-0679FF59E248}" presName="cycle" presStyleCnt="0">
        <dgm:presLayoutVars>
          <dgm:chMax val="1"/>
          <dgm:dir/>
          <dgm:animLvl val="ctr"/>
          <dgm:resizeHandles val="exact"/>
        </dgm:presLayoutVars>
      </dgm:prSet>
      <dgm:spPr/>
      <dgm:t>
        <a:bodyPr/>
        <a:lstStyle/>
        <a:p>
          <a:endParaRPr lang="ru-RU"/>
        </a:p>
      </dgm:t>
    </dgm:pt>
    <dgm:pt modelId="{9F00EDC1-9551-4DF7-9E45-B458F6728884}" type="pres">
      <dgm:prSet presAssocID="{F555089E-4960-4D60-A649-A26CEDB999C5}" presName="centerShape" presStyleLbl="node0" presStyleIdx="0" presStyleCnt="1" custScaleX="222226" custScaleY="56368"/>
      <dgm:spPr/>
      <dgm:t>
        <a:bodyPr/>
        <a:lstStyle/>
        <a:p>
          <a:endParaRPr lang="ru-RU"/>
        </a:p>
      </dgm:t>
    </dgm:pt>
    <dgm:pt modelId="{177CBB1C-F46E-4868-9188-82ABCD73F7A5}" type="pres">
      <dgm:prSet presAssocID="{36EA24E0-754B-4825-B5C4-6D8E84CC8BB4}" presName="parTrans" presStyleLbl="bgSibTrans2D1" presStyleIdx="0" presStyleCnt="3"/>
      <dgm:spPr/>
      <dgm:t>
        <a:bodyPr/>
        <a:lstStyle/>
        <a:p>
          <a:endParaRPr lang="ru-RU"/>
        </a:p>
      </dgm:t>
    </dgm:pt>
    <dgm:pt modelId="{D8817F63-8170-4D7B-8287-1204BCEF229C}" type="pres">
      <dgm:prSet presAssocID="{778CB667-B528-4D2D-94BF-9DF3CCF8C9BC}" presName="node" presStyleLbl="node1" presStyleIdx="0" presStyleCnt="3" custScaleX="172308" custScaleY="68490" custRadScaleRad="116620" custRadScaleInc="-9179">
        <dgm:presLayoutVars>
          <dgm:bulletEnabled val="1"/>
        </dgm:presLayoutVars>
      </dgm:prSet>
      <dgm:spPr/>
      <dgm:t>
        <a:bodyPr/>
        <a:lstStyle/>
        <a:p>
          <a:endParaRPr lang="ru-RU"/>
        </a:p>
      </dgm:t>
    </dgm:pt>
    <dgm:pt modelId="{D0EF0D03-FBE8-4BF3-80D6-576BC316B8BF}" type="pres">
      <dgm:prSet presAssocID="{82B8FFE8-7D4B-4DC7-91FB-661615138F22}" presName="parTrans" presStyleLbl="bgSibTrans2D1" presStyleIdx="1" presStyleCnt="3"/>
      <dgm:spPr/>
      <dgm:t>
        <a:bodyPr/>
        <a:lstStyle/>
        <a:p>
          <a:endParaRPr lang="ru-RU"/>
        </a:p>
      </dgm:t>
    </dgm:pt>
    <dgm:pt modelId="{FC46EDE2-67D3-42A7-932F-6C4A0AA55950}" type="pres">
      <dgm:prSet presAssocID="{BB6EDF8F-D961-40E4-9FE9-380CEEEAFF04}" presName="node" presStyleLbl="node1" presStyleIdx="1" presStyleCnt="3" custScaleX="213898" custScaleY="49513" custRadScaleRad="110210" custRadScaleInc="-2561">
        <dgm:presLayoutVars>
          <dgm:bulletEnabled val="1"/>
        </dgm:presLayoutVars>
      </dgm:prSet>
      <dgm:spPr/>
      <dgm:t>
        <a:bodyPr/>
        <a:lstStyle/>
        <a:p>
          <a:endParaRPr lang="ru-RU"/>
        </a:p>
      </dgm:t>
    </dgm:pt>
    <dgm:pt modelId="{98534673-5262-44BA-AE52-61033FF1A7CE}" type="pres">
      <dgm:prSet presAssocID="{71B6A91C-3A70-4BDF-97CF-3211CC944D06}" presName="parTrans" presStyleLbl="bgSibTrans2D1" presStyleIdx="2" presStyleCnt="3"/>
      <dgm:spPr/>
      <dgm:t>
        <a:bodyPr/>
        <a:lstStyle/>
        <a:p>
          <a:endParaRPr lang="ru-RU"/>
        </a:p>
      </dgm:t>
    </dgm:pt>
    <dgm:pt modelId="{49F3BB92-C38E-4C3C-8322-48EB7EEA7BF3}" type="pres">
      <dgm:prSet presAssocID="{0BA55A9F-DE79-4257-BDFF-0178ED55C174}" presName="node" presStyleLbl="node1" presStyleIdx="2" presStyleCnt="3" custScaleX="177030" custScaleY="68490" custRadScaleRad="117277" custRadScaleInc="9482">
        <dgm:presLayoutVars>
          <dgm:bulletEnabled val="1"/>
        </dgm:presLayoutVars>
      </dgm:prSet>
      <dgm:spPr/>
      <dgm:t>
        <a:bodyPr/>
        <a:lstStyle/>
        <a:p>
          <a:endParaRPr lang="ru-RU"/>
        </a:p>
      </dgm:t>
    </dgm:pt>
  </dgm:ptLst>
  <dgm:cxnLst>
    <dgm:cxn modelId="{AC75A857-3499-4AFC-8740-892EDA3736F9}" type="presOf" srcId="{5C9CF1BB-98D3-42A0-A38C-0679FF59E248}" destId="{218D9D55-30D0-4982-859C-2432332D33B5}" srcOrd="0" destOrd="0" presId="urn:microsoft.com/office/officeart/2005/8/layout/radial4"/>
    <dgm:cxn modelId="{A52FB57E-2929-4FF3-A3D8-16D3F2B43FB7}" srcId="{F555089E-4960-4D60-A649-A26CEDB999C5}" destId="{0BA55A9F-DE79-4257-BDFF-0178ED55C174}" srcOrd="2" destOrd="0" parTransId="{71B6A91C-3A70-4BDF-97CF-3211CC944D06}" sibTransId="{40F55121-E266-4AB6-8E83-0593D7DC56FF}"/>
    <dgm:cxn modelId="{8A6A0A6E-2994-450D-894E-FCC1E4FDE681}" type="presOf" srcId="{0BA55A9F-DE79-4257-BDFF-0178ED55C174}" destId="{49F3BB92-C38E-4C3C-8322-48EB7EEA7BF3}" srcOrd="0" destOrd="0" presId="urn:microsoft.com/office/officeart/2005/8/layout/radial4"/>
    <dgm:cxn modelId="{F96AC251-F6A5-402A-9A70-BE510FC629AD}" type="presOf" srcId="{F555089E-4960-4D60-A649-A26CEDB999C5}" destId="{9F00EDC1-9551-4DF7-9E45-B458F6728884}" srcOrd="0" destOrd="0" presId="urn:microsoft.com/office/officeart/2005/8/layout/radial4"/>
    <dgm:cxn modelId="{DD2ADD7C-AE91-4829-AF71-E8CC50471D6B}" type="presOf" srcId="{BB6EDF8F-D961-40E4-9FE9-380CEEEAFF04}" destId="{FC46EDE2-67D3-42A7-932F-6C4A0AA55950}" srcOrd="0" destOrd="0" presId="urn:microsoft.com/office/officeart/2005/8/layout/radial4"/>
    <dgm:cxn modelId="{6BBB9320-DC68-491F-B9BC-3C46499E8B1A}" srcId="{F555089E-4960-4D60-A649-A26CEDB999C5}" destId="{778CB667-B528-4D2D-94BF-9DF3CCF8C9BC}" srcOrd="0" destOrd="0" parTransId="{36EA24E0-754B-4825-B5C4-6D8E84CC8BB4}" sibTransId="{F21EE4A6-4467-4C05-92A4-732F0776ECA5}"/>
    <dgm:cxn modelId="{39EEA6CD-5CC4-44C3-820B-3508D5AA5532}" srcId="{F555089E-4960-4D60-A649-A26CEDB999C5}" destId="{BB6EDF8F-D961-40E4-9FE9-380CEEEAFF04}" srcOrd="1" destOrd="0" parTransId="{82B8FFE8-7D4B-4DC7-91FB-661615138F22}" sibTransId="{005D756D-45AB-48A4-8160-43B6C84F828B}"/>
    <dgm:cxn modelId="{7AF10F44-22CD-49E7-8BC9-0C2B834D4EB9}" type="presOf" srcId="{778CB667-B528-4D2D-94BF-9DF3CCF8C9BC}" destId="{D8817F63-8170-4D7B-8287-1204BCEF229C}" srcOrd="0" destOrd="0" presId="urn:microsoft.com/office/officeart/2005/8/layout/radial4"/>
    <dgm:cxn modelId="{EEB390AA-D0A4-4054-B0B6-65B4EDD8D45C}" srcId="{5C9CF1BB-98D3-42A0-A38C-0679FF59E248}" destId="{F555089E-4960-4D60-A649-A26CEDB999C5}" srcOrd="0" destOrd="0" parTransId="{445EB476-DC61-413C-8B6D-223703135B38}" sibTransId="{765FEE92-D150-40CF-9FEF-C262D5F4C332}"/>
    <dgm:cxn modelId="{C7F8513C-57C1-4E1E-9701-C27F93A86337}" type="presOf" srcId="{36EA24E0-754B-4825-B5C4-6D8E84CC8BB4}" destId="{177CBB1C-F46E-4868-9188-82ABCD73F7A5}" srcOrd="0" destOrd="0" presId="urn:microsoft.com/office/officeart/2005/8/layout/radial4"/>
    <dgm:cxn modelId="{A50E6624-DB69-4E25-B337-D7605BAF1761}" type="presOf" srcId="{71B6A91C-3A70-4BDF-97CF-3211CC944D06}" destId="{98534673-5262-44BA-AE52-61033FF1A7CE}" srcOrd="0" destOrd="0" presId="urn:microsoft.com/office/officeart/2005/8/layout/radial4"/>
    <dgm:cxn modelId="{D570C086-63B9-42EB-B90E-DD8443988BBE}" type="presOf" srcId="{82B8FFE8-7D4B-4DC7-91FB-661615138F22}" destId="{D0EF0D03-FBE8-4BF3-80D6-576BC316B8BF}" srcOrd="0" destOrd="0" presId="urn:microsoft.com/office/officeart/2005/8/layout/radial4"/>
    <dgm:cxn modelId="{C3BCE9D8-E09A-4E60-A8CD-ACBCDAC14618}" type="presParOf" srcId="{218D9D55-30D0-4982-859C-2432332D33B5}" destId="{9F00EDC1-9551-4DF7-9E45-B458F6728884}" srcOrd="0" destOrd="0" presId="urn:microsoft.com/office/officeart/2005/8/layout/radial4"/>
    <dgm:cxn modelId="{7F787773-8F8F-4F5C-9D73-BA8DDC453447}" type="presParOf" srcId="{218D9D55-30D0-4982-859C-2432332D33B5}" destId="{177CBB1C-F46E-4868-9188-82ABCD73F7A5}" srcOrd="1" destOrd="0" presId="urn:microsoft.com/office/officeart/2005/8/layout/radial4"/>
    <dgm:cxn modelId="{E9A294EA-15DC-48C9-8898-FEDB932D6E4A}" type="presParOf" srcId="{218D9D55-30D0-4982-859C-2432332D33B5}" destId="{D8817F63-8170-4D7B-8287-1204BCEF229C}" srcOrd="2" destOrd="0" presId="urn:microsoft.com/office/officeart/2005/8/layout/radial4"/>
    <dgm:cxn modelId="{36895C88-2446-4DF5-9DC8-D6B6FCDBB365}" type="presParOf" srcId="{218D9D55-30D0-4982-859C-2432332D33B5}" destId="{D0EF0D03-FBE8-4BF3-80D6-576BC316B8BF}" srcOrd="3" destOrd="0" presId="urn:microsoft.com/office/officeart/2005/8/layout/radial4"/>
    <dgm:cxn modelId="{0BA70728-74C0-402D-AD13-96E697FA3DED}" type="presParOf" srcId="{218D9D55-30D0-4982-859C-2432332D33B5}" destId="{FC46EDE2-67D3-42A7-932F-6C4A0AA55950}" srcOrd="4" destOrd="0" presId="urn:microsoft.com/office/officeart/2005/8/layout/radial4"/>
    <dgm:cxn modelId="{A36DF443-7595-4992-A721-FFDC2DD456A4}" type="presParOf" srcId="{218D9D55-30D0-4982-859C-2432332D33B5}" destId="{98534673-5262-44BA-AE52-61033FF1A7CE}" srcOrd="5" destOrd="0" presId="urn:microsoft.com/office/officeart/2005/8/layout/radial4"/>
    <dgm:cxn modelId="{0CFD9827-450B-4933-B4C9-2A58A7031A08}" type="presParOf" srcId="{218D9D55-30D0-4982-859C-2432332D33B5}" destId="{49F3BB92-C38E-4C3C-8322-48EB7EEA7BF3}"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8192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273AC9C-0010-4142-AD2E-10D32D56E27C}" type="datetimeFigureOut">
              <a:rPr lang="ru-RU"/>
              <a:pPr>
                <a:defRPr/>
              </a:pPr>
              <a:t>ср 25.12.19</a:t>
            </a:fld>
            <a:endParaRPr lang="ru-RU"/>
          </a:p>
        </p:txBody>
      </p:sp>
      <p:sp>
        <p:nvSpPr>
          <p:cNvPr id="72708" name="Rectangle 4"/>
          <p:cNvSpPr>
            <a:spLocks noGrp="1" noRot="1" noChangeAspect="1" noChangeArrowheads="1" noTextEdit="1"/>
          </p:cNvSpPr>
          <p:nvPr>
            <p:ph type="sldImg" idx="2"/>
          </p:nvPr>
        </p:nvSpPr>
        <p:spPr bwMode="auto">
          <a:xfrm>
            <a:off x="2111375" y="766763"/>
            <a:ext cx="2876550" cy="383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709613" y="4859338"/>
            <a:ext cx="5680075" cy="4603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81926" name="Rectangle 6"/>
          <p:cNvSpPr>
            <a:spLocks noGrp="1" noChangeArrowheads="1"/>
          </p:cNvSpPr>
          <p:nvPr>
            <p:ph type="ftr" sz="quarter" idx="4"/>
          </p:nvPr>
        </p:nvSpPr>
        <p:spPr bwMode="auto">
          <a:xfrm>
            <a:off x="0" y="9717088"/>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81927" name="Rectangle 7"/>
          <p:cNvSpPr>
            <a:spLocks noGrp="1" noChangeArrowheads="1"/>
          </p:cNvSpPr>
          <p:nvPr>
            <p:ph type="sldNum" sz="quarter" idx="5"/>
          </p:nvPr>
        </p:nvSpPr>
        <p:spPr bwMode="auto">
          <a:xfrm>
            <a:off x="4021138" y="9717088"/>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BCB03F-3F77-4CC3-BFE9-1D97EE16463C}" type="slidenum">
              <a:rPr lang="ru-RU"/>
              <a:pPr>
                <a:defRPr/>
              </a:pPr>
              <a:t>‹#›</a:t>
            </a:fld>
            <a:endParaRPr lang="ru-RU"/>
          </a:p>
        </p:txBody>
      </p:sp>
    </p:spTree>
    <p:extLst>
      <p:ext uri="{BB962C8B-B14F-4D97-AF65-F5344CB8AC3E}">
        <p14:creationId xmlns:p14="http://schemas.microsoft.com/office/powerpoint/2010/main" val="4182806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64F3235-565D-44E4-B6F2-4D832178EEC5}" type="datetimeFigureOut">
              <a:rPr lang="ru-RU"/>
              <a:pPr>
                <a:defRPr/>
              </a:pPr>
              <a:t>ср 25.12.19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CABAA68-78EC-4876-97FF-39133BC74DBE}" type="slidenum">
              <a:rPr lang="ru-RU"/>
              <a:pPr>
                <a:defRPr/>
              </a:pPr>
              <a:t>‹#›</a:t>
            </a:fld>
            <a:endParaRPr lang="ru-RU"/>
          </a:p>
        </p:txBody>
      </p:sp>
    </p:spTree>
    <p:extLst>
      <p:ext uri="{BB962C8B-B14F-4D97-AF65-F5344CB8AC3E}">
        <p14:creationId xmlns:p14="http://schemas.microsoft.com/office/powerpoint/2010/main" val="266006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A787328-9549-4CCD-BABE-824D4173CFB7}" type="datetimeFigureOut">
              <a:rPr lang="ru-RU"/>
              <a:pPr>
                <a:defRPr/>
              </a:pPr>
              <a:t>ср 25.12.19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3B83D3A-0247-4ED0-BD98-DDB53994D902}" type="slidenum">
              <a:rPr lang="ru-RU"/>
              <a:pPr>
                <a:defRPr/>
              </a:pPr>
              <a:t>‹#›</a:t>
            </a:fld>
            <a:endParaRPr lang="ru-RU"/>
          </a:p>
        </p:txBody>
      </p:sp>
    </p:spTree>
    <p:extLst>
      <p:ext uri="{BB962C8B-B14F-4D97-AF65-F5344CB8AC3E}">
        <p14:creationId xmlns:p14="http://schemas.microsoft.com/office/powerpoint/2010/main" val="237929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4C84F534-D0FE-43F9-8907-3C2B1D8B4221}" type="datetimeFigureOut">
              <a:rPr lang="ru-RU"/>
              <a:pPr>
                <a:defRPr/>
              </a:pPr>
              <a:t>ср 25.12.19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04EB58D-9340-4FB9-B0FF-F3E1F70328AA}" type="slidenum">
              <a:rPr lang="ru-RU"/>
              <a:pPr>
                <a:defRPr/>
              </a:pPr>
              <a:t>‹#›</a:t>
            </a:fld>
            <a:endParaRPr lang="ru-RU"/>
          </a:p>
        </p:txBody>
      </p:sp>
    </p:spTree>
    <p:extLst>
      <p:ext uri="{BB962C8B-B14F-4D97-AF65-F5344CB8AC3E}">
        <p14:creationId xmlns:p14="http://schemas.microsoft.com/office/powerpoint/2010/main" val="1687937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E5AC7EC7-C5BB-4B59-98CC-DAF0687FDE1D}" type="datetimeFigureOut">
              <a:rPr lang="ru-RU"/>
              <a:pPr>
                <a:defRPr/>
              </a:pPr>
              <a:t>ср 25.12.19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FCEABE-4DF6-4133-8B71-3E3118606470}" type="slidenum">
              <a:rPr lang="ru-RU"/>
              <a:pPr>
                <a:defRPr/>
              </a:pPr>
              <a:t>‹#›</a:t>
            </a:fld>
            <a:endParaRPr lang="ru-RU"/>
          </a:p>
        </p:txBody>
      </p:sp>
    </p:spTree>
    <p:extLst>
      <p:ext uri="{BB962C8B-B14F-4D97-AF65-F5344CB8AC3E}">
        <p14:creationId xmlns:p14="http://schemas.microsoft.com/office/powerpoint/2010/main" val="4288705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F86BD914-97A3-403B-AD4B-F48B213E9F7B}" type="datetimeFigureOut">
              <a:rPr lang="ru-RU"/>
              <a:pPr>
                <a:defRPr/>
              </a:pPr>
              <a:t>ср 25.12.19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C78A3A8-5C0C-4B9C-921F-8FDE1EC87602}" type="slidenum">
              <a:rPr lang="ru-RU"/>
              <a:pPr>
                <a:defRPr/>
              </a:pPr>
              <a:t>‹#›</a:t>
            </a:fld>
            <a:endParaRPr lang="ru-RU"/>
          </a:p>
        </p:txBody>
      </p:sp>
    </p:spTree>
    <p:extLst>
      <p:ext uri="{BB962C8B-B14F-4D97-AF65-F5344CB8AC3E}">
        <p14:creationId xmlns:p14="http://schemas.microsoft.com/office/powerpoint/2010/main" val="298576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B419110-6030-4230-A64C-02138E3A801D}" type="datetimeFigureOut">
              <a:rPr lang="ru-RU"/>
              <a:pPr>
                <a:defRPr/>
              </a:pPr>
              <a:t>ср 25.12.19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639E0FA-053B-46FB-A48B-8DC36E535DED}" type="slidenum">
              <a:rPr lang="ru-RU"/>
              <a:pPr>
                <a:defRPr/>
              </a:pPr>
              <a:t>‹#›</a:t>
            </a:fld>
            <a:endParaRPr lang="ru-RU"/>
          </a:p>
        </p:txBody>
      </p:sp>
    </p:spTree>
    <p:extLst>
      <p:ext uri="{BB962C8B-B14F-4D97-AF65-F5344CB8AC3E}">
        <p14:creationId xmlns:p14="http://schemas.microsoft.com/office/powerpoint/2010/main" val="123925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52E8B79-30CA-4BFD-A4BE-C965E760AE20}" type="datetimeFigureOut">
              <a:rPr lang="ru-RU"/>
              <a:pPr>
                <a:defRPr/>
              </a:pPr>
              <a:t>ср 25.12.19</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73F121C-8AB9-41AC-8227-06101ABE3EA3}" type="slidenum">
              <a:rPr lang="ru-RU"/>
              <a:pPr>
                <a:defRPr/>
              </a:pPr>
              <a:t>‹#›</a:t>
            </a:fld>
            <a:endParaRPr lang="ru-RU"/>
          </a:p>
        </p:txBody>
      </p:sp>
    </p:spTree>
    <p:extLst>
      <p:ext uri="{BB962C8B-B14F-4D97-AF65-F5344CB8AC3E}">
        <p14:creationId xmlns:p14="http://schemas.microsoft.com/office/powerpoint/2010/main" val="9751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DF2EA447-C81B-49AD-AE6D-C8B3F2C94736}" type="datetimeFigureOut">
              <a:rPr lang="ru-RU"/>
              <a:pPr>
                <a:defRPr/>
              </a:pPr>
              <a:t>ср 25.12.19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26ADA4F-6614-4444-8C3F-C709CD7EC24D}" type="slidenum">
              <a:rPr lang="ru-RU"/>
              <a:pPr>
                <a:defRPr/>
              </a:pPr>
              <a:t>‹#›</a:t>
            </a:fld>
            <a:endParaRPr lang="ru-RU"/>
          </a:p>
        </p:txBody>
      </p:sp>
    </p:spTree>
    <p:extLst>
      <p:ext uri="{BB962C8B-B14F-4D97-AF65-F5344CB8AC3E}">
        <p14:creationId xmlns:p14="http://schemas.microsoft.com/office/powerpoint/2010/main" val="417699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AAFB79C4-8F28-4B58-A0FE-8773DA140881}" type="datetimeFigureOut">
              <a:rPr lang="ru-RU"/>
              <a:pPr>
                <a:defRPr/>
              </a:pPr>
              <a:t>ср 25.12.19</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4E85C40-E1A5-42B8-99D0-102BA440B75E}" type="slidenum">
              <a:rPr lang="ru-RU"/>
              <a:pPr>
                <a:defRPr/>
              </a:pPr>
              <a:t>‹#›</a:t>
            </a:fld>
            <a:endParaRPr lang="ru-RU"/>
          </a:p>
        </p:txBody>
      </p:sp>
    </p:spTree>
    <p:extLst>
      <p:ext uri="{BB962C8B-B14F-4D97-AF65-F5344CB8AC3E}">
        <p14:creationId xmlns:p14="http://schemas.microsoft.com/office/powerpoint/2010/main" val="3976975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420D2ED5-AF49-459C-9A95-A1165AA74F77}" type="datetimeFigureOut">
              <a:rPr lang="ru-RU"/>
              <a:pPr>
                <a:defRPr/>
              </a:pPr>
              <a:t>ср 25.12.19</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BC08A39-713B-4B04-951B-771BD79FFA2F}" type="slidenum">
              <a:rPr lang="ru-RU"/>
              <a:pPr>
                <a:defRPr/>
              </a:pPr>
              <a:t>‹#›</a:t>
            </a:fld>
            <a:endParaRPr lang="ru-RU"/>
          </a:p>
        </p:txBody>
      </p:sp>
    </p:spTree>
    <p:extLst>
      <p:ext uri="{BB962C8B-B14F-4D97-AF65-F5344CB8AC3E}">
        <p14:creationId xmlns:p14="http://schemas.microsoft.com/office/powerpoint/2010/main" val="69532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F7E7B-6E57-4094-A5DB-D31EFA2D4267}" type="datetimeFigureOut">
              <a:rPr lang="ru-RU"/>
              <a:pPr>
                <a:defRPr/>
              </a:pPr>
              <a:t>ср 25.12.19</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72AC3F4-6D11-4B98-BF64-324FB2EB912E}" type="slidenum">
              <a:rPr lang="ru-RU"/>
              <a:pPr>
                <a:defRPr/>
              </a:pPr>
              <a:t>‹#›</a:t>
            </a:fld>
            <a:endParaRPr lang="ru-RU"/>
          </a:p>
        </p:txBody>
      </p:sp>
    </p:spTree>
    <p:extLst>
      <p:ext uri="{BB962C8B-B14F-4D97-AF65-F5344CB8AC3E}">
        <p14:creationId xmlns:p14="http://schemas.microsoft.com/office/powerpoint/2010/main" val="195653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640D12C-8B7F-49CC-AA6F-F2B22D9B6E0D}" type="datetimeFigureOut">
              <a:rPr lang="ru-RU"/>
              <a:pPr>
                <a:defRPr/>
              </a:pPr>
              <a:t>ср 25.12.19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46F9E9A-374A-4B06-9F4C-3064FD6103F0}" type="slidenum">
              <a:rPr lang="ru-RU"/>
              <a:pPr>
                <a:defRPr/>
              </a:pPr>
              <a:t>‹#›</a:t>
            </a:fld>
            <a:endParaRPr lang="ru-RU"/>
          </a:p>
        </p:txBody>
      </p:sp>
    </p:spTree>
    <p:extLst>
      <p:ext uri="{BB962C8B-B14F-4D97-AF65-F5344CB8AC3E}">
        <p14:creationId xmlns:p14="http://schemas.microsoft.com/office/powerpoint/2010/main" val="97949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237333AD-81BB-4C10-8613-0FBA0DAD887F}" type="datetimeFigureOut">
              <a:rPr lang="ru-RU"/>
              <a:pPr>
                <a:defRPr/>
              </a:pPr>
              <a:t>ср 25.12.19</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4103B1-9023-42FD-996A-9DB26423C13F}" type="slidenum">
              <a:rPr lang="ru-RU"/>
              <a:pPr>
                <a:defRPr/>
              </a:pPr>
              <a:t>‹#›</a:t>
            </a:fld>
            <a:endParaRPr lang="ru-RU"/>
          </a:p>
        </p:txBody>
      </p:sp>
    </p:spTree>
    <p:extLst>
      <p:ext uri="{BB962C8B-B14F-4D97-AF65-F5344CB8AC3E}">
        <p14:creationId xmlns:p14="http://schemas.microsoft.com/office/powerpoint/2010/main" val="1132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1C664"/>
            </a:gs>
            <a:gs pos="50000">
              <a:schemeClr val="accent1">
                <a:shade val="67500"/>
                <a:satMod val="115000"/>
              </a:schemeClr>
            </a:gs>
            <a:gs pos="100000">
              <a:schemeClr val="accent2">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5BD4611-EB43-429E-B46C-85CF59B46076}" type="datetimeFigureOut">
              <a:rPr lang="ru-RU"/>
              <a:pPr>
                <a:defRPr/>
              </a:pPr>
              <a:t>ср 25.12.19</a:t>
            </a:fld>
            <a:endParaRPr lang="ru-RU"/>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D325069-4DBE-4E72-9D1E-1827023A4F3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dmohotsk.r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3.xml.rels><?xml version="1.0" encoding="UTF-8" standalone="yes"?>
<Relationships xmlns="http://schemas.openxmlformats.org/package/2006/relationships"><Relationship Id="rId2" Type="http://schemas.openxmlformats.org/officeDocument/2006/relationships/hyperlink" Target="mailto:finoxt@mail.r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00063" y="2643188"/>
            <a:ext cx="5829300" cy="1960562"/>
          </a:xfrm>
        </p:spPr>
        <p:txBody>
          <a:bodyPr/>
          <a:lstStyle/>
          <a:p>
            <a:pPr eaLnBrk="1" hangingPunct="1"/>
            <a:r>
              <a:rPr lang="ru-RU" sz="3200" b="1" smtClean="0"/>
              <a:t>БЮДЖЕТ</a:t>
            </a:r>
            <a:br>
              <a:rPr lang="ru-RU" sz="3200" b="1" smtClean="0"/>
            </a:br>
            <a:r>
              <a:rPr lang="ru-RU" sz="3200" b="1" smtClean="0"/>
              <a:t>ДЛЯ ГРАЖДАН </a:t>
            </a:r>
            <a:br>
              <a:rPr lang="ru-RU" sz="3200" b="1" smtClean="0"/>
            </a:br>
            <a:r>
              <a:rPr lang="ru-RU" sz="2400" b="1" smtClean="0"/>
              <a:t>проект </a:t>
            </a:r>
            <a:br>
              <a:rPr lang="ru-RU" sz="2400" b="1" smtClean="0"/>
            </a:br>
            <a:r>
              <a:rPr lang="ru-RU" sz="2400" b="1" smtClean="0"/>
              <a:t>бюджета Охотского муниципального района Хабаровского края на 2020 год и на плановый период 2021 и 2022 годов </a:t>
            </a:r>
          </a:p>
        </p:txBody>
      </p:sp>
      <p:sp>
        <p:nvSpPr>
          <p:cNvPr id="2052" name="Rectangle 6"/>
          <p:cNvSpPr>
            <a:spLocks noChangeArrowheads="1"/>
          </p:cNvSpPr>
          <p:nvPr/>
        </p:nvSpPr>
        <p:spPr bwMode="auto">
          <a:xfrm>
            <a:off x="549275" y="7667625"/>
            <a:ext cx="58467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ru-RU" sz="2000" b="1">
              <a:solidFill>
                <a:schemeClr val="tx2"/>
              </a:solidFill>
            </a:endParaRPr>
          </a:p>
        </p:txBody>
      </p:sp>
      <p:pic>
        <p:nvPicPr>
          <p:cNvPr id="2053" name="Picture 7" descr="D:\Мои документы\Мои рисунки\презентации\Coat_of_Arms_of_Okhotsky_ra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14287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342900" y="107950"/>
            <a:ext cx="6172200" cy="1655738"/>
          </a:xfrm>
        </p:spPr>
        <p:txBody>
          <a:bodyPr/>
          <a:lstStyle/>
          <a:p>
            <a:r>
              <a:rPr lang="ru-RU" sz="2400" dirty="0" smtClean="0"/>
              <a:t>Ожидаемые итоги социально-экономического развития района за 2019 год и прогноз социально-экономического развития района на 2020 – 2022 годы</a:t>
            </a:r>
          </a:p>
        </p:txBody>
      </p:sp>
      <p:sp>
        <p:nvSpPr>
          <p:cNvPr id="10243" name="Объект 2"/>
          <p:cNvSpPr>
            <a:spLocks noGrp="1"/>
          </p:cNvSpPr>
          <p:nvPr>
            <p:ph idx="1"/>
          </p:nvPr>
        </p:nvSpPr>
        <p:spPr>
          <a:xfrm>
            <a:off x="342900" y="1763713"/>
            <a:ext cx="6172200" cy="7200775"/>
          </a:xfrm>
        </p:spPr>
        <p:txBody>
          <a:bodyPr/>
          <a:lstStyle/>
          <a:p>
            <a:pPr marL="0" indent="542925" algn="just">
              <a:buFontTx/>
              <a:buNone/>
            </a:pPr>
            <a:r>
              <a:rPr lang="ru-RU" sz="1800" dirty="0" smtClean="0"/>
              <a:t>Численность постоянного населения на 1 января 2019 года составила 6370 человек (произошло сокращение населения на 157 человек по сравнению с 2018 годом), из них городское население составило 3298 человек, сельское население – 3072 человека. В структуре населения городское население составило 51,8%, сельское – 48,2% (на уровне предыдущего года). По прогнозу до 2022 года ожидается снижение среднегодовой численности до 6300 человек.</a:t>
            </a:r>
          </a:p>
          <a:p>
            <a:pPr marL="0" indent="542925" algn="just">
              <a:buFontTx/>
              <a:buNone/>
            </a:pPr>
            <a:r>
              <a:rPr lang="ru-RU" sz="1800" dirty="0" smtClean="0"/>
              <a:t>В структуре промышленного производства значительная доля приходится на добычу полезных ископаемых (87,6 процента). Добычей полезных ископаемых в районе занимаются ООО «Охотская горно-геологическая компания», ООО «Светлое», ООО ГГП «</a:t>
            </a:r>
            <a:r>
              <a:rPr lang="ru-RU" sz="1800" dirty="0" err="1" smtClean="0"/>
              <a:t>Марекан</a:t>
            </a:r>
            <a:r>
              <a:rPr lang="ru-RU" sz="1800" dirty="0" smtClean="0"/>
              <a:t>» и ОАО «</a:t>
            </a:r>
            <a:r>
              <a:rPr lang="ru-RU" sz="1800" dirty="0" err="1" smtClean="0"/>
              <a:t>Ургалуголь</a:t>
            </a:r>
            <a:r>
              <a:rPr lang="ru-RU" sz="1800" dirty="0" smtClean="0"/>
              <a:t>». </a:t>
            </a:r>
          </a:p>
          <a:p>
            <a:pPr marL="0" indent="542925" algn="just">
              <a:buFontTx/>
              <a:buNone/>
            </a:pPr>
            <a:r>
              <a:rPr lang="ru-RU" sz="1800" dirty="0" smtClean="0"/>
              <a:t>Ожидаемый объем добычи полезных ископаемых за 2019 год составит 6,9 тонны золота. На 2020 год объем добычи запланирован в объеме 7,1 тонны золота и 39,4 тонны серебра.</a:t>
            </a:r>
          </a:p>
          <a:p>
            <a:pPr marL="0" indent="542925" algn="just">
              <a:buFontTx/>
              <a:buNone/>
            </a:pPr>
            <a:r>
              <a:rPr lang="ru-RU" sz="1800" dirty="0" smtClean="0"/>
              <a:t>Кроме драгметаллов в районе добывается бурый уголь. Его добычей на разрезе «</a:t>
            </a:r>
            <a:r>
              <a:rPr lang="ru-RU" sz="1800" dirty="0" err="1" smtClean="0"/>
              <a:t>Мареканский</a:t>
            </a:r>
            <a:r>
              <a:rPr lang="ru-RU" sz="1800" dirty="0" smtClean="0"/>
              <a:t>» занимается ОАО «</a:t>
            </a:r>
            <a:r>
              <a:rPr lang="ru-RU" sz="1800" dirty="0" err="1" smtClean="0"/>
              <a:t>Ургалуголь</a:t>
            </a:r>
            <a:r>
              <a:rPr lang="ru-RU" sz="1800" dirty="0" smtClean="0"/>
              <a:t>». На 2020 - 2022 годы объем добычи и отпуска  угля запланирован в объеме 33,0 тысячи тонн ежегодно (на уровне 2019 года). Стоимость одной тонны угля в 2019 году составляет 2500,0 рублей с учетом НДС, увеличение стоимости на 2020 год планируется до 3000,0 рублей. </a:t>
            </a:r>
          </a:p>
          <a:p>
            <a:pPr marL="0" indent="0">
              <a:buFontTx/>
              <a:buNone/>
            </a:pPr>
            <a:endParaRPr lang="ru-RU" sz="1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idx="1"/>
          </p:nvPr>
        </p:nvSpPr>
        <p:spPr>
          <a:xfrm>
            <a:off x="404813" y="323850"/>
            <a:ext cx="6110287" cy="7843838"/>
          </a:xfrm>
        </p:spPr>
        <p:txBody>
          <a:bodyPr/>
          <a:lstStyle/>
          <a:p>
            <a:pPr marL="0" indent="447675" algn="just">
              <a:buFontTx/>
              <a:buNone/>
            </a:pPr>
            <a:r>
              <a:rPr lang="ru-RU" sz="1800" dirty="0" smtClean="0"/>
              <a:t>Ожидаемый оборот розничной торговли за 2019 год составит в пределах 1528,0 млн. рублей, общественного питания - в пределах 116,0 млн. рублей.</a:t>
            </a:r>
          </a:p>
          <a:p>
            <a:pPr marL="0" indent="542925" algn="just">
              <a:buFontTx/>
              <a:buNone/>
            </a:pPr>
            <a:r>
              <a:rPr lang="ru-RU" sz="1800" dirty="0" smtClean="0"/>
              <a:t>Объем инвестиций по крупным и средним предприятиям по предварительным оценкам составит  423,1 млн. рублей. В текущем году основная часть инвестиций вложена в объекты коммунальной инфраструктуры, мероприятия крупнейшего инвестора в районе – АО «Полиметалл».</a:t>
            </a:r>
          </a:p>
          <a:p>
            <a:pPr marL="0" indent="542925" algn="just">
              <a:buFontTx/>
              <a:buNone/>
            </a:pPr>
            <a:r>
              <a:rPr lang="ru-RU" sz="1800" dirty="0" smtClean="0"/>
              <a:t>На 2020 год повышение объема инвестиций в основной капитал не планируется в связи с уменьшением работ в АО «Полиметалл». В прогнозный период предполагается незначительное наращивание инвестиций за счет реализации инвестиционного проекта по восстановлению и развитию завода по судоремонту и судостроению в </a:t>
            </a:r>
            <a:r>
              <a:rPr lang="ru-RU" sz="1800" dirty="0" err="1" smtClean="0"/>
              <a:t>рп</a:t>
            </a:r>
            <a:r>
              <a:rPr lang="ru-RU" sz="1800" dirty="0" smtClean="0"/>
              <a:t>. Охотск.</a:t>
            </a:r>
          </a:p>
          <a:p>
            <a:pPr marL="0" indent="542925" algn="just">
              <a:buFontTx/>
              <a:buNone/>
            </a:pPr>
            <a:r>
              <a:rPr lang="ru-RU" sz="1800" dirty="0" smtClean="0"/>
              <a:t>Традиционный вид экономической деятельности для района - вылов и переработка водных биологических ресурсов. Основными </a:t>
            </a:r>
            <a:r>
              <a:rPr lang="ru-RU" sz="1800" dirty="0" err="1" smtClean="0"/>
              <a:t>рыбохозяйственными</a:t>
            </a:r>
            <a:r>
              <a:rPr lang="ru-RU" sz="1800" dirty="0" smtClean="0"/>
              <a:t> предприятиями в районе являются: рыболовецкий колхоз им. Ленина, «Рыболовецкая компания имени </a:t>
            </a:r>
            <a:r>
              <a:rPr lang="ru-RU" sz="1800" dirty="0" err="1" smtClean="0"/>
              <a:t>Вострецова</a:t>
            </a:r>
            <a:r>
              <a:rPr lang="ru-RU" sz="1800" dirty="0" smtClean="0"/>
              <a:t>», Рыболовецкая артель «ИНЯ», ООО «</a:t>
            </a:r>
            <a:r>
              <a:rPr lang="ru-RU" sz="1800" dirty="0" err="1" smtClean="0"/>
              <a:t>Востокинвест</a:t>
            </a:r>
            <a:r>
              <a:rPr lang="ru-RU" sz="1800" dirty="0" smtClean="0"/>
              <a:t>».</a:t>
            </a:r>
          </a:p>
          <a:p>
            <a:pPr marL="0" indent="542925" algn="just">
              <a:buFontTx/>
              <a:buNone/>
            </a:pPr>
            <a:r>
              <a:rPr lang="ru-RU" sz="1800" dirty="0" smtClean="0"/>
              <a:t>За 9 месяцев общая добыча водных биологических ресурсов составила 28,2 тысяч тонн, отмечено увеличение на 140 % по сравнению с аналогичным периодом 2018 года (лосось – 10 тыс. тонн, сельдь – 8 тыс. тонн). По итогам 2019 года данный показатель ожидается в объеме 31,2 тысяч тонн. По предварительным прогнозам, на период 2020-2022 гг. квоты на охотскую нерестовую сельдь будут в пределах 25 тысяч тонн.</a:t>
            </a:r>
          </a:p>
          <a:p>
            <a:pPr marL="0" indent="0" algn="just">
              <a:buFontTx/>
              <a:buNone/>
            </a:pPr>
            <a:endParaRPr lang="ru-RU" sz="1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ъект 2"/>
          <p:cNvSpPr>
            <a:spLocks noGrp="1"/>
          </p:cNvSpPr>
          <p:nvPr>
            <p:ph idx="1"/>
          </p:nvPr>
        </p:nvSpPr>
        <p:spPr>
          <a:xfrm>
            <a:off x="476250" y="395288"/>
            <a:ext cx="6172200" cy="8280400"/>
          </a:xfrm>
        </p:spPr>
        <p:txBody>
          <a:bodyPr/>
          <a:lstStyle/>
          <a:p>
            <a:pPr marL="0" indent="542925" algn="just">
              <a:buFontTx/>
              <a:buNone/>
            </a:pPr>
            <a:r>
              <a:rPr lang="ru-RU" sz="1800" dirty="0" smtClean="0"/>
              <a:t>В сфере жилищно-коммунального хозяйства основными </a:t>
            </a:r>
            <a:r>
              <a:rPr lang="ru-RU" sz="1800" dirty="0" err="1" smtClean="0"/>
              <a:t>ресурсоснабжающими</a:t>
            </a:r>
            <a:r>
              <a:rPr lang="ru-RU" sz="1800" dirty="0" smtClean="0"/>
              <a:t> организациями являются ООО «</a:t>
            </a:r>
            <a:r>
              <a:rPr lang="ru-RU" sz="1800" dirty="0" err="1" smtClean="0"/>
              <a:t>Охотскэнерго</a:t>
            </a:r>
            <a:r>
              <a:rPr lang="ru-RU" sz="1800" dirty="0" smtClean="0"/>
              <a:t>» (электроснабжение в 6 поселениях из 8 и теплоснабжение в 1 поселении), АО «</a:t>
            </a:r>
            <a:r>
              <a:rPr lang="ru-RU" sz="1800" dirty="0" err="1" smtClean="0"/>
              <a:t>Теплоэнергосервис</a:t>
            </a:r>
            <a:r>
              <a:rPr lang="ru-RU" sz="1800" dirty="0" smtClean="0"/>
              <a:t>» (3 объекта теплоснабжения в 1 поселении) и ООО «Энергетик» (5 объектов теплоснабжения в 4 поселениях).</a:t>
            </a:r>
          </a:p>
          <a:p>
            <a:pPr marL="0" indent="542925" algn="just">
              <a:buFontTx/>
              <a:buNone/>
            </a:pPr>
            <a:r>
              <a:rPr lang="ru-RU" sz="1800" dirty="0" smtClean="0"/>
              <a:t>С 2016 года в районе действует управляющая компания ООО «</a:t>
            </a:r>
            <a:r>
              <a:rPr lang="ru-RU" sz="1800" dirty="0" err="1" smtClean="0"/>
              <a:t>Теплострой</a:t>
            </a:r>
            <a:r>
              <a:rPr lang="ru-RU" sz="1800" dirty="0" smtClean="0"/>
              <a:t>», под управлением находится 101 многоквартирный дом в </a:t>
            </a:r>
            <a:r>
              <a:rPr lang="ru-RU" sz="1800" dirty="0" err="1" smtClean="0"/>
              <a:t>рп</a:t>
            </a:r>
            <a:r>
              <a:rPr lang="ru-RU" sz="1800" dirty="0" smtClean="0"/>
              <a:t>. Охотск. Приборами учета тепловой энергии в районе оборудовано 45 домов.</a:t>
            </a:r>
          </a:p>
          <a:p>
            <a:pPr marL="0" indent="542925" algn="just">
              <a:buFontTx/>
              <a:buNone/>
            </a:pPr>
            <a:r>
              <a:rPr lang="ru-RU" sz="1800" dirty="0" smtClean="0"/>
              <a:t>Собираемость платежей за жилищно-коммунальные услуги с учетом дебиторской задолженности и авансовых платежей составляет 100%, уровень сбора текущих платежей на 01 октября - 78%.</a:t>
            </a:r>
          </a:p>
          <a:p>
            <a:pPr marL="0" indent="542925" algn="just">
              <a:buFontTx/>
              <a:buNone/>
            </a:pPr>
            <a:r>
              <a:rPr lang="ru-RU" sz="1800" dirty="0" smtClean="0"/>
              <a:t>Поставка топливо-энергетических ресурсов для жилищно-коммунальной сферы обеспечивается в период летней навигации и в течение отопительного периода. В навигацию 2019 года в район завезено более 10 тыс. тонн жидкого топлива и трех тыс. тонн твердого (на уровне 2018 года). В текущем отопительном периоде с местного угольного месторождения «</a:t>
            </a:r>
            <a:r>
              <a:rPr lang="ru-RU" sz="1800" dirty="0" err="1" smtClean="0"/>
              <a:t>Мареканское</a:t>
            </a:r>
            <a:r>
              <a:rPr lang="ru-RU" sz="1800" dirty="0" smtClean="0"/>
              <a:t>» планируется вывести 33,0 тыс. тонн угля, а также осуществить заготовку 20 тыс. куб. метров древесины.</a:t>
            </a:r>
          </a:p>
          <a:p>
            <a:pPr marL="0" indent="542925" algn="just">
              <a:buFontTx/>
              <a:buNone/>
            </a:pPr>
            <a:r>
              <a:rPr lang="ru-RU" sz="1800" dirty="0" smtClean="0"/>
              <a:t>Индексация тарифов естественных монополий до 2022 года, по информации Министерства экономического развития Российской Федерации, предлагается на уровне 5 процентов.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idx="1"/>
          </p:nvPr>
        </p:nvSpPr>
        <p:spPr>
          <a:xfrm>
            <a:off x="342900" y="468313"/>
            <a:ext cx="6172200" cy="8135937"/>
          </a:xfrm>
        </p:spPr>
        <p:txBody>
          <a:bodyPr/>
          <a:lstStyle/>
          <a:p>
            <a:pPr marL="0" indent="531813" algn="just">
              <a:buFontTx/>
              <a:buNone/>
              <a:defRPr/>
            </a:pPr>
            <a:r>
              <a:rPr lang="ru-RU" sz="1800" dirty="0" smtClean="0"/>
              <a:t>В районе в сфере малого и среднего предпринимательства зарегистрированы 71 юридическое лицо и 116 индивидуальных предпринимателей. В 2019 году объем финансирования на развитие и поддержку малого и среднего предпринимательства составит порядка 15,0 млн. рублей по 4 направлениям: хлебопечение, тепло/электроэнергия общепиту и фермерам, корма для животных, начинающие предприниматели. На 2020 – 2022 годы прогнозный объем поддержки предлагается на уровне 2019 года.</a:t>
            </a:r>
          </a:p>
          <a:p>
            <a:pPr marL="0" indent="531813" algn="just">
              <a:buFontTx/>
              <a:buNone/>
              <a:defRPr/>
            </a:pPr>
            <a:r>
              <a:rPr lang="ru-RU" sz="1800" dirty="0" smtClean="0"/>
              <a:t>Сельское хозяйство в районе представлено десятью крестьянскими (фермерскими) хозяйствами, тремя сельскохозяйственными потребительскими кооперативами и более чем двумя тысячами личных подсобных хозяйств граждан. </a:t>
            </a:r>
          </a:p>
          <a:p>
            <a:pPr marL="0" indent="531813" algn="just">
              <a:buFontTx/>
              <a:buNone/>
              <a:defRPr/>
            </a:pPr>
            <a:r>
              <a:rPr lang="ru-RU" sz="1800" dirty="0" smtClean="0"/>
              <a:t>Кроме развития фермерства, актуальными для района являются еще два направления поддержки:</a:t>
            </a:r>
          </a:p>
          <a:p>
            <a:pPr marL="0" indent="531813" algn="just">
              <a:buFontTx/>
              <a:buNone/>
              <a:defRPr/>
            </a:pPr>
            <a:r>
              <a:rPr lang="ru-RU" sz="1800" dirty="0" smtClean="0"/>
              <a:t>- на сохранение и наращивание поголовья северных оленей ежегодно выделяется около 1,0 млн. рублей;</a:t>
            </a:r>
          </a:p>
          <a:p>
            <a:pPr marL="0" indent="531813" algn="just">
              <a:buFontTx/>
              <a:buNone/>
              <a:defRPr/>
            </a:pPr>
            <a:r>
              <a:rPr lang="ru-RU" sz="1800" dirty="0" smtClean="0"/>
              <a:t>- на поддержку личных подсобных хозяйств граждан выделяется до 70,0 тысяч рублей. Низкий объем субсидии обусловлен небольшим количеством субсидируемых сельскохозяйственных животных, содержащихся в хозяйствах населения.</a:t>
            </a:r>
          </a:p>
          <a:p>
            <a:pPr marL="0" indent="531813" algn="just">
              <a:buFontTx/>
              <a:buNone/>
              <a:defRPr/>
            </a:pPr>
            <a:r>
              <a:rPr lang="ru-RU" sz="1800" dirty="0" smtClean="0"/>
              <a:t>В 2019 году район был признан прошедшим отбор на предоставление субсидии из краевого бюджета на развитие сельскохозяйственной кооперации. Объем финансирования на развитие кооперации составит 4,0 млн. рублей.</a:t>
            </a:r>
          </a:p>
          <a:p>
            <a:pPr>
              <a:defRPr/>
            </a:pPr>
            <a:endParaRPr lang="ru-RU" sz="18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2"/>
          <p:cNvSpPr>
            <a:spLocks noGrp="1"/>
          </p:cNvSpPr>
          <p:nvPr>
            <p:ph idx="1"/>
          </p:nvPr>
        </p:nvSpPr>
        <p:spPr>
          <a:xfrm>
            <a:off x="342900" y="395288"/>
            <a:ext cx="6172200" cy="8064500"/>
          </a:xfrm>
        </p:spPr>
        <p:txBody>
          <a:bodyPr/>
          <a:lstStyle/>
          <a:p>
            <a:pPr marL="0" indent="531813" algn="just">
              <a:buFontTx/>
              <a:buNone/>
            </a:pPr>
            <a:r>
              <a:rPr lang="ru-RU" sz="1800" dirty="0" smtClean="0"/>
              <a:t>Среднемесячная начисленная заработная плата в крупных и средних организациях района за 9 месяцев составила 69,3 тысячи рублей, рост к уровню 2018 года – 3 %; (с учетом малого и среднего бизнеса – 57,3 тысячи рублей, рост к уровню 2018 года – 10,6 %. Средняя заработная плата работников учреждений, финансируемых из местного бюджета, за 9 месяцев 2019 года составила 51,7 тысяч рублей, рост к уровню 2018 года – 13 %). С 01 октября 2019 года на 4,3 % увеличена заработная плата по отдельным категориям работников.</a:t>
            </a:r>
          </a:p>
          <a:p>
            <a:pPr marL="0" indent="531813" algn="just">
              <a:buFontTx/>
              <a:buNone/>
            </a:pPr>
            <a:r>
              <a:rPr lang="ru-RU" sz="1800" dirty="0" smtClean="0"/>
              <a:t>На конец года ожидается снижение уровня регистрируемой безработицы на территории района по сравнению с 2018 годом и составит 1,5 процента. Число заявленных вакансий – 178, количество свободных рабочих мест в 5 раз превышает численность безработных (33). </a:t>
            </a:r>
          </a:p>
          <a:p>
            <a:pPr marL="0" indent="531813" algn="just">
              <a:buFontTx/>
              <a:buNone/>
            </a:pPr>
            <a:r>
              <a:rPr lang="ru-RU" sz="1800" dirty="0" smtClean="0"/>
              <a:t>В 2019 году с учетом достижения соотношений, установленных указами Президента Российской Федерации в части повышения оплаты труда отдельных категорий работников бюджетной сферы, рост реальной среднемесячной заработной платы к концу отчетного периода по экспертной оценке составит 107 процентов от уровня 2018 года или 65,4 тысячи рублей. Прогноз предполагает незначительное увеличение среднемесячной заработной платы на 2020 год до 67 тысяч рублей, на 2021 год – 68,6 тысячи рублей, на 2022 год – 70,3 тысячи рублей.</a:t>
            </a:r>
          </a:p>
          <a:p>
            <a:pPr marL="0" indent="531813" algn="just">
              <a:buFontTx/>
              <a:buNone/>
            </a:pPr>
            <a:r>
              <a:rPr lang="ru-RU" sz="1800" dirty="0" smtClean="0"/>
              <a:t>Система образования района представляет собой развитую сеть учреждений различных типов и видов и представлена следующим образом:</a:t>
            </a:r>
          </a:p>
          <a:p>
            <a:pPr marL="0" indent="0" algn="just">
              <a:buFontTx/>
              <a:buNone/>
            </a:pPr>
            <a:endParaRPr lang="ru-RU"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2"/>
          <p:cNvSpPr>
            <a:spLocks noGrp="1"/>
          </p:cNvSpPr>
          <p:nvPr>
            <p:ph idx="1"/>
          </p:nvPr>
        </p:nvSpPr>
        <p:spPr>
          <a:xfrm>
            <a:off x="342900" y="250825"/>
            <a:ext cx="6172200" cy="8497888"/>
          </a:xfrm>
        </p:spPr>
        <p:txBody>
          <a:bodyPr/>
          <a:lstStyle/>
          <a:p>
            <a:pPr marL="0" indent="531813" algn="just">
              <a:buFontTx/>
              <a:buNone/>
            </a:pPr>
            <a:r>
              <a:rPr lang="ru-RU" sz="1800" dirty="0" smtClean="0"/>
              <a:t>6 муниципальных казенных (далее МК) дневных общеобразовательных  школ;</a:t>
            </a:r>
          </a:p>
          <a:p>
            <a:pPr marL="0" indent="531813" algn="just">
              <a:buFontTx/>
              <a:buNone/>
            </a:pPr>
            <a:r>
              <a:rPr lang="ru-RU" sz="1800" dirty="0" smtClean="0"/>
              <a:t>1 МК вечерняя (сменная) школа; 8 МК дошкольных учреждений; 	1 МК учреждение дополнительного образования детей; 1 МК образовательное учреждение начальная школа – детский сад.</a:t>
            </a:r>
          </a:p>
          <a:p>
            <a:pPr marL="0" indent="531813" algn="just">
              <a:buFontTx/>
              <a:buNone/>
            </a:pPr>
            <a:r>
              <a:rPr lang="ru-RU" sz="1800" dirty="0" smtClean="0"/>
              <a:t>Все образовательные учреждения района имеют бессрочную лицензию на право ведения образовательной деятельности. </a:t>
            </a:r>
          </a:p>
          <a:p>
            <a:pPr marL="0" indent="531813" algn="just">
              <a:buFontTx/>
              <a:buNone/>
            </a:pPr>
            <a:r>
              <a:rPr lang="ru-RU" sz="1800" dirty="0" smtClean="0"/>
              <a:t>Детские сады посещает 437  воспитанников, количество обучающихся в школах - 868 человек (из них 22 человека в вечерней школе).</a:t>
            </a:r>
          </a:p>
          <a:p>
            <a:pPr marL="0" indent="531813" algn="just">
              <a:buFontTx/>
              <a:buNone/>
            </a:pPr>
            <a:r>
              <a:rPr lang="ru-RU" sz="1800" dirty="0" smtClean="0"/>
              <a:t>Сеть учреждений культуры в районе насчитывает 4 культурно-досуговых учреждения, а также 15 структурных подразделений (филиалов). </a:t>
            </a:r>
          </a:p>
          <a:p>
            <a:pPr marL="0" indent="531813" algn="just">
              <a:buFontTx/>
              <a:buNone/>
            </a:pPr>
            <a:r>
              <a:rPr lang="ru-RU" sz="1800" dirty="0" smtClean="0"/>
              <a:t>На 2020 – 2022 годы изменения  сети бюджетных учреждений  не предусматривается.</a:t>
            </a:r>
          </a:p>
          <a:p>
            <a:pPr marL="0" indent="531813" algn="just">
              <a:buFontTx/>
              <a:buNone/>
            </a:pPr>
            <a:r>
              <a:rPr lang="ru-RU" sz="1800" dirty="0" smtClean="0"/>
              <a:t>С 1994 года капитальное строительство жилых помещений в районе не ведется. На период до 2022 года строительство жилья не планируется.</a:t>
            </a:r>
          </a:p>
          <a:p>
            <a:pPr marL="0" indent="531813" algn="just">
              <a:buFontTx/>
              <a:buNone/>
            </a:pPr>
            <a:r>
              <a:rPr lang="ru-RU" sz="1800" dirty="0" smtClean="0"/>
              <a:t>В 2019 году оказывают жилищно-коммунальные услуги шесть отраслевых организаций ЖКХ: ООО «</a:t>
            </a:r>
            <a:r>
              <a:rPr lang="ru-RU" sz="1800" dirty="0" err="1" smtClean="0"/>
              <a:t>Охотскэнерго</a:t>
            </a:r>
            <a:r>
              <a:rPr lang="ru-RU" sz="1800" dirty="0" smtClean="0"/>
              <a:t>», МХ ООО «Энергетик», ООО «Энергетик», </a:t>
            </a:r>
          </a:p>
          <a:p>
            <a:pPr marL="0" indent="531813" algn="just">
              <a:buFontTx/>
              <a:buNone/>
            </a:pPr>
            <a:r>
              <a:rPr lang="ru-RU" sz="1800" dirty="0" smtClean="0"/>
              <a:t>Охотский филиал АО «</a:t>
            </a:r>
            <a:r>
              <a:rPr lang="ru-RU" sz="1800" dirty="0" err="1" smtClean="0"/>
              <a:t>Теплоэнергосервис</a:t>
            </a:r>
            <a:r>
              <a:rPr lang="ru-RU" sz="1800" dirty="0" smtClean="0"/>
              <a:t>», ООО «Синергия», ООО «</a:t>
            </a:r>
            <a:r>
              <a:rPr lang="ru-RU" sz="1800" dirty="0" err="1" smtClean="0"/>
              <a:t>Теплострой</a:t>
            </a:r>
            <a:r>
              <a:rPr lang="ru-RU" sz="1800" dirty="0" smtClean="0"/>
              <a:t>». Кроме того, в качестве сопутствующего вида деятельности представляют услуги по электроснабжению две организации рыбной отрасли – рыболовецкий колхоз им. Ленина в с. </a:t>
            </a:r>
            <a:r>
              <a:rPr lang="ru-RU" sz="1800" dirty="0" err="1" smtClean="0"/>
              <a:t>Булгин</a:t>
            </a:r>
            <a:r>
              <a:rPr lang="ru-RU" sz="1800" dirty="0" smtClean="0"/>
              <a:t> и ООО Рыболовецкая артель «ИНЯ» в п. Новое Устье. </a:t>
            </a:r>
          </a:p>
          <a:p>
            <a:pPr marL="0" indent="0" algn="ctr">
              <a:buFontTx/>
              <a:buNone/>
            </a:pPr>
            <a:endParaRPr lang="ru-RU" sz="1800" dirty="0" smtClean="0"/>
          </a:p>
          <a:p>
            <a:pPr marL="0" indent="0" algn="just">
              <a:buFontTx/>
              <a:buNone/>
            </a:pPr>
            <a:endParaRPr lang="ru-RU" sz="1800" dirty="0" smtClean="0"/>
          </a:p>
          <a:p>
            <a:pPr marL="0" indent="0" algn="just">
              <a:buFontTx/>
              <a:buNone/>
            </a:pPr>
            <a:r>
              <a:rPr lang="ru-RU" sz="1800" dirty="0" smtClean="0"/>
              <a:t>				</a:t>
            </a:r>
          </a:p>
          <a:p>
            <a:pPr marL="0" indent="0" algn="just">
              <a:buFontTx/>
              <a:buNone/>
            </a:pPr>
            <a:endParaRPr lang="ru-RU" sz="18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idx="1"/>
          </p:nvPr>
        </p:nvSpPr>
        <p:spPr>
          <a:xfrm>
            <a:off x="260648" y="179512"/>
            <a:ext cx="6336704" cy="8785101"/>
          </a:xfrm>
        </p:spPr>
        <p:txBody>
          <a:bodyPr/>
          <a:lstStyle/>
          <a:p>
            <a:pPr marL="0" indent="531813" algn="just">
              <a:buFontTx/>
              <a:buNone/>
              <a:defRPr/>
            </a:pPr>
            <a:r>
              <a:rPr lang="ru-RU" sz="1800" dirty="0" smtClean="0"/>
              <a:t>Охотский филиал АО «</a:t>
            </a:r>
            <a:r>
              <a:rPr lang="ru-RU" sz="1800" dirty="0" err="1" smtClean="0"/>
              <a:t>Теплоэнергосервис</a:t>
            </a:r>
            <a:r>
              <a:rPr lang="ru-RU" sz="1800" dirty="0" smtClean="0"/>
              <a:t>», ООО «Синергия», ООО «</a:t>
            </a:r>
            <a:r>
              <a:rPr lang="ru-RU" sz="1800" dirty="0" err="1" smtClean="0"/>
              <a:t>Теплострой</a:t>
            </a:r>
            <a:r>
              <a:rPr lang="ru-RU" sz="1800" dirty="0" smtClean="0"/>
              <a:t>». Кроме того, в качестве сопутствующего вида деятельности представляют услуги по электроснабжению две организации рыбной отрасли – рыболовецкий колхоз им. Ленина в с. </a:t>
            </a:r>
            <a:r>
              <a:rPr lang="ru-RU" sz="1800" dirty="0" err="1" smtClean="0"/>
              <a:t>Булгин</a:t>
            </a:r>
            <a:r>
              <a:rPr lang="ru-RU" sz="1800" dirty="0" smtClean="0"/>
              <a:t> и ООО Рыболовецкая артель «ИНЯ» в п. Новое Устье. </a:t>
            </a:r>
          </a:p>
          <a:p>
            <a:pPr marL="0" indent="531813" algn="just">
              <a:buFontTx/>
              <a:buNone/>
              <a:defRPr/>
            </a:pPr>
            <a:r>
              <a:rPr lang="ru-RU" sz="1800" dirty="0" smtClean="0"/>
              <a:t> Прогнозом на 2020 год предусматривается выработка тепловой энергии – 105 тыс. Гкал, выработка электрической энергии 38 млн. Квт.</a:t>
            </a:r>
          </a:p>
          <a:p>
            <a:pPr marL="0" indent="531813" algn="just">
              <a:buFontTx/>
              <a:buNone/>
              <a:defRPr/>
            </a:pPr>
            <a:r>
              <a:rPr lang="ru-RU" sz="1800" dirty="0" smtClean="0"/>
              <a:t>Грузовые и пассажирские перевозки на территории района осуществляются следующими видами транспорта: автомобильным, воздушным, а в летнее время - водным. </a:t>
            </a:r>
          </a:p>
          <a:p>
            <a:pPr marL="0" indent="531813" algn="just">
              <a:buFontTx/>
              <a:buNone/>
              <a:defRPr/>
            </a:pPr>
            <a:r>
              <a:rPr lang="ru-RU" sz="1800" dirty="0" smtClean="0"/>
              <a:t>Прогнозный показатель перевозок на 2019 год – 67,84 тыс. человек, 2020 – 2022 год на том же уровне. По междугородним перевозкам объем составил 57,2 тыс. пас./км (99,1 процента к уровню соответствующего периода 2018 года), ожидаемое до конца года 59,85 тыс. пас./км, 2020 – 2022 год без увеличения. По пригородным перевозкам – 468,45 пас./км (78,1 процентов к уровню соответствующего периода 2018 года), ожидаемое до конца 2019 года – 598,6 тыс. пас./км, 2020 – 2022 год без увеличения.</a:t>
            </a:r>
          </a:p>
          <a:p>
            <a:pPr marL="0" indent="531813" algn="just">
              <a:buFontTx/>
              <a:buNone/>
              <a:defRPr/>
            </a:pPr>
            <a:r>
              <a:rPr lang="ru-RU" sz="1800" dirty="0" smtClean="0"/>
              <a:t>Доля населения, проживающего в населенных пунктах, не имеющих регулярного автобусного и (или) железнодорожного сообщения с административным центром района, в общей численности населения района на начало 2019 года составила 9,5 процентов. В связи с перемещением населения на постоянное место жительства в административный центр района, намечается тенденция в сторону уменьшения данного показателя на предстоящие три года.</a:t>
            </a:r>
          </a:p>
          <a:p>
            <a:pPr marL="0" indent="0" algn="just">
              <a:buFontTx/>
              <a:buNone/>
              <a:defRPr/>
            </a:pPr>
            <a:endParaRPr lang="ru-RU" sz="1800" dirty="0" smtClean="0"/>
          </a:p>
          <a:p>
            <a:pPr algn="just">
              <a:defRPr/>
            </a:pPr>
            <a:endParaRPr lang="ru-RU" sz="1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idx="1"/>
          </p:nvPr>
        </p:nvSpPr>
        <p:spPr>
          <a:xfrm>
            <a:off x="342900" y="323850"/>
            <a:ext cx="6172200" cy="8640763"/>
          </a:xfrm>
        </p:spPr>
        <p:txBody>
          <a:bodyPr/>
          <a:lstStyle/>
          <a:p>
            <a:pPr marL="0" indent="533400" algn="just">
              <a:buFontTx/>
              <a:buNone/>
            </a:pPr>
            <a:r>
              <a:rPr lang="ru-RU" sz="1800" dirty="0" smtClean="0"/>
              <a:t>В районе с 2015 года выполняются регулярные авиационные рейсы на межселенных маршрутах. Ожидается до конца 2019 года перевезти 534 человека. На 2020 - 2021 годы в муниципальной программе по развитию транспортной системы предусмотрена субсидия перевозчику в объеме до 3 миллионов рублей ежегодно. </a:t>
            </a:r>
          </a:p>
          <a:p>
            <a:pPr marL="0" indent="533400" algn="just">
              <a:buFontTx/>
              <a:buNone/>
            </a:pPr>
            <a:r>
              <a:rPr lang="ru-RU" sz="1800" dirty="0" smtClean="0"/>
              <a:t>Грузооборот за 2019 год составит 5013,0 </a:t>
            </a:r>
            <a:r>
              <a:rPr lang="ru-RU" sz="1800" dirty="0" err="1" smtClean="0"/>
              <a:t>тыс.т</a:t>
            </a:r>
            <a:r>
              <a:rPr lang="ru-RU" sz="1800" dirty="0" smtClean="0"/>
              <a:t>. км или 109 процентов к 2018 году. Прогноз на 2020 год составляет  6617,16 </a:t>
            </a:r>
            <a:r>
              <a:rPr lang="ru-RU" sz="1800" dirty="0" err="1" smtClean="0"/>
              <a:t>тыс.т</a:t>
            </a:r>
            <a:r>
              <a:rPr lang="ru-RU" sz="1800" dirty="0" smtClean="0"/>
              <a:t>. км, на 2021-2022 годы – до 6700 </a:t>
            </a:r>
            <a:r>
              <a:rPr lang="ru-RU" sz="1800" dirty="0" err="1" smtClean="0"/>
              <a:t>тыс.т</a:t>
            </a:r>
            <a:r>
              <a:rPr lang="ru-RU" sz="1800" dirty="0" smtClean="0"/>
              <a:t>. км. </a:t>
            </a:r>
          </a:p>
          <a:p>
            <a:pPr marL="0" indent="533400" algn="just">
              <a:buFontTx/>
              <a:buNone/>
            </a:pPr>
            <a:r>
              <a:rPr lang="ru-RU" sz="1800" dirty="0" smtClean="0"/>
              <a:t>Протяженность автомобильных дорог регионального значения составляет 302 км, автомобильных дорог межмуниципального значения района -  41,245 км. В границах населенных пунктов (поселений) расположены проезжие части улиц, переулков, проездов, общей протяженностью 102,39 км. Автомобильные дороги в настоящее время находятся в удовлетворительном состоянии.	</a:t>
            </a:r>
          </a:p>
          <a:p>
            <a:pPr marL="0" indent="533400" algn="just">
              <a:buFontTx/>
              <a:buNone/>
            </a:pPr>
            <a:r>
              <a:rPr lang="ru-RU" sz="1800" dirty="0" smtClean="0"/>
              <a:t>В 2020 году планируется проведение следующих работ:</a:t>
            </a:r>
          </a:p>
          <a:p>
            <a:pPr marL="0" indent="533400" algn="just">
              <a:buFontTx/>
              <a:buNone/>
            </a:pPr>
            <a:r>
              <a:rPr lang="ru-RU" sz="1800" dirty="0" smtClean="0"/>
              <a:t>- содержание автомобильных дорог: «Подъезд к </a:t>
            </a:r>
            <a:r>
              <a:rPr lang="ru-RU" sz="1800" dirty="0" err="1" smtClean="0"/>
              <a:t>Мареканскому</a:t>
            </a:r>
            <a:r>
              <a:rPr lang="ru-RU" sz="1800" dirty="0" smtClean="0"/>
              <a:t> угольному месторождению», «Морской рыбный порт – Хлебозавод», «Подъезд к с. </a:t>
            </a:r>
            <a:r>
              <a:rPr lang="ru-RU" sz="1800" dirty="0" err="1" smtClean="0"/>
              <a:t>Булгин</a:t>
            </a:r>
            <a:r>
              <a:rPr lang="ru-RU" sz="1800" dirty="0" smtClean="0"/>
              <a:t>», «п. Новое Устье – с. Вострецово», «Подъезд к реке Охота»;</a:t>
            </a:r>
          </a:p>
          <a:p>
            <a:pPr marL="0" indent="533400" algn="just">
              <a:buFontTx/>
              <a:buNone/>
            </a:pPr>
            <a:r>
              <a:rPr lang="ru-RU" sz="1800" dirty="0" smtClean="0"/>
              <a:t>- ремонт мостовых сооружений на муниципальной автомобильной дороге «Подъезд к </a:t>
            </a:r>
            <a:r>
              <a:rPr lang="ru-RU" sz="1800" dirty="0" err="1" smtClean="0"/>
              <a:t>Мареканскому</a:t>
            </a:r>
            <a:r>
              <a:rPr lang="ru-RU" sz="1800" dirty="0" smtClean="0"/>
              <a:t> угольному месторождению»;</a:t>
            </a:r>
          </a:p>
          <a:p>
            <a:pPr marL="0" indent="533400" algn="just">
              <a:buFontTx/>
              <a:buNone/>
            </a:pPr>
            <a:r>
              <a:rPr lang="ru-RU" sz="1800" dirty="0" smtClean="0"/>
              <a:t>- ремонт (бетонирование) автомобильных дорог общего пользования местного значения  района.</a:t>
            </a:r>
          </a:p>
          <a:p>
            <a:pPr marL="0" indent="0" algn="just">
              <a:buFontTx/>
              <a:buNone/>
            </a:pPr>
            <a:endParaRPr lang="ru-RU" sz="1800" dirty="0" smtClean="0"/>
          </a:p>
          <a:p>
            <a:pPr marL="0" indent="0" algn="just">
              <a:buFontTx/>
              <a:buNone/>
            </a:pPr>
            <a:r>
              <a:rPr lang="ru-RU" sz="1800" dirty="0" smtClean="0"/>
              <a:t>	</a:t>
            </a:r>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2"/>
          <p:cNvSpPr>
            <a:spLocks noGrp="1"/>
          </p:cNvSpPr>
          <p:nvPr>
            <p:ph idx="1"/>
          </p:nvPr>
        </p:nvSpPr>
        <p:spPr>
          <a:xfrm>
            <a:off x="342900" y="827088"/>
            <a:ext cx="6172200" cy="7340600"/>
          </a:xfrm>
        </p:spPr>
        <p:txBody>
          <a:bodyPr/>
          <a:lstStyle/>
          <a:p>
            <a:pPr marL="0" indent="533400" algn="just">
              <a:buFontTx/>
              <a:buNone/>
            </a:pPr>
            <a:r>
              <a:rPr lang="ru-RU" sz="1800" dirty="0" smtClean="0"/>
              <a:t>Объем инвестиций по крупным и средним предприятиям за 2018 год составил 812,7 млн. рублей. По предварительным оценкам, объем инвестиций в 2019 году составит около 423,1 млн. рублей. В текущем году основная часть инвестиций вложена в объекты коммунальной инфраструктуры, мероприятия крупнейшего инвестора в районе – АО «Полиметалл», реконструкцию аэродрома Охотск.</a:t>
            </a:r>
          </a:p>
          <a:p>
            <a:pPr marL="0" indent="533400" algn="just">
              <a:buFontTx/>
              <a:buNone/>
            </a:pPr>
            <a:r>
              <a:rPr lang="ru-RU" sz="1800" dirty="0" smtClean="0"/>
              <a:t>На 2020 год повышение объема инвестиций в основной капитал не планируется в связи с уменьшением работ в АО «Полиметалл». В прогнозный период 2021 – 2022 годов предполагается незначительное наращивание инвестиций за счет реализации инвестиционного проекта по восстановлению и развитию завода по судоремонту и судостроению в </a:t>
            </a:r>
            <a:r>
              <a:rPr lang="ru-RU" sz="1800" dirty="0" err="1" smtClean="0"/>
              <a:t>рп</a:t>
            </a:r>
            <a:r>
              <a:rPr lang="ru-RU" sz="1800" dirty="0" smtClean="0"/>
              <a:t>. Охотск.</a:t>
            </a:r>
          </a:p>
          <a:p>
            <a:pPr marL="0" indent="533400" algn="just">
              <a:buFontTx/>
              <a:buNone/>
            </a:pPr>
            <a:endParaRPr lang="ru-RU" sz="1800" dirty="0" smtClean="0"/>
          </a:p>
          <a:p>
            <a:pPr marL="0" indent="533400" algn="ctr">
              <a:buFontTx/>
              <a:buNone/>
            </a:pPr>
            <a:r>
              <a:rPr lang="ru-RU" sz="1800" dirty="0" smtClean="0"/>
              <a:t>_______________</a:t>
            </a:r>
          </a:p>
          <a:p>
            <a:pPr marL="0" indent="0" algn="just">
              <a:buFontTx/>
              <a:buNone/>
            </a:pPr>
            <a:endParaRPr lang="ru-RU" sz="1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6"/>
          <p:cNvSpPr>
            <a:spLocks noGrp="1" noChangeArrowheads="1"/>
          </p:cNvSpPr>
          <p:nvPr>
            <p:ph type="title"/>
          </p:nvPr>
        </p:nvSpPr>
        <p:spPr>
          <a:xfrm>
            <a:off x="332656" y="539552"/>
            <a:ext cx="6196013" cy="936625"/>
          </a:xfrm>
        </p:spPr>
        <p:txBody>
          <a:bodyPr/>
          <a:lstStyle/>
          <a:p>
            <a:pPr>
              <a:lnSpc>
                <a:spcPts val="3363"/>
              </a:lnSpc>
            </a:pPr>
            <a:r>
              <a:rPr lang="ru-RU" sz="2800" dirty="0" smtClean="0">
                <a:solidFill>
                  <a:srgbClr val="000000"/>
                </a:solidFill>
              </a:rPr>
              <a:t>Основные показатели социально-экономического развития  района до 2022 года</a:t>
            </a:r>
            <a:r>
              <a:rPr lang="ru-RU" sz="2000" dirty="0" smtClean="0">
                <a:solidFill>
                  <a:srgbClr val="000000"/>
                </a:solidFill>
              </a:rPr>
              <a:t/>
            </a:r>
            <a:br>
              <a:rPr lang="ru-RU" sz="2000" dirty="0" smtClean="0">
                <a:solidFill>
                  <a:srgbClr val="000000"/>
                </a:solidFill>
              </a:rPr>
            </a:br>
            <a:endParaRPr lang="ru-RU" sz="2000" dirty="0" smtClean="0">
              <a:solidFill>
                <a:srgbClr val="000000"/>
              </a:solidFill>
            </a:endParaRPr>
          </a:p>
        </p:txBody>
      </p:sp>
      <p:graphicFrame>
        <p:nvGraphicFramePr>
          <p:cNvPr id="27869" name="Group 221"/>
          <p:cNvGraphicFramePr>
            <a:graphicFrameLocks noGrp="1"/>
          </p:cNvGraphicFramePr>
          <p:nvPr>
            <p:extLst>
              <p:ext uri="{D42A27DB-BD31-4B8C-83A1-F6EECF244321}">
                <p14:modId xmlns:p14="http://schemas.microsoft.com/office/powerpoint/2010/main" val="3765483762"/>
              </p:ext>
            </p:extLst>
          </p:nvPr>
        </p:nvGraphicFramePr>
        <p:xfrm>
          <a:off x="188640" y="1691680"/>
          <a:ext cx="6429376" cy="6873773"/>
        </p:xfrm>
        <a:graphic>
          <a:graphicData uri="http://schemas.openxmlformats.org/drawingml/2006/table">
            <a:tbl>
              <a:tblPr/>
              <a:tblGrid>
                <a:gridCol w="2812849"/>
                <a:gridCol w="631457"/>
                <a:gridCol w="631457"/>
                <a:gridCol w="631457"/>
                <a:gridCol w="631457"/>
                <a:gridCol w="574052"/>
                <a:gridCol w="516647"/>
              </a:tblGrid>
              <a:tr h="196834">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Ед. </a:t>
                      </a:r>
                      <a:r>
                        <a:rPr kumimoji="0" lang="ru-RU" sz="1200" b="0" i="0" u="none" strike="noStrike" cap="none" normalizeH="0" baseline="0" dirty="0" err="1" smtClean="0">
                          <a:ln>
                            <a:noFill/>
                          </a:ln>
                          <a:solidFill>
                            <a:srgbClr val="000000"/>
                          </a:solidFill>
                          <a:effectLst/>
                          <a:latin typeface="Times New Roman" pitchFamily="18" charset="0"/>
                          <a:cs typeface="Times New Roman" pitchFamily="18" charset="0"/>
                        </a:rPr>
                        <a:t>изм</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Факт 2018 года</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Оценка 2019 года</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Прогноз, год</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96834">
                <a:tc vMerge="1">
                  <a:txBody>
                    <a:bodyPr/>
                    <a:lstStyle/>
                    <a:p>
                      <a:endParaRPr lang="ru-RU"/>
                    </a:p>
                  </a:txBody>
                  <a:tcPr/>
                </a:tc>
                <a:tc vMerge="1">
                  <a:txBody>
                    <a:bodyPr/>
                    <a:lstStyle/>
                    <a:p>
                      <a:endParaRPr lang="ru-RU"/>
                    </a:p>
                  </a:txBody>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2020</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2021</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2022 </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gridSpan="7">
                  <a:txBody>
                    <a:bodyPr/>
                    <a:lstStyle/>
                    <a:p>
                      <a:pPr marL="228600" marR="0" lvl="0" indent="-228600" algn="l" defTabSz="914400" rtl="0" eaLnBrk="1" fontAlgn="b" latinLnBrk="0" hangingPunct="1">
                        <a:lnSpc>
                          <a:spcPct val="100000"/>
                        </a:lnSpc>
                        <a:spcBef>
                          <a:spcPct val="0"/>
                        </a:spcBef>
                        <a:spcAft>
                          <a:spcPct val="0"/>
                        </a:spcAft>
                        <a:buClrTx/>
                        <a:buSzTx/>
                        <a:buFontTx/>
                        <a:buAutoNum type="arabicPeriod"/>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Промышленность</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9195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1.1. Производство электроэнергии (без Горно – геологической компании - ГГК)</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000000"/>
                          </a:solidFill>
                          <a:effectLst/>
                          <a:latin typeface="Times New Roman" pitchFamily="18" charset="0"/>
                          <a:cs typeface="Times New Roman" pitchFamily="18" charset="0"/>
                        </a:rPr>
                        <a:t>млн</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 кВт/ч</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1.2. Производство </a:t>
                      </a:r>
                      <a:r>
                        <a:rPr kumimoji="0" lang="ru-RU" sz="1200" b="0" i="0" u="none" strike="noStrike" cap="none" normalizeH="0" baseline="0" dirty="0" err="1" smtClean="0">
                          <a:ln>
                            <a:noFill/>
                          </a:ln>
                          <a:solidFill>
                            <a:srgbClr val="000000"/>
                          </a:solidFill>
                          <a:effectLst/>
                          <a:latin typeface="Times New Roman" pitchFamily="18" charset="0"/>
                          <a:cs typeface="Times New Roman" pitchFamily="18" charset="0"/>
                        </a:rPr>
                        <a:t>теплоэнергии</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 (без ГГК)</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Тыс.Гкал</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103</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2. Добыча полезных ископаемых</a:t>
                      </a:r>
                    </a:p>
                  </a:txBody>
                  <a:tcPr marL="1606" marR="1606" marT="160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2.1. Уголь</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000000"/>
                          </a:solidFill>
                          <a:effectLst/>
                          <a:latin typeface="Times New Roman" pitchFamily="18" charset="0"/>
                          <a:cs typeface="Times New Roman" pitchFamily="18" charset="0"/>
                        </a:rPr>
                        <a:t>тыс.тн</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2.2. Драгоценные металлы (условное золото)</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000000"/>
                          </a:solidFill>
                          <a:effectLst/>
                          <a:latin typeface="Times New Roman" pitchFamily="18" charset="0"/>
                          <a:cs typeface="Times New Roman" pitchFamily="18" charset="0"/>
                        </a:rPr>
                        <a:t>тн</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3. Добыча биоресурсов</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3.1. Рыба</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rgbClr val="000000"/>
                          </a:solidFill>
                          <a:effectLst/>
                          <a:latin typeface="Times New Roman" pitchFamily="18" charset="0"/>
                          <a:cs typeface="Times New Roman" pitchFamily="18" charset="0"/>
                        </a:rPr>
                        <a:t>тыс.тн</a:t>
                      </a: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16,5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18,5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4. Инвестиции в основной капитал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4.1. Инвестиции в основной капитал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757,7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397,1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376,9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394,6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410,4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4.2. Инвестиции в объекты социальной инфраструктуры</a:t>
                      </a:r>
                    </a:p>
                  </a:txBody>
                  <a:tcPr marL="1606" marR="1606" marT="160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p>
                      <a:pPr marL="0" marR="0" lvl="0" indent="0" algn="ctr"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5. Потребительский рынок</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5.1. Розничный товарооборот</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1400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1528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1600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1657.6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1723,9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5.2. Объем реализации платных услуг</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216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220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230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237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245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6. Развитие социальной и культурной сферы</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6.1. Количество образовательных учреждений</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6.2. Количество классов и классов комплектов</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6.3. Количество дошкольных учреждений</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6.4. Количество групп</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6.5. Количество посещающих детские дошкольные учреждения</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471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6.6. Обеспеченность больничными койками на 1000 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13,16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13,16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13,16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13,16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13,16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6.7. Количество пролеченных больных</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тыс.чел.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6.8. Количество амбулаторно-поликлинических посещений</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тыс. </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76,1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75</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6.9. Число граждан, систематически занимающихся физкультурой и спортом</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2623</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2600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sz="2800" b="1" dirty="0" smtClean="0">
                <a:solidFill>
                  <a:schemeClr val="tx1"/>
                </a:solidFill>
              </a:rPr>
              <a:t>Уважаемые жители Охотского муниципального района!</a:t>
            </a:r>
          </a:p>
        </p:txBody>
      </p:sp>
      <p:sp>
        <p:nvSpPr>
          <p:cNvPr id="5" name="Прямоугольник 4"/>
          <p:cNvSpPr/>
          <p:nvPr/>
        </p:nvSpPr>
        <p:spPr>
          <a:xfrm>
            <a:off x="1093291" y="2143318"/>
            <a:ext cx="4640343" cy="313932"/>
          </a:xfrm>
          <a:prstGeom prst="rect">
            <a:avLst/>
          </a:prstGeom>
          <a:noFill/>
          <a:effectLst/>
        </p:spPr>
        <p:txBody>
          <a:bodyPr>
            <a:spAutoFit/>
            <a:scene3d>
              <a:camera prst="orthographicFront"/>
              <a:lightRig rig="soft" dir="tl">
                <a:rot lat="0" lon="0" rev="2400000"/>
              </a:lightRig>
            </a:scene3d>
            <a:sp3d extrusionH="88900" contourW="38100" prstMaterial="matte">
              <a:bevelB w="38100" h="38100"/>
              <a:contourClr>
                <a:schemeClr val="accent2">
                  <a:tint val="20000"/>
                </a:schemeClr>
              </a:contourClr>
            </a:sp3d>
          </a:bodyPr>
          <a:lstStyle/>
          <a:p>
            <a:pPr indent="361950" algn="just">
              <a:lnSpc>
                <a:spcPct val="90000"/>
              </a:lnSpc>
              <a:defRPr/>
            </a:pPr>
            <a:endParaRPr lang="ru-RU" sz="1600" dirty="0">
              <a:effectLst>
                <a:innerShdw blurRad="63500" dist="50800" dir="13500000">
                  <a:prstClr val="black">
                    <a:alpha val="50000"/>
                  </a:prstClr>
                </a:innerShdw>
              </a:effectLst>
            </a:endParaRPr>
          </a:p>
        </p:txBody>
      </p:sp>
      <p:sp>
        <p:nvSpPr>
          <p:cNvPr id="2" name="TextBox 1"/>
          <p:cNvSpPr txBox="1"/>
          <p:nvPr/>
        </p:nvSpPr>
        <p:spPr>
          <a:xfrm>
            <a:off x="620688" y="2143318"/>
            <a:ext cx="5616624" cy="5909310"/>
          </a:xfrm>
          <a:prstGeom prst="rect">
            <a:avLst/>
          </a:prstGeom>
          <a:noFill/>
        </p:spPr>
        <p:txBody>
          <a:bodyPr wrap="square" rtlCol="0">
            <a:spAutoFit/>
          </a:bodyPr>
          <a:lstStyle/>
          <a:p>
            <a:pPr indent="540000" algn="just"/>
            <a:r>
              <a:rPr lang="ru-RU" dirty="0" smtClean="0"/>
              <a:t>Брошюра </a:t>
            </a:r>
            <a:r>
              <a:rPr lang="ru-RU" dirty="0"/>
              <a:t>«Бюджет для граждан» разработана в целях реализации принципа прозрачности (открытости) бюджетной системы Российской Федерации путем обеспечения информирования граждан о бюджете Охотского муниципального района в доступной форме (далее – бюджет для граждан).</a:t>
            </a:r>
          </a:p>
          <a:p>
            <a:pPr indent="540000" algn="just"/>
            <a:r>
              <a:rPr lang="ru-RU" dirty="0" smtClean="0"/>
              <a:t>Настоящая </a:t>
            </a:r>
            <a:r>
              <a:rPr lang="ru-RU" dirty="0"/>
              <a:t>брошюра определяет состав, структуру, порядок составления и публикации информации, содержащей основные положения проекта решения о Охотского муниципального района  в понятной для широкого круга граждан форме.</a:t>
            </a:r>
          </a:p>
          <a:p>
            <a:pPr indent="540000" algn="just"/>
            <a:r>
              <a:rPr lang="ru-RU" dirty="0" smtClean="0"/>
              <a:t>Бюджет </a:t>
            </a:r>
            <a:r>
              <a:rPr lang="ru-RU" dirty="0"/>
              <a:t>для граждан разрабатывается для ознакомления граждан с задачами и приоритетными направлениями бюджетной политики, основными условиями формирования и исполнения бюджета, источниками доходов бюджета, обоснованиями бюджетных расходов, планируемыми и достигнутыми результатами использования бюджетных ассигнований, а также вовлечения граждан в обсуждение бюджетных решений.</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solidFill>
                  <a:srgbClr val="000000"/>
                </a:solidFill>
              </a:rPr>
              <a:t>Основные показатели социально-экономического развития  района до 2022 года</a:t>
            </a:r>
            <a:br>
              <a:rPr lang="ru-RU" sz="2800" dirty="0">
                <a:solidFill>
                  <a:srgbClr val="000000"/>
                </a:solidFill>
              </a:rPr>
            </a:br>
            <a:endParaRPr lang="ru-RU" sz="2800" dirty="0"/>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1574030703"/>
              </p:ext>
            </p:extLst>
          </p:nvPr>
        </p:nvGraphicFramePr>
        <p:xfrm>
          <a:off x="260648" y="2123728"/>
          <a:ext cx="6429376" cy="2670245"/>
        </p:xfrm>
        <a:graphic>
          <a:graphicData uri="http://schemas.openxmlformats.org/drawingml/2006/table">
            <a:tbl>
              <a:tblPr/>
              <a:tblGrid>
                <a:gridCol w="2812849"/>
                <a:gridCol w="631457"/>
                <a:gridCol w="631457"/>
                <a:gridCol w="631457"/>
                <a:gridCol w="631457"/>
                <a:gridCol w="574052"/>
                <a:gridCol w="516647"/>
              </a:tblGrid>
              <a:tr h="196834">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Ед. </a:t>
                      </a:r>
                      <a:r>
                        <a:rPr kumimoji="0" lang="ru-RU" sz="1200" b="0" i="0" u="none" strike="noStrike" cap="none" normalizeH="0" baseline="0" dirty="0" err="1" smtClean="0">
                          <a:ln>
                            <a:noFill/>
                          </a:ln>
                          <a:solidFill>
                            <a:srgbClr val="000000"/>
                          </a:solidFill>
                          <a:effectLst/>
                          <a:latin typeface="Times New Roman" pitchFamily="18" charset="0"/>
                          <a:cs typeface="Times New Roman" pitchFamily="18" charset="0"/>
                        </a:rPr>
                        <a:t>изм</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606" marR="1606" marT="1606" marB="0" anchor="ctr" horzOverflow="overflow">
                    <a:lnL w="6350" cap="flat" cmpd="sng" algn="ctr">
                      <a:solidFill>
                        <a:srgbClr val="000000"/>
                      </a:solidFill>
                      <a:prstDash val="solid"/>
                      <a:round/>
                      <a:headEnd type="none" w="med" len="med"/>
                      <a:tailEnd type="none" w="med" len="med"/>
                    </a:ln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Факт 2018 года</a:t>
                      </a:r>
                    </a:p>
                  </a:txBody>
                  <a:tcPr marL="1606" marR="1606" marT="1606" marB="0" anchor="ctr" horzOverflow="overflow"/>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Оценка 2019 года</a:t>
                      </a:r>
                    </a:p>
                  </a:txBody>
                  <a:tcPr marL="1606" marR="1606" marT="1606" marB="0" anchor="ctr" horzOverflow="overflow"/>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Прогноз, год</a:t>
                      </a:r>
                    </a:p>
                  </a:txBody>
                  <a:tcPr marL="1606" marR="1606" marT="1606" marB="0" anchor="ctr" horzOverflow="overflow"/>
                </a:tc>
                <a:tc hMerge="1">
                  <a:txBody>
                    <a:bodyPr/>
                    <a:lstStyle/>
                    <a:p>
                      <a:endParaRPr lang="ru-RU"/>
                    </a:p>
                  </a:txBody>
                  <a:tcPr/>
                </a:tc>
                <a:tc hMerge="1">
                  <a:txBody>
                    <a:bodyPr/>
                    <a:lstStyle/>
                    <a:p>
                      <a:endParaRPr lang="ru-RU"/>
                    </a:p>
                  </a:txBody>
                  <a:tcPr/>
                </a:tc>
              </a:tr>
              <a:tr h="196834">
                <a:tc vMerge="1">
                  <a:txBody>
                    <a:bodyPr/>
                    <a:lstStyle/>
                    <a:p>
                      <a:endParaRPr lang="ru-RU"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ctr" horzOverflow="overflow"/>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1606" marR="1606" marT="160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2020</a:t>
                      </a:r>
                    </a:p>
                  </a:txBody>
                  <a:tcPr marL="1606" marR="1606" marT="160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2021</a:t>
                      </a:r>
                    </a:p>
                  </a:txBody>
                  <a:tcPr marL="1606" marR="1606" marT="160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2022 </a:t>
                      </a:r>
                    </a:p>
                  </a:txBody>
                  <a:tcPr marL="1606" marR="1606" marT="1606" marB="0" anchor="ctr" horzOverflow="overflow"/>
                </a:tc>
              </a:tr>
              <a:tr h="196834">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7. Развитие культурно-досуговой деятельности и народного творчества</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7.1. Количество участников клубных формирований</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1169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1292</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1 300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1 300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1 300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7.2. Количество читателей в библиотеках</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4012</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3986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4 000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4 000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4 000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9195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7.3. Дети, обучающиеся в творческих кружках</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734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730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730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730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730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8. Показатели по труду (по полному кругу организаций)</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8.1. Фонд оплаты труда</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3453,7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3609,7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3792,4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3887,2</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8.2. Средняя заработная плата 1 раб.</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тыс. руб.</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61,1</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65,4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68,6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70,3</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9683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8.3. Число работающих в районе</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тыс. чел.</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4712</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4600</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4604</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4608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4608</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16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9. Индекс потребительского рынка</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106</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104,9</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104,7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104,7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104,7</a:t>
                      </a:r>
                    </a:p>
                  </a:txBody>
                  <a:tcPr marL="1606" marR="1606" marT="160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0987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3"/>
          <p:cNvSpPr>
            <a:spLocks noChangeArrowheads="1"/>
          </p:cNvSpPr>
          <p:nvPr/>
        </p:nvSpPr>
        <p:spPr bwMode="auto">
          <a:xfrm>
            <a:off x="214313" y="285750"/>
            <a:ext cx="6429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a:t>Прогноз основных </a:t>
            </a:r>
          </a:p>
          <a:p>
            <a:pPr algn="ctr"/>
            <a:r>
              <a:rPr lang="ru-RU" sz="2800"/>
              <a:t>макроэкономических показателей</a:t>
            </a:r>
            <a:endParaRPr lang="ru-RU" sz="3200"/>
          </a:p>
        </p:txBody>
      </p:sp>
      <p:graphicFrame>
        <p:nvGraphicFramePr>
          <p:cNvPr id="28743" name="Group 71"/>
          <p:cNvGraphicFramePr>
            <a:graphicFrameLocks noGrp="1"/>
          </p:cNvGraphicFramePr>
          <p:nvPr>
            <p:extLst>
              <p:ext uri="{D42A27DB-BD31-4B8C-83A1-F6EECF244321}">
                <p14:modId xmlns:p14="http://schemas.microsoft.com/office/powerpoint/2010/main" val="2695433950"/>
              </p:ext>
            </p:extLst>
          </p:nvPr>
        </p:nvGraphicFramePr>
        <p:xfrm>
          <a:off x="285751" y="1475656"/>
          <a:ext cx="6357937" cy="6960846"/>
        </p:xfrm>
        <a:graphic>
          <a:graphicData uri="http://schemas.openxmlformats.org/drawingml/2006/table">
            <a:tbl>
              <a:tblPr/>
              <a:tblGrid>
                <a:gridCol w="2000234"/>
                <a:gridCol w="603254"/>
                <a:gridCol w="762002"/>
                <a:gridCol w="1206503"/>
                <a:gridCol w="928691"/>
                <a:gridCol w="857253"/>
              </a:tblGrid>
              <a:tr h="87409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Показатель</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Ед. </a:t>
                      </a:r>
                      <a:r>
                        <a:rPr kumimoji="0" lang="ru-RU" sz="1400" b="0" i="0" u="none" strike="noStrike" cap="none" normalizeH="0" baseline="0" dirty="0" err="1" smtClean="0">
                          <a:ln>
                            <a:noFill/>
                          </a:ln>
                          <a:solidFill>
                            <a:srgbClr val="000000"/>
                          </a:solidFill>
                          <a:effectLst/>
                          <a:latin typeface="Times New Roman" pitchFamily="18" charset="0"/>
                          <a:cs typeface="Times New Roman" pitchFamily="18" charset="0"/>
                        </a:rPr>
                        <a:t>изм</a:t>
                      </a: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Факт 2018 г.</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2019 г.</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Прогноз 2020 г.</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Прогноз 2020 к ожидаемому 2019, %</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6802">
                <a:tc>
                  <a:txBody>
                    <a:bodyPr/>
                    <a:lstStyle/>
                    <a:p>
                      <a:pPr marL="88900" marR="0" lvl="0" indent="0" algn="just" defTabSz="914400" rtl="0" eaLnBrk="1" fontAlgn="ctr" latinLnBrk="0" hangingPunct="1">
                        <a:lnSpc>
                          <a:spcPct val="100000"/>
                        </a:lnSpc>
                        <a:spcBef>
                          <a:spcPct val="0"/>
                        </a:spcBef>
                        <a:spcAft>
                          <a:spcPct val="0"/>
                        </a:spcAft>
                        <a:buClrTx/>
                        <a:buSzTx/>
                        <a:buFontTx/>
                        <a:buNone/>
                        <a:tabLst>
                          <a:tab pos="1968500"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Оборот предприятий и организаций (кроме СМСП*)</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21251,1</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20313,6</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21268,34</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105</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6802">
                <a:tc>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Объем инвестиций в основной капитал (за счет всех источников)</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812,7</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423,1</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401,91</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95</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58725">
                <a:tc>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Перевезено грузов</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000000"/>
                          </a:solidFill>
                          <a:effectLst/>
                          <a:latin typeface="Times New Roman" pitchFamily="18" charset="0"/>
                          <a:cs typeface="Times New Roman" pitchFamily="18" charset="0"/>
                        </a:rPr>
                        <a:t>тыс.тн</a:t>
                      </a:r>
                      <a:endParaRPr kumimoji="0" lang="ru-RU"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2260,6</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4179,6</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4137,8</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99</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22209">
                <a:tc>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Грузооборот</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000000"/>
                          </a:solidFill>
                          <a:effectLst/>
                          <a:latin typeface="Times New Roman" pitchFamily="18" charset="0"/>
                          <a:cs typeface="Times New Roman" pitchFamily="18" charset="0"/>
                        </a:rPr>
                        <a:t>т.км</a:t>
                      </a: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4379,4</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6684</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6617,16</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99</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308692">
                <a:tc>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Оборот розничной торговли, общественного питания (в действующих ценах) (по полному кругу отчитывающихся организаций)</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млн. руб.</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1400</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1528</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1600</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105</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656802">
                <a:tc>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Индекс потребительских цен, в среднем за год к предыдущему году</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106</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104,9</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104,7</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99,8</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905362">
                <a:tc>
                  <a:txBody>
                    <a:bodyPr/>
                    <a:lstStyle/>
                    <a:p>
                      <a:pPr marL="88900" marR="0" lvl="0" indent="0" algn="just"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Среднемесячная заработная плата в реальном секторе экономики</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тыс.</a:t>
                      </a:r>
                    </a:p>
                    <a:p>
                      <a:pPr marL="8890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руб.</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61,1</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61,5</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62,1</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101</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5851">
                <a:tc>
                  <a:txBody>
                    <a:bodyPr/>
                    <a:lstStyle/>
                    <a:p>
                      <a:pPr marL="88900" marR="0" lvl="0"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Численность постоянного населения</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тыс.</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6,5</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6,37</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6,3</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94</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65851">
                <a:tc>
                  <a:txBody>
                    <a:bodyPr/>
                    <a:lstStyle/>
                    <a:p>
                      <a:pPr marL="88900" marR="0" lvl="0" indent="0" algn="l"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Уровень регистрируемой безработицы</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1,6</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1,5</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1,5</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4823" marR="4823" marT="482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76" name="Прямоугольник 5"/>
          <p:cNvSpPr>
            <a:spLocks noChangeArrowheads="1"/>
          </p:cNvSpPr>
          <p:nvPr/>
        </p:nvSpPr>
        <p:spPr bwMode="auto">
          <a:xfrm>
            <a:off x="142875" y="8572500"/>
            <a:ext cx="642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400"/>
              <a:t>*) субъекты малого и среднего предпринимательства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76250" y="611188"/>
            <a:ext cx="6121400" cy="936625"/>
          </a:xfrm>
        </p:spPr>
        <p:txBody>
          <a:bodyPr/>
          <a:lstStyle/>
          <a:p>
            <a:r>
              <a:rPr lang="ru-RU" sz="2400" dirty="0" smtClean="0"/>
              <a:t>ОСНОВНЫЕ НАПРАВЛЕНИЯ</a:t>
            </a:r>
            <a:br>
              <a:rPr lang="ru-RU" sz="2400" dirty="0" smtClean="0"/>
            </a:br>
            <a:r>
              <a:rPr lang="ru-RU" sz="2400" dirty="0" smtClean="0"/>
              <a:t>бюджетной и налоговой политики  района на 2020 год и на плановый период 2021 и 2022 годов</a:t>
            </a:r>
            <a:br>
              <a:rPr lang="ru-RU" sz="2400" dirty="0" smtClean="0"/>
            </a:br>
            <a:r>
              <a:rPr lang="ru-RU" sz="4000" dirty="0" smtClean="0"/>
              <a:t> </a:t>
            </a:r>
          </a:p>
        </p:txBody>
      </p:sp>
      <p:sp>
        <p:nvSpPr>
          <p:cNvPr id="21507" name="Rectangle 3"/>
          <p:cNvSpPr>
            <a:spLocks noGrp="1" noChangeArrowheads="1"/>
          </p:cNvSpPr>
          <p:nvPr>
            <p:ph type="body" idx="1"/>
          </p:nvPr>
        </p:nvSpPr>
        <p:spPr>
          <a:xfrm>
            <a:off x="188640" y="1692275"/>
            <a:ext cx="6455048" cy="7237413"/>
          </a:xfrm>
        </p:spPr>
        <p:txBody>
          <a:bodyPr/>
          <a:lstStyle/>
          <a:p>
            <a:pPr marL="0" indent="533400" algn="just">
              <a:buFontTx/>
              <a:buNone/>
            </a:pPr>
            <a:r>
              <a:rPr lang="ru-RU" sz="1800" dirty="0" smtClean="0"/>
              <a:t>1. Основные направления налоговой политики</a:t>
            </a:r>
          </a:p>
          <a:p>
            <a:pPr marL="0" indent="533400" algn="just">
              <a:buFontTx/>
              <a:buNone/>
            </a:pPr>
            <a:r>
              <a:rPr lang="ru-RU" sz="1800" dirty="0" smtClean="0"/>
              <a:t>Основные направления налоговой политики Охотского муниципального района Хабаровского края (далее – налоговая политика, район, край) разработаны в соответствии с Бюджетным кодексом Российской Федерации с учетом  стратегических целей, сформулированных в основных направлениях налоговой политики Российской Федерации на 2020 год и на плановый период 2021 и 2022 годов, Стратегии социально – экономического развития Охотского муниципального района на период до 2024 года,  программой «Повышение эффективности управления общественными финансами Охотского муниципального района на период до 2025 года» и прогнозом основных показателей социально-экономического развития района на 2020 год.</a:t>
            </a:r>
          </a:p>
          <a:p>
            <a:pPr marL="0" indent="533400" algn="just">
              <a:buFontTx/>
              <a:buNone/>
            </a:pPr>
            <a:r>
              <a:rPr lang="ru-RU" sz="1800" dirty="0" smtClean="0"/>
              <a:t>Основные цели налоговой политики района направлены на поддержание сбалансированности и устойчивости  бюджета района (далее – районный бюджет) с учетом реальных доходных источников  районного бюджета. </a:t>
            </a:r>
          </a:p>
          <a:p>
            <a:pPr marL="0" indent="0" algn="just">
              <a:buFontTx/>
              <a:buNone/>
            </a:pPr>
            <a:endParaRPr lang="ru-RU" sz="1400" dirty="0" smtClean="0"/>
          </a:p>
        </p:txBody>
      </p:sp>
      <p:pic>
        <p:nvPicPr>
          <p:cNvPr id="4" name="Picture 4" descr="http://nalogkodeks.ru.omega.mtw.ru/wp-content/uploads/2013/11/site_shapka_940x130_NEW-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69979">
            <a:off x="297057" y="7080879"/>
            <a:ext cx="61642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2656" y="251520"/>
            <a:ext cx="6172200" cy="8352928"/>
          </a:xfrm>
        </p:spPr>
        <p:txBody>
          <a:bodyPr/>
          <a:lstStyle/>
          <a:p>
            <a:pPr marL="0" indent="533400" algn="just">
              <a:buFontTx/>
              <a:buNone/>
            </a:pPr>
            <a:r>
              <a:rPr lang="ru-RU" sz="1800" dirty="0" smtClean="0"/>
              <a:t>Для достижения вышеуказанных целей необходимо продолжить работу по следующим направлениям:</a:t>
            </a:r>
          </a:p>
          <a:p>
            <a:pPr marL="0" indent="533400" algn="just">
              <a:buFontTx/>
              <a:buNone/>
            </a:pPr>
            <a:r>
              <a:rPr lang="ru-RU" sz="1800" dirty="0" smtClean="0"/>
              <a:t>-   формирование реалистичного районного бюджета по доходам;</a:t>
            </a:r>
          </a:p>
          <a:p>
            <a:pPr marL="0" indent="533400" algn="just">
              <a:buFontTx/>
              <a:buNone/>
            </a:pPr>
            <a:r>
              <a:rPr lang="ru-RU" sz="1800" dirty="0" smtClean="0"/>
              <a:t>- увеличение доходного потенциала районного бюджета  путем роста собственных доходов и привлечения дополнительных средств из краевого бюджета;</a:t>
            </a:r>
          </a:p>
          <a:p>
            <a:pPr marL="0" indent="533400" algn="just">
              <a:buFontTx/>
              <a:buNone/>
            </a:pPr>
            <a:r>
              <a:rPr lang="ru-RU" sz="1800" dirty="0" smtClean="0"/>
              <a:t>- повышение уровня собираемости доходов в районный бюджет;</a:t>
            </a:r>
          </a:p>
          <a:p>
            <a:pPr marL="0" indent="533400" algn="just">
              <a:buFontTx/>
              <a:buNone/>
            </a:pPr>
            <a:r>
              <a:rPr lang="ru-RU" sz="1800" dirty="0" smtClean="0"/>
              <a:t>- совершенствование налогового администрирования на основе взаимодействия администрации района и налогового органа, службы судебных приставов и других надзорных и правоохранительных органов;</a:t>
            </a:r>
          </a:p>
          <a:p>
            <a:pPr marL="0" indent="533400" algn="just">
              <a:buFontTx/>
              <a:buNone/>
            </a:pPr>
            <a:r>
              <a:rPr lang="ru-RU" sz="1800" dirty="0" smtClean="0"/>
              <a:t>- сокращение недоимки по налоговым и неналоговым платежам в районный бюджет;</a:t>
            </a:r>
          </a:p>
          <a:p>
            <a:pPr marL="0" indent="533400" algn="just">
              <a:buFontTx/>
              <a:buNone/>
            </a:pPr>
            <a:r>
              <a:rPr lang="ru-RU" sz="1800" dirty="0" smtClean="0"/>
              <a:t>- отмене неэффективных налоговых льгот, принятых органами местного самоуправления района;</a:t>
            </a:r>
          </a:p>
          <a:p>
            <a:pPr marL="0" indent="533400" algn="just">
              <a:buFontTx/>
              <a:buNone/>
            </a:pPr>
            <a:r>
              <a:rPr lang="ru-RU" sz="1800" dirty="0" smtClean="0"/>
              <a:t>- проведение работ по инвентаризации и оптимизации муниципального имущества, вовлечение в хозяйственный оборот неиспользуемых объектов недвижимости и земельных участков.</a:t>
            </a:r>
          </a:p>
          <a:p>
            <a:pPr marL="0" indent="533400" algn="just">
              <a:buFontTx/>
              <a:buNone/>
            </a:pPr>
            <a:r>
              <a:rPr lang="ru-RU" sz="1800" dirty="0" smtClean="0"/>
              <a:t>В расчетах по налоговым и неналоговым доходам учтено изменение законодательства Российской Федерации, Хабаровского края:</a:t>
            </a:r>
          </a:p>
          <a:p>
            <a:pPr marL="0" indent="533400" algn="just">
              <a:buFontTx/>
              <a:buNone/>
            </a:pPr>
            <a:r>
              <a:rPr lang="ru-RU" sz="1800" dirty="0" smtClean="0"/>
              <a:t>- продление срока действия единого налога на вмененный доход для отдельных видов деятельности до 2021 года;</a:t>
            </a:r>
          </a:p>
          <a:p>
            <a:pPr marL="0" indent="533400" algn="just">
              <a:buFontTx/>
              <a:buNone/>
            </a:pPr>
            <a:endParaRPr lang="ru-RU" sz="1800" dirty="0" smtClean="0"/>
          </a:p>
          <a:p>
            <a:endParaRPr lang="ru-RU" sz="1800" dirty="0"/>
          </a:p>
        </p:txBody>
      </p:sp>
    </p:spTree>
    <p:extLst>
      <p:ext uri="{BB962C8B-B14F-4D97-AF65-F5344CB8AC3E}">
        <p14:creationId xmlns:p14="http://schemas.microsoft.com/office/powerpoint/2010/main" val="3973579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42900" y="250825"/>
            <a:ext cx="6172200" cy="7916863"/>
          </a:xfrm>
        </p:spPr>
        <p:txBody>
          <a:bodyPr/>
          <a:lstStyle/>
          <a:p>
            <a:pPr marL="0" indent="533400" algn="just">
              <a:buFontTx/>
              <a:buNone/>
            </a:pPr>
            <a:r>
              <a:rPr lang="ru-RU" sz="1800" dirty="0" smtClean="0"/>
              <a:t>- индексация размера корректирующего коэффициента базовой доходности, учитывающего совокупность особенностей ведения предпринимательской деятельности К2 с учетом увеличения индекса потребительских цен в 2020 году на 104,0 %, дополнительные доходы районного бюджета в 2020 году составят 500,0 тыс. рублей;</a:t>
            </a:r>
          </a:p>
          <a:p>
            <a:pPr marL="0" indent="533400" algn="just">
              <a:buFontTx/>
              <a:buNone/>
            </a:pPr>
            <a:r>
              <a:rPr lang="ru-RU" sz="1800" dirty="0" smtClean="0"/>
              <a:t>- увеличение на 20 % норматива зачисления по налогу, взимаемому в связи с применением упрощенной системы налогообложения, т.е.  с 01.01.2020 в районный бюджет будет зачисляться 23 %. Дополнительные доходы районного бюджета в 2020 году составят 2 541,2 тыс. рублей; в 2021 году – 2 642,85 тыс. рублей; в 2022 году – 2 748,56 тыс. рублей;</a:t>
            </a:r>
          </a:p>
          <a:p>
            <a:pPr marL="0" indent="533400" algn="just">
              <a:buFontTx/>
              <a:buNone/>
            </a:pPr>
            <a:r>
              <a:rPr lang="ru-RU" sz="1800" dirty="0" smtClean="0"/>
              <a:t>- установление в размере  50 % норматива зачисления в районный бюджет транспортного налога, ранее данный налог в районный бюджет не поступал. Дополнительные доходы районного бюджета в 2020 году составят 4 305,0 тыс. рублей; в 2021 году – 4 415,0 тыс. рублей; в 2022 году – 4 528,0 тыс. рублей;</a:t>
            </a:r>
          </a:p>
          <a:p>
            <a:pPr marL="0" indent="533400" algn="just">
              <a:buFontTx/>
              <a:buNone/>
            </a:pPr>
            <a:r>
              <a:rPr lang="ru-RU" sz="1800" dirty="0" smtClean="0"/>
              <a:t>- увеличение на 5 % норматива зачисления платы за негативное воздействие на окружающую среду, т.е.  с 01.01.2020 в районный бюджет будет зачисляться 60 %. Дополнительные доходы районного бюджета в 2020 году составят 78,64 тыс. рублей; в 2021 году – 81,82 тыс. рублей;  в 2022 году – 85,09 тыс. рублей;</a:t>
            </a:r>
          </a:p>
          <a:p>
            <a:pPr marL="0" indent="533400" algn="just">
              <a:buFontTx/>
              <a:buNone/>
            </a:pPr>
            <a:r>
              <a:rPr lang="ru-RU" sz="1800" dirty="0" smtClean="0"/>
              <a:t>- Государственной Думой Российской Федерации принят в первом чтении проект федерального закона № 720839-7 «О внесении изменений в Налоговый кодекс Российской Федерации и статью 5 Федерального закона «О внесении изменений в часть  вторую    Налогового    кодекса</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2656" y="186184"/>
            <a:ext cx="6192688" cy="9510296"/>
          </a:xfrm>
          <a:prstGeom prst="rect">
            <a:avLst/>
          </a:prstGeom>
        </p:spPr>
        <p:txBody>
          <a:bodyPr wrap="square">
            <a:spAutoFit/>
          </a:bodyPr>
          <a:lstStyle/>
          <a:p>
            <a:pPr marL="0" indent="533400" algn="just">
              <a:buFontTx/>
              <a:buNone/>
            </a:pPr>
            <a:r>
              <a:rPr lang="ru-RU" sz="1800" dirty="0" smtClean="0"/>
              <a:t>Российской Федерации и отдельные законодательные акты Российской Федерации». Данным законопроектом предлагается внесение изменений в Налоговый кодекс Российской Федерации по специальным налоговым режимам:</a:t>
            </a:r>
          </a:p>
          <a:p>
            <a:pPr marL="0" indent="533400" algn="just">
              <a:buFontTx/>
              <a:buNone/>
            </a:pPr>
            <a:r>
              <a:rPr lang="ru-RU" sz="1800" dirty="0" smtClean="0"/>
              <a:t>а) запретить применение единого налога на вмененный доход, патентной системы налогообложения в отношении розничной торговли лекарственными препаратами, обуви и предметов одежды, изделий из натурального меха, подлежащих обязательной маркировке средствами идентификации;</a:t>
            </a:r>
          </a:p>
          <a:p>
            <a:pPr marL="0" indent="533400" algn="just">
              <a:buFontTx/>
              <a:buNone/>
              <a:defRPr/>
            </a:pPr>
            <a:r>
              <a:rPr lang="ru-RU" dirty="0"/>
              <a:t>б) по патентной системе налогообложения: </a:t>
            </a:r>
          </a:p>
          <a:p>
            <a:pPr marL="0" indent="533400" algn="just">
              <a:buFontTx/>
              <a:buNone/>
              <a:defRPr/>
            </a:pPr>
            <a:r>
              <a:rPr lang="ru-RU" dirty="0"/>
              <a:t>устанавливается, что при определении предельной численности наемных работников (не более 15 человек за налоговый период) учитываются виды предпринимательской деятельности, осуществляемые только в рамках ПСН;</a:t>
            </a:r>
          </a:p>
          <a:p>
            <a:pPr marL="0" indent="533400" algn="just">
              <a:buFontTx/>
              <a:buNone/>
              <a:defRPr/>
            </a:pPr>
            <a:r>
              <a:rPr lang="ru-RU" dirty="0"/>
              <a:t>в) на основании Федерального закона от 15 апреля 2019 года № 62-ФЗ «О внесении изменений в Бюджетный кодекс Российской Федерации», в соответствии с которыми с 01 января 2020 года изменяется  принцип зачисления доходов от уплаты штрафов, неустоек и платежей, поступающих от реализации конфискованного имущества, компенсации ущерба, возмещения вреда окружающей среде. Основная новация, которого заключается в том, что штрафные санкции будут зачисляться в тот уровень бюджета, за счет средств которого осуществляется финансовое обеспечение деятельности органов, выносящих постановления о наложении штрафов (за исключением отдельных видов правонарушений). Выпадающие доходы районного бюджета в </a:t>
            </a:r>
            <a:r>
              <a:rPr lang="ru-RU" dirty="0" smtClean="0"/>
              <a:t>   2020    году    составят   2 </a:t>
            </a:r>
            <a:r>
              <a:rPr lang="ru-RU" dirty="0"/>
              <a:t>326,0 тыс. рублей; в 2021 году – </a:t>
            </a:r>
          </a:p>
          <a:p>
            <a:pPr algn="just">
              <a:buFontTx/>
              <a:buNone/>
              <a:defRPr/>
            </a:pPr>
            <a:r>
              <a:rPr lang="ru-RU" dirty="0" smtClean="0"/>
              <a:t>2 </a:t>
            </a:r>
            <a:r>
              <a:rPr lang="ru-RU" dirty="0"/>
              <a:t>292,0 тыс. рублей; в 2022 году – 2 262,0 тыс. рублей.</a:t>
            </a:r>
          </a:p>
          <a:p>
            <a:pPr marL="0" indent="533400" algn="just">
              <a:buFontTx/>
              <a:buNone/>
            </a:pPr>
            <a:endParaRPr lang="ru-RU" sz="1800" dirty="0" smtClean="0"/>
          </a:p>
          <a:p>
            <a:pPr marL="0" indent="533400" algn="just">
              <a:buFontTx/>
              <a:buNone/>
            </a:pPr>
            <a:endParaRPr lang="ru-RU" sz="1800" dirty="0" smtClean="0"/>
          </a:p>
        </p:txBody>
      </p:sp>
    </p:spTree>
    <p:extLst>
      <p:ext uri="{BB962C8B-B14F-4D97-AF65-F5344CB8AC3E}">
        <p14:creationId xmlns:p14="http://schemas.microsoft.com/office/powerpoint/2010/main" val="2629822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260648" y="323528"/>
            <a:ext cx="6316216" cy="8712200"/>
          </a:xfrm>
        </p:spPr>
        <p:txBody>
          <a:bodyPr/>
          <a:lstStyle/>
          <a:p>
            <a:pPr marL="0" indent="533400" algn="ctr">
              <a:buFontTx/>
              <a:buNone/>
              <a:defRPr/>
            </a:pPr>
            <a:r>
              <a:rPr lang="ru-RU" sz="1800" dirty="0" smtClean="0"/>
              <a:t>2</a:t>
            </a:r>
            <a:r>
              <a:rPr lang="ru-RU" sz="1800" dirty="0"/>
              <a:t>. Основные направления бюджетной политики</a:t>
            </a:r>
          </a:p>
          <a:p>
            <a:pPr marL="0" indent="533400" algn="just">
              <a:buFontTx/>
              <a:buNone/>
              <a:defRPr/>
            </a:pPr>
            <a:r>
              <a:rPr lang="ru-RU" sz="1800" dirty="0" smtClean="0"/>
              <a:t>Основные </a:t>
            </a:r>
            <a:r>
              <a:rPr lang="ru-RU" sz="1800" dirty="0"/>
              <a:t>направления бюджетной политики Охотского муниципального района Хабаровского края (далее – бюджетная) разработаны в соответствии с Бюджетным кодексом Российской Федерации с учетом  стратегических целей, сформулированных в основных направлениях налоговой политики Российской Федерации на 2020 год и на плановый период 2021 и 2022 годов, Стратегии социально – экономического развития Охотского муниципального района на период до 2024 года,  программой «Повышение эффективности управления общественными финансами Охотского муниципального района на период до 2025 года» и прогнозом основных показателей социально-экономического развития района на 2020 год.</a:t>
            </a:r>
          </a:p>
          <a:p>
            <a:pPr marL="0" indent="533400" algn="just">
              <a:buFontTx/>
              <a:buNone/>
              <a:defRPr/>
            </a:pPr>
            <a:r>
              <a:rPr lang="ru-RU" sz="1800" dirty="0"/>
              <a:t>Формирование районного бюджета осуществлялось на основе умеренного (консервативного) варианта (предполагает сохранение сложившихся тенденций, сдержанную динамику развития в условиях менее благоприятной комбинации внешних и внутренних условий функционирования экономики и социальной сферы) прогноза социально-экономического развития района, что в значительной степени минимизирует вероятность возникновения дополнительных бюджетных рисков. Необходимо адаптировать бюджетные расходы к более низкому уровню доходов</a:t>
            </a:r>
            <a:r>
              <a:rPr lang="ru-RU" sz="1800" dirty="0" smtClean="0"/>
              <a:t>.</a:t>
            </a:r>
          </a:p>
          <a:p>
            <a:pPr marL="0" indent="533400" algn="just">
              <a:buNone/>
              <a:defRPr/>
            </a:pPr>
            <a:r>
              <a:rPr lang="ru-RU" sz="1800" dirty="0"/>
              <a:t>Основной целью бюджетной политики является создание условий для повышения качества жизни жителей района, комфортных условий для осуществления предпринимательской деятельности и привлечения инвестиций, обеспечение эффективности муниципального управления.</a:t>
            </a:r>
          </a:p>
          <a:p>
            <a:pPr marL="0" indent="533400" algn="just">
              <a:buFontTx/>
              <a:buNone/>
              <a:defRPr/>
            </a:pPr>
            <a:endParaRPr lang="ru-RU" sz="1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332656" y="179512"/>
            <a:ext cx="6336704" cy="8784976"/>
          </a:xfrm>
        </p:spPr>
        <p:txBody>
          <a:bodyPr/>
          <a:lstStyle/>
          <a:p>
            <a:pPr marL="0" indent="533400" algn="just">
              <a:buFontTx/>
              <a:buNone/>
            </a:pPr>
            <a:r>
              <a:rPr lang="ru-RU" sz="1800" dirty="0" smtClean="0"/>
              <a:t>Поэтому ключевая задача в достижении поставленных целей - обеспечение устойчивости бюджетной системы района.</a:t>
            </a:r>
          </a:p>
          <a:p>
            <a:pPr marL="0" indent="533400" algn="just">
              <a:buFontTx/>
              <a:buNone/>
            </a:pPr>
            <a:r>
              <a:rPr lang="ru-RU" sz="1800" dirty="0" smtClean="0"/>
              <a:t>Для этого необходимо:</a:t>
            </a:r>
          </a:p>
          <a:p>
            <a:pPr marL="0" indent="533400" algn="just">
              <a:buFontTx/>
              <a:buNone/>
            </a:pPr>
            <a:r>
              <a:rPr lang="ru-RU" sz="1800" dirty="0" smtClean="0"/>
              <a:t>- формирование реалистичного бюджета по доходам и расходам, </a:t>
            </a:r>
          </a:p>
          <a:p>
            <a:pPr marL="0" indent="533400" algn="just">
              <a:buFontTx/>
              <a:buNone/>
            </a:pPr>
            <a:r>
              <a:rPr lang="ru-RU" sz="1800" dirty="0" smtClean="0"/>
              <a:t>- ежегодный рост доходного потенциала края, </a:t>
            </a:r>
          </a:p>
          <a:p>
            <a:pPr marL="0" indent="533400" algn="just">
              <a:buFontTx/>
              <a:buNone/>
            </a:pPr>
            <a:r>
              <a:rPr lang="ru-RU" sz="1800" dirty="0" smtClean="0"/>
              <a:t>- контроль за соблюдением взятых на себя обязательств по заключенным соглашениям с краевыми органами власти, введение жёстких ограничений на размеры дефицита районного бюджета; </a:t>
            </a:r>
          </a:p>
          <a:p>
            <a:pPr marL="0" indent="533400" algn="just">
              <a:buFontTx/>
              <a:buNone/>
            </a:pPr>
            <a:r>
              <a:rPr lang="ru-RU" sz="1800" dirty="0" smtClean="0"/>
              <a:t>- стабилизация и последующее снижение долговой нагрузки; </a:t>
            </a:r>
          </a:p>
          <a:p>
            <a:pPr marL="0" indent="533400" algn="just">
              <a:buFontTx/>
              <a:buNone/>
            </a:pPr>
            <a:r>
              <a:rPr lang="ru-RU" sz="1800" dirty="0" smtClean="0"/>
              <a:t>- эффективное управление бюджетными расходами (включая отбор приоритетов в расходах и их строгое соблюдение).</a:t>
            </a:r>
          </a:p>
          <a:p>
            <a:pPr marL="0" indent="533400" algn="just">
              <a:buFontTx/>
              <a:buNone/>
            </a:pPr>
            <a:r>
              <a:rPr lang="ru-RU" sz="1800" dirty="0" smtClean="0"/>
              <a:t>Формирование реалистичного районного бюджета основано на объективном прогнозе социально-экономического развития района, программных методах управления бюджетными расходами.</a:t>
            </a:r>
          </a:p>
          <a:p>
            <a:pPr marL="0" indent="533400" algn="just">
              <a:buFontTx/>
              <a:buNone/>
            </a:pPr>
            <a:r>
              <a:rPr lang="ru-RU" sz="1800" dirty="0" smtClean="0"/>
              <a:t>Рост доходного потенциала будет достигаться одновременно по двум направлениям: рост собственных доходов и получение дополнительных средств из краевого бюджета.</a:t>
            </a:r>
          </a:p>
          <a:p>
            <a:pPr marL="0" indent="533400" algn="just">
              <a:buFontTx/>
              <a:buNone/>
            </a:pPr>
            <a:r>
              <a:rPr lang="ru-RU" sz="1800" dirty="0" smtClean="0"/>
              <a:t>Не освоение либо несвоевременное (неполное) освоение средств краевого бюджета, как и не достижение, установленных в соглашениях с краевыми органами власти целевых показателей, ведет к отвлечению средств районного бюджета для устранения допущенных нарушений, а также в связи с применением бюджетных мер принуждения.</a:t>
            </a:r>
          </a:p>
          <a:p>
            <a:pPr marL="0" indent="0" algn="just">
              <a:buFontTx/>
              <a:buNone/>
            </a:pPr>
            <a:endParaRPr lang="ru-RU" sz="1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2656" y="179512"/>
            <a:ext cx="6192688" cy="8319200"/>
          </a:xfrm>
          <a:prstGeom prst="rect">
            <a:avLst/>
          </a:prstGeom>
        </p:spPr>
        <p:txBody>
          <a:bodyPr wrap="square">
            <a:spAutoFit/>
          </a:bodyPr>
          <a:lstStyle/>
          <a:p>
            <a:pPr marL="0" indent="533400" algn="just">
              <a:buFontTx/>
              <a:buNone/>
            </a:pPr>
            <a:r>
              <a:rPr lang="ru-RU" sz="1800" dirty="0" smtClean="0"/>
              <a:t>Эффективное управление муниципальным долгом.</a:t>
            </a:r>
          </a:p>
          <a:p>
            <a:pPr marL="0" indent="533400" algn="just">
              <a:buFontTx/>
              <a:buNone/>
            </a:pPr>
            <a:r>
              <a:rPr lang="ru-RU" sz="1800" dirty="0" smtClean="0"/>
              <a:t>Для решения данной задачи необходимо:</a:t>
            </a:r>
          </a:p>
          <a:p>
            <a:pPr marL="0" indent="533400" algn="just">
              <a:buFontTx/>
              <a:buNone/>
            </a:pPr>
            <a:r>
              <a:rPr lang="ru-RU" sz="1800" dirty="0" smtClean="0"/>
              <a:t>– пересмотреть подходы органов  местного самоуправления района к осуществлению полномочий в соответствующих сферах (в том числе за счет реорганизации структуры и деятельности подведомственных учреждений), чтобы достичь поставленных перед ними целей исходя из имеющегося объема финансового обеспечения;</a:t>
            </a:r>
          </a:p>
          <a:p>
            <a:pPr marL="0" indent="533400" algn="just">
              <a:lnSpc>
                <a:spcPct val="90000"/>
              </a:lnSpc>
              <a:buFontTx/>
              <a:buNone/>
            </a:pPr>
            <a:r>
              <a:rPr lang="ru-RU" sz="1400" dirty="0" smtClean="0"/>
              <a:t>– </a:t>
            </a:r>
            <a:r>
              <a:rPr lang="ru-RU" sz="1800" dirty="0" smtClean="0"/>
              <a:t>все дополнительные доходы направлять на уменьшение долга, не принимать новые расходные обязательства;</a:t>
            </a:r>
          </a:p>
          <a:p>
            <a:pPr marL="0" indent="533400" algn="just">
              <a:lnSpc>
                <a:spcPct val="90000"/>
              </a:lnSpc>
              <a:buFontTx/>
              <a:buNone/>
            </a:pPr>
            <a:r>
              <a:rPr lang="ru-RU" sz="1800" dirty="0" smtClean="0"/>
              <a:t>– финансовое обеспечение новых задач (поручений) осуществлять за счет перераспределения бюджетных ассигнований.</a:t>
            </a:r>
          </a:p>
          <a:p>
            <a:pPr marL="0" indent="533400" algn="just">
              <a:lnSpc>
                <a:spcPct val="90000"/>
              </a:lnSpc>
              <a:buFontTx/>
              <a:buNone/>
            </a:pPr>
            <a:r>
              <a:rPr lang="ru-RU" sz="1800" dirty="0" smtClean="0"/>
              <a:t>Эффективное управление бюджетными расходами.</a:t>
            </a:r>
          </a:p>
          <a:p>
            <a:pPr marL="0" indent="533400" algn="just">
              <a:lnSpc>
                <a:spcPct val="90000"/>
              </a:lnSpc>
              <a:buFontTx/>
              <a:buNone/>
            </a:pPr>
            <a:r>
              <a:rPr lang="ru-RU" sz="1800" dirty="0" smtClean="0"/>
              <a:t>Учитывая, что достижение поставленных целей требует значительного объема бюджетных средств, перед формированием расходов районного бюджета на 2020 – 2022 годы необходимо провести следующую работу по нахождению финансовых резервов, в т. ч.:</a:t>
            </a:r>
          </a:p>
          <a:p>
            <a:pPr marL="0" indent="533400" algn="just">
              <a:lnSpc>
                <a:spcPct val="90000"/>
              </a:lnSpc>
              <a:buFontTx/>
              <a:buNone/>
            </a:pPr>
            <a:r>
              <a:rPr lang="ru-RU" sz="1800" dirty="0" smtClean="0"/>
              <a:t>– пересмотреть расходные обязательства (</a:t>
            </a:r>
            <a:r>
              <a:rPr lang="ru-RU" sz="1800" dirty="0" err="1" smtClean="0"/>
              <a:t>мероп-риятия</a:t>
            </a:r>
            <a:r>
              <a:rPr lang="ru-RU" sz="1800" dirty="0" smtClean="0"/>
              <a:t>), как в программных, так и внепрограммных расходах, с целью переноса осуществления отдельных мероприятий на более поздний срок либо их исключения, с учетом приоритетности;</a:t>
            </a:r>
          </a:p>
          <a:p>
            <a:pPr marL="0" indent="533400" algn="just">
              <a:lnSpc>
                <a:spcPct val="90000"/>
              </a:lnSpc>
              <a:buFontTx/>
              <a:buNone/>
            </a:pPr>
            <a:r>
              <a:rPr lang="ru-RU" sz="1800" dirty="0" smtClean="0"/>
              <a:t>– ввести запрет на увеличение численности работников бюджетной сферы (включая аппарат управления);</a:t>
            </a:r>
          </a:p>
          <a:p>
            <a:pPr indent="533400" algn="just">
              <a:lnSpc>
                <a:spcPct val="90000"/>
              </a:lnSpc>
            </a:pPr>
            <a:r>
              <a:rPr lang="ru-RU" sz="1800" dirty="0" smtClean="0"/>
              <a:t>– обеспечить соблюдение норматива формирования расходов на содержание органов местного самоуправления района, утвержденных Правительством края;</a:t>
            </a:r>
          </a:p>
          <a:p>
            <a:pPr marL="0" indent="533400" algn="just">
              <a:lnSpc>
                <a:spcPct val="90000"/>
              </a:lnSpc>
              <a:buFontTx/>
              <a:buNone/>
            </a:pPr>
            <a:endParaRPr lang="ru-RU" sz="1800" dirty="0" smtClean="0"/>
          </a:p>
          <a:p>
            <a:pPr marL="0" indent="533400" algn="just">
              <a:buFontTx/>
              <a:buNone/>
            </a:pPr>
            <a:endParaRPr lang="ru-RU" sz="1800" dirty="0" smtClean="0"/>
          </a:p>
        </p:txBody>
      </p:sp>
    </p:spTree>
    <p:extLst>
      <p:ext uri="{BB962C8B-B14F-4D97-AF65-F5344CB8AC3E}">
        <p14:creationId xmlns:p14="http://schemas.microsoft.com/office/powerpoint/2010/main" val="1613279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04813" y="539750"/>
            <a:ext cx="6110287" cy="8424863"/>
          </a:xfrm>
        </p:spPr>
        <p:txBody>
          <a:bodyPr/>
          <a:lstStyle/>
          <a:p>
            <a:pPr marL="0" indent="533400" algn="just">
              <a:lnSpc>
                <a:spcPct val="90000"/>
              </a:lnSpc>
              <a:buFontTx/>
              <a:buNone/>
            </a:pPr>
            <a:r>
              <a:rPr lang="ru-RU" sz="1800" dirty="0" smtClean="0"/>
              <a:t>– исключить исполнение расходных обязательств, не связанных с решением вопросов, отнесенных Конституцией Российской Федерации и федеральными законами к полномочиям органов местного самоуправления;</a:t>
            </a:r>
          </a:p>
          <a:p>
            <a:pPr marL="0" indent="533400" algn="just">
              <a:lnSpc>
                <a:spcPct val="90000"/>
              </a:lnSpc>
              <a:buFontTx/>
              <a:buNone/>
            </a:pPr>
            <a:r>
              <a:rPr lang="ru-RU" sz="1800" dirty="0" smtClean="0"/>
              <a:t>– главными распорядителями бюджетных средств подготовить предложения по реорганизации структуры и деятельности подведомственных учреждений, сокращению расходов на аппарат управления, доходам и расходам от внебюджетной деятельности;</a:t>
            </a:r>
          </a:p>
          <a:p>
            <a:pPr marL="0" indent="533400" algn="just">
              <a:buFontTx/>
              <a:buNone/>
            </a:pPr>
            <a:r>
              <a:rPr lang="ru-RU" sz="1400" dirty="0" smtClean="0"/>
              <a:t>- </a:t>
            </a:r>
            <a:r>
              <a:rPr lang="ru-RU" sz="1800" dirty="0" smtClean="0"/>
              <a:t>экономический эффект от оптимизации бюджетных расходов, полученный в отраслях социально-культурной сферы, направлять на финансовое обеспечение приоритетных текущих расходов в указанных отраслях;</a:t>
            </a:r>
          </a:p>
          <a:p>
            <a:pPr marL="0" indent="533400" algn="just">
              <a:buFontTx/>
              <a:buNone/>
            </a:pPr>
            <a:r>
              <a:rPr lang="ru-RU" sz="1800" dirty="0" smtClean="0"/>
              <a:t>- расходы на дорожную деятельность планировать в пределах средств дорожного фонда района. </a:t>
            </a:r>
          </a:p>
          <a:p>
            <a:pPr marL="0" indent="533400" algn="just">
              <a:buFontTx/>
              <a:buNone/>
            </a:pPr>
            <a:r>
              <a:rPr lang="ru-RU" sz="1800" dirty="0" smtClean="0"/>
              <a:t>В целях повышения эффективности бюджетных расходов предлагается сохранить на очередной год и плановый период долю расходов районного бюджета, формируемую в рамках муниципальных программ, на уровне не менее 80 % . Это позволит обеспечить взаимосвязь направлений бюджетных ассигнований на оказание муниципальных  услуг с приоритетами социально - экономического развития района и улучшит качество планирования расходов на финансирование муниципальных программ.</a:t>
            </a:r>
          </a:p>
          <a:p>
            <a:pPr marL="0" indent="533400" algn="just">
              <a:buFontTx/>
              <a:buNone/>
            </a:pPr>
            <a:r>
              <a:rPr lang="ru-RU" sz="1800" dirty="0" smtClean="0"/>
              <a:t>Следующая приоритетная задача бюджетной политики - формирование и реализация в районе системы управления налоговыми расходами, которая предполагает ее интегрирование в бюджетный процесс путем:</a:t>
            </a:r>
          </a:p>
          <a:p>
            <a:pPr marL="0" indent="533400" algn="just">
              <a:lnSpc>
                <a:spcPct val="90000"/>
              </a:lnSpc>
              <a:buFontTx/>
              <a:buNone/>
            </a:pPr>
            <a:endParaRPr lang="ru-RU" sz="1800" dirty="0" smtClean="0"/>
          </a:p>
          <a:p>
            <a:pPr marL="0" indent="0" algn="just">
              <a:lnSpc>
                <a:spcPct val="90000"/>
              </a:lnSpc>
              <a:buFontTx/>
              <a:buNone/>
            </a:pPr>
            <a:endParaRPr lang="ru-RU" sz="1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42900" y="366713"/>
            <a:ext cx="6172200" cy="749300"/>
          </a:xfrm>
        </p:spPr>
        <p:txBody>
          <a:bodyPr/>
          <a:lstStyle/>
          <a:p>
            <a:r>
              <a:rPr lang="ru-RU" sz="2800" dirty="0" smtClean="0"/>
              <a:t>Общая характеристика района</a:t>
            </a:r>
          </a:p>
        </p:txBody>
      </p:sp>
      <p:sp>
        <p:nvSpPr>
          <p:cNvPr id="4099" name="Rectangle 3"/>
          <p:cNvSpPr>
            <a:spLocks noGrp="1" noChangeArrowheads="1"/>
          </p:cNvSpPr>
          <p:nvPr>
            <p:ph type="body" idx="1"/>
          </p:nvPr>
        </p:nvSpPr>
        <p:spPr>
          <a:xfrm>
            <a:off x="342900" y="1042988"/>
            <a:ext cx="6172200" cy="7777162"/>
          </a:xfrm>
        </p:spPr>
        <p:txBody>
          <a:bodyPr/>
          <a:lstStyle/>
          <a:p>
            <a:pPr marL="0" indent="542925" algn="just">
              <a:buFontTx/>
              <a:buNone/>
            </a:pPr>
            <a:r>
              <a:rPr lang="ru-RU" sz="1400" dirty="0" smtClean="0"/>
              <a:t>Охотский район является самым отдаленным северным районом Хабаровского края. Его площадь 158 517,8 квадратных километров. Это 20 процентов территории Хабаровского края и </a:t>
            </a:r>
            <a:r>
              <a:rPr lang="ru-RU" sz="1400" dirty="0" err="1" smtClean="0"/>
              <a:t>и</a:t>
            </a:r>
            <a:r>
              <a:rPr lang="ru-RU" sz="1400" dirty="0" smtClean="0"/>
              <a:t> 2,5 процента территории Дальневосточного федерального округа. </a:t>
            </a:r>
          </a:p>
          <a:p>
            <a:pPr marL="0" indent="542925" algn="just">
              <a:buFontTx/>
              <a:buNone/>
            </a:pPr>
            <a:r>
              <a:rPr lang="ru-RU" sz="1400" dirty="0" smtClean="0"/>
              <a:t>Сухопутная граница протянулась на 1 530 километров, а морская на - 460. С восточной стороны район граничит с Магаданской областью.. На севере и северо - западе район граничит с республикой Саха - Якутия. На юго - западе сухопутная граница заканчивается по хребту </a:t>
            </a:r>
            <a:r>
              <a:rPr lang="ru-RU" sz="1400" dirty="0" err="1" smtClean="0"/>
              <a:t>Джугджур</a:t>
            </a:r>
            <a:r>
              <a:rPr lang="ru-RU" sz="1400" dirty="0" smtClean="0"/>
              <a:t>. С южной стороны границей является Охотское море.</a:t>
            </a:r>
          </a:p>
          <a:p>
            <a:pPr marL="0" indent="542925" algn="just">
              <a:buFontTx/>
              <a:buNone/>
            </a:pPr>
            <a:r>
              <a:rPr lang="ru-RU" sz="1400" dirty="0" smtClean="0"/>
              <a:t>Такое расположение  –  высокие горные массивы и суровое Охотское море - формирует климат. Климат муссонный, основным его чертами является холодная сухая зима и прохладное влажное лето. Сезонная смена ветров на границе двух систем «материк-океан» обуславливает пасмурную погоду летом – когда ветер дует с моря и ясную морозную зимой – когда ветер дует с материка. </a:t>
            </a:r>
          </a:p>
          <a:p>
            <a:pPr marL="0" indent="542925" algn="just">
              <a:buFontTx/>
              <a:buNone/>
            </a:pPr>
            <a:r>
              <a:rPr lang="ru-RU" sz="1400" dirty="0" smtClean="0"/>
              <a:t>Население района по состоянию на 01 января 2019 года – 6 372 человек.</a:t>
            </a:r>
          </a:p>
          <a:p>
            <a:pPr marL="0" indent="542925" algn="just">
              <a:buFontTx/>
              <a:buNone/>
            </a:pPr>
            <a:r>
              <a:rPr lang="ru-RU" sz="1400" dirty="0" smtClean="0"/>
              <a:t>Административный центр расположен в </a:t>
            </a:r>
            <a:r>
              <a:rPr lang="ru-RU" sz="1400" dirty="0" err="1" smtClean="0"/>
              <a:t>рп</a:t>
            </a:r>
            <a:r>
              <a:rPr lang="ru-RU" sz="1400" dirty="0" smtClean="0"/>
              <a:t>. Охотск.</a:t>
            </a:r>
          </a:p>
          <a:p>
            <a:pPr marL="0" indent="542925" algn="just">
              <a:buFontTx/>
              <a:buNone/>
            </a:pPr>
            <a:r>
              <a:rPr lang="ru-RU" sz="1400" dirty="0" smtClean="0"/>
              <a:t>В состав района входят 8 муниципальных образований, из них 1 городское поселение и 7 сельских поселений. </a:t>
            </a:r>
          </a:p>
          <a:p>
            <a:pPr marL="0" indent="542925" algn="just">
              <a:buFontTx/>
              <a:buNone/>
            </a:pPr>
            <a:r>
              <a:rPr lang="ru-RU" sz="1400" dirty="0" smtClean="0"/>
              <a:t>Официальный сайт Охотского района и администрации Охотского муниципального района </a:t>
            </a:r>
            <a:r>
              <a:rPr lang="ru-RU" sz="1400" u="sng" dirty="0" smtClean="0">
                <a:hlinkClick r:id="rId2"/>
              </a:rPr>
              <a:t>https://www.admohotsk.ru</a:t>
            </a:r>
            <a:endParaRPr lang="ru-RU" sz="1400" u="sng" dirty="0" smtClean="0"/>
          </a:p>
        </p:txBody>
      </p:sp>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6443663"/>
            <a:ext cx="56880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ъект 2"/>
          <p:cNvSpPr>
            <a:spLocks noGrp="1"/>
          </p:cNvSpPr>
          <p:nvPr>
            <p:ph idx="1"/>
          </p:nvPr>
        </p:nvSpPr>
        <p:spPr>
          <a:xfrm>
            <a:off x="342900" y="539750"/>
            <a:ext cx="6172200" cy="8280400"/>
          </a:xfrm>
        </p:spPr>
        <p:txBody>
          <a:bodyPr/>
          <a:lstStyle/>
          <a:p>
            <a:pPr marL="0" indent="533400" algn="just">
              <a:buFontTx/>
              <a:buNone/>
            </a:pPr>
            <a:r>
              <a:rPr lang="ru-RU" sz="1800" dirty="0" smtClean="0"/>
              <a:t>– формирования перечня налоговых расходов района на очередной финансовый год и на плановый период;</a:t>
            </a:r>
          </a:p>
          <a:p>
            <a:pPr marL="0" indent="533400" algn="just">
              <a:buFontTx/>
              <a:buNone/>
            </a:pPr>
            <a:r>
              <a:rPr lang="ru-RU" sz="1800" dirty="0" smtClean="0"/>
              <a:t>ежегодного проведения оценки объемов налоговых расходов и оценки их эффективности;</a:t>
            </a:r>
          </a:p>
          <a:p>
            <a:pPr marL="0" indent="533400" algn="just">
              <a:buFontTx/>
              <a:buNone/>
            </a:pPr>
            <a:r>
              <a:rPr lang="ru-RU" sz="1800" dirty="0" smtClean="0"/>
              <a:t>– принятия решений о дальнейшем предоставлении (отмене) налоговых расходов по итогам оценки его эффективности.</a:t>
            </a:r>
          </a:p>
          <a:p>
            <a:pPr marL="0" indent="533400" algn="just">
              <a:buFontTx/>
              <a:buNone/>
            </a:pPr>
            <a:r>
              <a:rPr lang="ru-RU" sz="1800" dirty="0" smtClean="0"/>
              <a:t>Задачу повышения операционной эффективности использования бюджетных средств планируется решать за счет:</a:t>
            </a:r>
          </a:p>
          <a:p>
            <a:pPr marL="0" indent="533400" algn="just">
              <a:buFontTx/>
              <a:buNone/>
            </a:pPr>
            <a:r>
              <a:rPr lang="ru-RU" sz="1800" dirty="0" smtClean="0"/>
              <a:t>- совершенствования управления расходами бюджета на осуществление государственных закупок;</a:t>
            </a:r>
          </a:p>
          <a:p>
            <a:pPr marL="0" indent="533400" algn="just">
              <a:buFontTx/>
              <a:buNone/>
            </a:pPr>
            <a:r>
              <a:rPr lang="ru-RU" sz="1800" dirty="0" smtClean="0"/>
              <a:t>- повышения эффективности муниципального финансового контроля; </a:t>
            </a:r>
          </a:p>
          <a:p>
            <a:pPr marL="0" indent="533400" algn="just">
              <a:buFontTx/>
              <a:buNone/>
            </a:pPr>
            <a:r>
              <a:rPr lang="ru-RU" sz="1800" dirty="0" smtClean="0"/>
              <a:t>- повышения открытости и доступности бюджетных данных;</a:t>
            </a:r>
          </a:p>
          <a:p>
            <a:pPr marL="0" indent="533400" algn="just">
              <a:buFontTx/>
              <a:buNone/>
            </a:pPr>
            <a:r>
              <a:rPr lang="ru-RU" sz="1800" dirty="0" smtClean="0"/>
              <a:t>- развития в районе системы «Электронный бюджет».</a:t>
            </a:r>
          </a:p>
          <a:p>
            <a:pPr marL="0" indent="533400" algn="just">
              <a:buFontTx/>
              <a:buNone/>
            </a:pPr>
            <a:endParaRPr lang="ru-RU" sz="1800" dirty="0" smtClean="0"/>
          </a:p>
        </p:txBody>
      </p:sp>
      <p:pic>
        <p:nvPicPr>
          <p:cNvPr id="3" name="Picture 4" descr="http://www.kremlinrus.ru.opt-images.1c-bitrix-cdn.ru/upload/iblock/308/308e37fa1b20ee74764be6272bfcccd1/1445573006_RertZALfKC_26152_x922.jpg?146972521478714"/>
          <p:cNvPicPr>
            <a:picLocks noChangeAspect="1" noChangeArrowheads="1"/>
          </p:cNvPicPr>
          <p:nvPr/>
        </p:nvPicPr>
        <p:blipFill>
          <a:blip r:embed="rId2">
            <a:extLst>
              <a:ext uri="{28A0092B-C50C-407E-A947-70E740481C1C}">
                <a14:useLocalDpi xmlns:a14="http://schemas.microsoft.com/office/drawing/2010/main" val="0"/>
              </a:ext>
            </a:extLst>
          </a:blip>
          <a:srcRect b="14111"/>
          <a:stretch>
            <a:fillRect/>
          </a:stretch>
        </p:blipFill>
        <p:spPr bwMode="auto">
          <a:xfrm>
            <a:off x="332656" y="6372200"/>
            <a:ext cx="6027720" cy="244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Заголовок 1"/>
          <p:cNvSpPr>
            <a:spLocks noGrp="1"/>
          </p:cNvSpPr>
          <p:nvPr>
            <p:ph type="title" idx="4294967295"/>
          </p:nvPr>
        </p:nvSpPr>
        <p:spPr>
          <a:xfrm>
            <a:off x="342900" y="366713"/>
            <a:ext cx="6172200" cy="1136650"/>
          </a:xfrm>
        </p:spPr>
        <p:txBody>
          <a:bodyPr/>
          <a:lstStyle/>
          <a:p>
            <a:pPr eaLnBrk="1" hangingPunct="1"/>
            <a:r>
              <a:rPr lang="ru-RU" sz="2800" smtClean="0"/>
              <a:t>Основные характеристики бюджета </a:t>
            </a:r>
            <a:br>
              <a:rPr lang="ru-RU" sz="2800" smtClean="0"/>
            </a:br>
            <a:r>
              <a:rPr lang="ru-RU" sz="2800" smtClean="0"/>
              <a:t>на 2020 год</a:t>
            </a:r>
          </a:p>
        </p:txBody>
      </p:sp>
      <p:sp>
        <p:nvSpPr>
          <p:cNvPr id="27657" name="TextBox 8"/>
          <p:cNvSpPr txBox="1">
            <a:spLocks noChangeArrowheads="1"/>
          </p:cNvSpPr>
          <p:nvPr/>
        </p:nvSpPr>
        <p:spPr bwMode="auto">
          <a:xfrm>
            <a:off x="4557713" y="3224213"/>
            <a:ext cx="235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ru-RU" sz="1600" b="1" dirty="0" smtClean="0"/>
              <a:t>.</a:t>
            </a:r>
            <a:endParaRPr lang="ru-RU" sz="1600" b="1" dirty="0"/>
          </a:p>
        </p:txBody>
      </p:sp>
      <p:sp>
        <p:nvSpPr>
          <p:cNvPr id="27670" name="TextBox 26"/>
          <p:cNvSpPr txBox="1">
            <a:spLocks noChangeArrowheads="1"/>
          </p:cNvSpPr>
          <p:nvPr/>
        </p:nvSpPr>
        <p:spPr bwMode="auto">
          <a:xfrm>
            <a:off x="4325938" y="7683500"/>
            <a:ext cx="549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endParaRPr lang="ru-RU" sz="700" b="1"/>
          </a:p>
        </p:txBody>
      </p:sp>
      <p:sp>
        <p:nvSpPr>
          <p:cNvPr id="27671" name="TextBox 27"/>
          <p:cNvSpPr txBox="1">
            <a:spLocks noChangeArrowheads="1"/>
          </p:cNvSpPr>
          <p:nvPr/>
        </p:nvSpPr>
        <p:spPr bwMode="auto">
          <a:xfrm>
            <a:off x="4724400" y="7380288"/>
            <a:ext cx="6715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endParaRPr lang="ru-RU" sz="700" b="1"/>
          </a:p>
        </p:txBody>
      </p:sp>
      <p:grpSp>
        <p:nvGrpSpPr>
          <p:cNvPr id="3" name="Группа 2"/>
          <p:cNvGrpSpPr/>
          <p:nvPr/>
        </p:nvGrpSpPr>
        <p:grpSpPr>
          <a:xfrm>
            <a:off x="260648" y="2051719"/>
            <a:ext cx="6264696" cy="5427787"/>
            <a:chOff x="1143000" y="3048000"/>
            <a:chExt cx="4572000" cy="3047474"/>
          </a:xfrm>
        </p:grpSpPr>
        <p:sp>
          <p:nvSpPr>
            <p:cNvPr id="6" name="Полилиния 5"/>
            <p:cNvSpPr/>
            <p:nvPr/>
          </p:nvSpPr>
          <p:spPr>
            <a:xfrm>
              <a:off x="1143000" y="3048524"/>
              <a:ext cx="805309" cy="1150442"/>
            </a:xfrm>
            <a:custGeom>
              <a:avLst/>
              <a:gdLst>
                <a:gd name="connsiteX0" fmla="*/ 0 w 1150441"/>
                <a:gd name="connsiteY0" fmla="*/ 0 h 805308"/>
                <a:gd name="connsiteX1" fmla="*/ 747787 w 1150441"/>
                <a:gd name="connsiteY1" fmla="*/ 0 h 805308"/>
                <a:gd name="connsiteX2" fmla="*/ 1150441 w 1150441"/>
                <a:gd name="connsiteY2" fmla="*/ 402654 h 805308"/>
                <a:gd name="connsiteX3" fmla="*/ 747787 w 1150441"/>
                <a:gd name="connsiteY3" fmla="*/ 805308 h 805308"/>
                <a:gd name="connsiteX4" fmla="*/ 0 w 1150441"/>
                <a:gd name="connsiteY4" fmla="*/ 805308 h 805308"/>
                <a:gd name="connsiteX5" fmla="*/ 402654 w 1150441"/>
                <a:gd name="connsiteY5" fmla="*/ 402654 h 805308"/>
                <a:gd name="connsiteX6" fmla="*/ 0 w 1150441"/>
                <a:gd name="connsiteY6" fmla="*/ 0 h 80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441" h="805308">
                  <a:moveTo>
                    <a:pt x="1150440" y="0"/>
                  </a:moveTo>
                  <a:lnTo>
                    <a:pt x="1150440" y="523450"/>
                  </a:lnTo>
                  <a:lnTo>
                    <a:pt x="575221" y="805308"/>
                  </a:lnTo>
                  <a:lnTo>
                    <a:pt x="1" y="523450"/>
                  </a:lnTo>
                  <a:lnTo>
                    <a:pt x="1" y="0"/>
                  </a:lnTo>
                  <a:lnTo>
                    <a:pt x="575221" y="281858"/>
                  </a:lnTo>
                  <a:lnTo>
                    <a:pt x="1150440" y="0"/>
                  </a:lnTo>
                  <a:close/>
                </a:path>
              </a:pathLst>
            </a:custGeom>
            <a:solidFill>
              <a:srgbClr val="9900FF"/>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2701" tIns="415354" rIns="12700" bIns="415355" numCol="1" spcCol="1270" anchor="ctr" anchorCtr="0">
              <a:noAutofit/>
            </a:bodyPr>
            <a:lstStyle/>
            <a:p>
              <a:pPr lvl="0" algn="ctr" defTabSz="889000">
                <a:lnSpc>
                  <a:spcPct val="90000"/>
                </a:lnSpc>
                <a:spcBef>
                  <a:spcPct val="0"/>
                </a:spcBef>
                <a:spcAft>
                  <a:spcPct val="35000"/>
                </a:spcAft>
              </a:pPr>
              <a:endParaRPr lang="ru-RU" sz="2000" kern="1200" dirty="0"/>
            </a:p>
          </p:txBody>
        </p:sp>
        <p:sp>
          <p:nvSpPr>
            <p:cNvPr id="8" name="Полилиния 7"/>
            <p:cNvSpPr/>
            <p:nvPr/>
          </p:nvSpPr>
          <p:spPr>
            <a:xfrm>
              <a:off x="1948308" y="3048000"/>
              <a:ext cx="3766692" cy="747787"/>
            </a:xfrm>
            <a:custGeom>
              <a:avLst/>
              <a:gdLst>
                <a:gd name="connsiteX0" fmla="*/ 124633 w 747786"/>
                <a:gd name="connsiteY0" fmla="*/ 0 h 3766691"/>
                <a:gd name="connsiteX1" fmla="*/ 623153 w 747786"/>
                <a:gd name="connsiteY1" fmla="*/ 0 h 3766691"/>
                <a:gd name="connsiteX2" fmla="*/ 747786 w 747786"/>
                <a:gd name="connsiteY2" fmla="*/ 124633 h 3766691"/>
                <a:gd name="connsiteX3" fmla="*/ 747786 w 747786"/>
                <a:gd name="connsiteY3" fmla="*/ 3766691 h 3766691"/>
                <a:gd name="connsiteX4" fmla="*/ 747786 w 747786"/>
                <a:gd name="connsiteY4" fmla="*/ 3766691 h 3766691"/>
                <a:gd name="connsiteX5" fmla="*/ 0 w 747786"/>
                <a:gd name="connsiteY5" fmla="*/ 3766691 h 3766691"/>
                <a:gd name="connsiteX6" fmla="*/ 0 w 747786"/>
                <a:gd name="connsiteY6" fmla="*/ 3766691 h 3766691"/>
                <a:gd name="connsiteX7" fmla="*/ 0 w 747786"/>
                <a:gd name="connsiteY7" fmla="*/ 124633 h 3766691"/>
                <a:gd name="connsiteX8" fmla="*/ 124633 w 747786"/>
                <a:gd name="connsiteY8" fmla="*/ 0 h 376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786" h="3766691">
                  <a:moveTo>
                    <a:pt x="747786" y="627794"/>
                  </a:moveTo>
                  <a:lnTo>
                    <a:pt x="747786" y="3138897"/>
                  </a:lnTo>
                  <a:cubicBezTo>
                    <a:pt x="747786" y="3485617"/>
                    <a:pt x="736708" y="3766688"/>
                    <a:pt x="723043" y="3766688"/>
                  </a:cubicBezTo>
                  <a:lnTo>
                    <a:pt x="0" y="3766688"/>
                  </a:lnTo>
                  <a:lnTo>
                    <a:pt x="0" y="3766688"/>
                  </a:lnTo>
                  <a:lnTo>
                    <a:pt x="0" y="3"/>
                  </a:lnTo>
                  <a:lnTo>
                    <a:pt x="0" y="3"/>
                  </a:lnTo>
                  <a:lnTo>
                    <a:pt x="723043" y="3"/>
                  </a:lnTo>
                  <a:cubicBezTo>
                    <a:pt x="736708" y="3"/>
                    <a:pt x="747786" y="281074"/>
                    <a:pt x="747786" y="627794"/>
                  </a:cubicBezTo>
                  <a:close/>
                </a:path>
              </a:pathLst>
            </a:custGeom>
            <a:ln>
              <a:noFill/>
            </a:ln>
            <a:effectLst/>
            <a:scene3d>
              <a:camera prst="orthographicFront">
                <a:rot lat="0" lon="0" rev="0"/>
              </a:camera>
              <a:lightRig rig="glow" dir="t">
                <a:rot lat="0" lon="0" rev="14100000"/>
              </a:lightRig>
            </a:scene3d>
            <a:sp3d prstMaterial="softEdge">
              <a:bevelT w="127000" prst="artDeco"/>
            </a:sp3d>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0474" rIns="50474" bIns="50475" numCol="1" spcCol="1270" anchor="ctr" anchorCtr="0">
              <a:noAutofit/>
            </a:bodyPr>
            <a:lstStyle/>
            <a:p>
              <a:pPr marL="0" lvl="1" algn="l" defTabSz="977900">
                <a:lnSpc>
                  <a:spcPct val="90000"/>
                </a:lnSpc>
                <a:spcBef>
                  <a:spcPct val="0"/>
                </a:spcBef>
                <a:spcAft>
                  <a:spcPct val="15000"/>
                </a:spcAft>
              </a:pPr>
              <a:r>
                <a:rPr lang="ru-RU" sz="2200" b="1" i="1" kern="1200" dirty="0" smtClean="0"/>
                <a:t>Доходы</a:t>
              </a:r>
              <a:endParaRPr lang="ru-RU" sz="2200" b="1" i="1" kern="1200" dirty="0"/>
            </a:p>
            <a:p>
              <a:pPr marL="0" lvl="1" defTabSz="977900">
                <a:lnSpc>
                  <a:spcPct val="90000"/>
                </a:lnSpc>
                <a:spcAft>
                  <a:spcPct val="15000"/>
                </a:spcAft>
              </a:pPr>
              <a:r>
                <a:rPr lang="ru-RU" sz="2400" b="1" dirty="0" smtClean="0"/>
                <a:t>1 701 618,72 тыс. рублей</a:t>
              </a:r>
              <a:endParaRPr lang="ru-RU" sz="2200" kern="1200" dirty="0"/>
            </a:p>
          </p:txBody>
        </p:sp>
        <p:sp>
          <p:nvSpPr>
            <p:cNvPr id="9" name="Полилиния 8"/>
            <p:cNvSpPr/>
            <p:nvPr/>
          </p:nvSpPr>
          <p:spPr>
            <a:xfrm>
              <a:off x="1143000" y="3996778"/>
              <a:ext cx="805309" cy="1150442"/>
            </a:xfrm>
            <a:custGeom>
              <a:avLst/>
              <a:gdLst>
                <a:gd name="connsiteX0" fmla="*/ 0 w 1150441"/>
                <a:gd name="connsiteY0" fmla="*/ 0 h 805308"/>
                <a:gd name="connsiteX1" fmla="*/ 747787 w 1150441"/>
                <a:gd name="connsiteY1" fmla="*/ 0 h 805308"/>
                <a:gd name="connsiteX2" fmla="*/ 1150441 w 1150441"/>
                <a:gd name="connsiteY2" fmla="*/ 402654 h 805308"/>
                <a:gd name="connsiteX3" fmla="*/ 747787 w 1150441"/>
                <a:gd name="connsiteY3" fmla="*/ 805308 h 805308"/>
                <a:gd name="connsiteX4" fmla="*/ 0 w 1150441"/>
                <a:gd name="connsiteY4" fmla="*/ 805308 h 805308"/>
                <a:gd name="connsiteX5" fmla="*/ 402654 w 1150441"/>
                <a:gd name="connsiteY5" fmla="*/ 402654 h 805308"/>
                <a:gd name="connsiteX6" fmla="*/ 0 w 1150441"/>
                <a:gd name="connsiteY6" fmla="*/ 0 h 80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441" h="805308">
                  <a:moveTo>
                    <a:pt x="1150440" y="0"/>
                  </a:moveTo>
                  <a:lnTo>
                    <a:pt x="1150440" y="523450"/>
                  </a:lnTo>
                  <a:lnTo>
                    <a:pt x="575221" y="805308"/>
                  </a:lnTo>
                  <a:lnTo>
                    <a:pt x="1" y="523450"/>
                  </a:lnTo>
                  <a:lnTo>
                    <a:pt x="1" y="0"/>
                  </a:lnTo>
                  <a:lnTo>
                    <a:pt x="575221" y="281858"/>
                  </a:lnTo>
                  <a:lnTo>
                    <a:pt x="1150440" y="0"/>
                  </a:lnTo>
                  <a:close/>
                </a:path>
              </a:pathLst>
            </a:cu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3">
                <a:hueOff val="-5014307"/>
                <a:satOff val="-29166"/>
                <a:lumOff val="-47647"/>
                <a:alphaOff val="0"/>
              </a:schemeClr>
            </a:lnRef>
            <a:fillRef idx="1">
              <a:scrgbClr r="0" g="0" b="0"/>
            </a:fillRef>
            <a:effectRef idx="0">
              <a:schemeClr val="accent3">
                <a:hueOff val="-5014307"/>
                <a:satOff val="-29166"/>
                <a:lumOff val="-47647"/>
                <a:alphaOff val="0"/>
              </a:schemeClr>
            </a:effectRef>
            <a:fontRef idx="minor">
              <a:schemeClr val="lt1"/>
            </a:fontRef>
          </p:style>
          <p:txBody>
            <a:bodyPr spcFirstLastPara="0" vert="horz" wrap="square" lIns="12701" tIns="415354" rIns="12700" bIns="415355" numCol="1" spcCol="1270" anchor="ctr" anchorCtr="0">
              <a:noAutofit/>
            </a:bodyPr>
            <a:lstStyle/>
            <a:p>
              <a:pPr lvl="0" algn="ctr" defTabSz="889000">
                <a:lnSpc>
                  <a:spcPct val="90000"/>
                </a:lnSpc>
                <a:spcBef>
                  <a:spcPct val="0"/>
                </a:spcBef>
                <a:spcAft>
                  <a:spcPct val="35000"/>
                </a:spcAft>
              </a:pPr>
              <a:endParaRPr lang="ru-RU" sz="2000" kern="1200"/>
            </a:p>
          </p:txBody>
        </p:sp>
        <p:sp>
          <p:nvSpPr>
            <p:cNvPr id="10" name="Полилиния 9"/>
            <p:cNvSpPr/>
            <p:nvPr/>
          </p:nvSpPr>
          <p:spPr>
            <a:xfrm>
              <a:off x="1948308" y="3996780"/>
              <a:ext cx="3766692" cy="747787"/>
            </a:xfrm>
            <a:custGeom>
              <a:avLst/>
              <a:gdLst>
                <a:gd name="connsiteX0" fmla="*/ 124633 w 747786"/>
                <a:gd name="connsiteY0" fmla="*/ 0 h 3766691"/>
                <a:gd name="connsiteX1" fmla="*/ 623153 w 747786"/>
                <a:gd name="connsiteY1" fmla="*/ 0 h 3766691"/>
                <a:gd name="connsiteX2" fmla="*/ 747786 w 747786"/>
                <a:gd name="connsiteY2" fmla="*/ 124633 h 3766691"/>
                <a:gd name="connsiteX3" fmla="*/ 747786 w 747786"/>
                <a:gd name="connsiteY3" fmla="*/ 3766691 h 3766691"/>
                <a:gd name="connsiteX4" fmla="*/ 747786 w 747786"/>
                <a:gd name="connsiteY4" fmla="*/ 3766691 h 3766691"/>
                <a:gd name="connsiteX5" fmla="*/ 0 w 747786"/>
                <a:gd name="connsiteY5" fmla="*/ 3766691 h 3766691"/>
                <a:gd name="connsiteX6" fmla="*/ 0 w 747786"/>
                <a:gd name="connsiteY6" fmla="*/ 3766691 h 3766691"/>
                <a:gd name="connsiteX7" fmla="*/ 0 w 747786"/>
                <a:gd name="connsiteY7" fmla="*/ 124633 h 3766691"/>
                <a:gd name="connsiteX8" fmla="*/ 124633 w 747786"/>
                <a:gd name="connsiteY8" fmla="*/ 0 h 376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786" h="3766691">
                  <a:moveTo>
                    <a:pt x="747786" y="627794"/>
                  </a:moveTo>
                  <a:lnTo>
                    <a:pt x="747786" y="3138897"/>
                  </a:lnTo>
                  <a:cubicBezTo>
                    <a:pt x="747786" y="3485617"/>
                    <a:pt x="736708" y="3766688"/>
                    <a:pt x="723043" y="3766688"/>
                  </a:cubicBezTo>
                  <a:lnTo>
                    <a:pt x="0" y="3766688"/>
                  </a:lnTo>
                  <a:lnTo>
                    <a:pt x="0" y="3766688"/>
                  </a:lnTo>
                  <a:lnTo>
                    <a:pt x="0" y="3"/>
                  </a:lnTo>
                  <a:lnTo>
                    <a:pt x="0" y="3"/>
                  </a:lnTo>
                  <a:lnTo>
                    <a:pt x="723043" y="3"/>
                  </a:lnTo>
                  <a:cubicBezTo>
                    <a:pt x="736708" y="3"/>
                    <a:pt x="747786" y="281074"/>
                    <a:pt x="747786" y="627794"/>
                  </a:cubicBezTo>
                  <a:close/>
                </a:path>
              </a:pathLst>
            </a:custGeom>
            <a:ln>
              <a:noFill/>
            </a:ln>
            <a:effectLst/>
            <a:scene3d>
              <a:camera prst="orthographicFront">
                <a:rot lat="0" lon="0" rev="0"/>
              </a:camera>
              <a:lightRig rig="glow" dir="t">
                <a:rot lat="0" lon="0" rev="14100000"/>
              </a:lightRig>
            </a:scene3d>
            <a:sp3d prstMaterial="softEdge">
              <a:bevelT w="127000" prst="artDeco"/>
            </a:sp3d>
          </p:spPr>
          <p:style>
            <a:lnRef idx="2">
              <a:schemeClr val="accent3">
                <a:hueOff val="-5014307"/>
                <a:satOff val="-29166"/>
                <a:lumOff val="-4764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0474" rIns="50474" bIns="50475" numCol="1" spcCol="1270" anchor="ctr" anchorCtr="0">
              <a:noAutofit/>
            </a:bodyPr>
            <a:lstStyle/>
            <a:p>
              <a:pPr marL="0" lvl="1" defTabSz="977900">
                <a:lnSpc>
                  <a:spcPct val="90000"/>
                </a:lnSpc>
                <a:spcAft>
                  <a:spcPct val="15000"/>
                </a:spcAft>
              </a:pPr>
              <a:r>
                <a:rPr lang="ru-RU" sz="2200" b="1" i="1" dirty="0"/>
                <a:t>Расходы</a:t>
              </a:r>
            </a:p>
            <a:p>
              <a:pPr marL="0" lvl="1" defTabSz="977900">
                <a:lnSpc>
                  <a:spcPct val="90000"/>
                </a:lnSpc>
                <a:spcAft>
                  <a:spcPct val="15000"/>
                </a:spcAft>
              </a:pPr>
              <a:r>
                <a:rPr lang="ru-RU" sz="2400" b="1" dirty="0" smtClean="0"/>
                <a:t>1 715 841,00 тыс. рублей</a:t>
              </a:r>
            </a:p>
            <a:p>
              <a:pPr marL="0" lvl="1" algn="l" defTabSz="977900">
                <a:lnSpc>
                  <a:spcPct val="90000"/>
                </a:lnSpc>
                <a:spcBef>
                  <a:spcPct val="0"/>
                </a:spcBef>
                <a:spcAft>
                  <a:spcPct val="15000"/>
                </a:spcAft>
              </a:pPr>
              <a:endParaRPr lang="ru-RU" sz="2200" kern="1200" dirty="0"/>
            </a:p>
          </p:txBody>
        </p:sp>
        <p:sp>
          <p:nvSpPr>
            <p:cNvPr id="11" name="Полилиния 10"/>
            <p:cNvSpPr/>
            <p:nvPr/>
          </p:nvSpPr>
          <p:spPr>
            <a:xfrm>
              <a:off x="1143000" y="4945032"/>
              <a:ext cx="805309" cy="1150442"/>
            </a:xfrm>
            <a:custGeom>
              <a:avLst/>
              <a:gdLst>
                <a:gd name="connsiteX0" fmla="*/ 0 w 1150441"/>
                <a:gd name="connsiteY0" fmla="*/ 0 h 805308"/>
                <a:gd name="connsiteX1" fmla="*/ 747787 w 1150441"/>
                <a:gd name="connsiteY1" fmla="*/ 0 h 805308"/>
                <a:gd name="connsiteX2" fmla="*/ 1150441 w 1150441"/>
                <a:gd name="connsiteY2" fmla="*/ 402654 h 805308"/>
                <a:gd name="connsiteX3" fmla="*/ 747787 w 1150441"/>
                <a:gd name="connsiteY3" fmla="*/ 805308 h 805308"/>
                <a:gd name="connsiteX4" fmla="*/ 0 w 1150441"/>
                <a:gd name="connsiteY4" fmla="*/ 805308 h 805308"/>
                <a:gd name="connsiteX5" fmla="*/ 402654 w 1150441"/>
                <a:gd name="connsiteY5" fmla="*/ 402654 h 805308"/>
                <a:gd name="connsiteX6" fmla="*/ 0 w 1150441"/>
                <a:gd name="connsiteY6" fmla="*/ 0 h 80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441" h="805308">
                  <a:moveTo>
                    <a:pt x="1150440" y="0"/>
                  </a:moveTo>
                  <a:lnTo>
                    <a:pt x="1150440" y="523450"/>
                  </a:lnTo>
                  <a:lnTo>
                    <a:pt x="575221" y="805308"/>
                  </a:lnTo>
                  <a:lnTo>
                    <a:pt x="1" y="523450"/>
                  </a:lnTo>
                  <a:lnTo>
                    <a:pt x="1" y="0"/>
                  </a:lnTo>
                  <a:lnTo>
                    <a:pt x="575221" y="281858"/>
                  </a:lnTo>
                  <a:lnTo>
                    <a:pt x="1150440" y="0"/>
                  </a:lnTo>
                  <a:close/>
                </a:path>
              </a:pathLst>
            </a:custGeom>
            <a:ln>
              <a:noFill/>
            </a:ln>
            <a:effectLst/>
            <a:scene3d>
              <a:camera prst="orthographicFront">
                <a:rot lat="0" lon="0" rev="0"/>
              </a:camera>
              <a:lightRig rig="glow" dir="t">
                <a:rot lat="0" lon="0" rev="14100000"/>
              </a:lightRig>
            </a:scene3d>
            <a:sp3d prstMaterial="softEdge">
              <a:bevelT w="127000" prst="artDeco"/>
            </a:sp3d>
          </p:spPr>
          <p:style>
            <a:lnRef idx="2">
              <a:schemeClr val="accent3">
                <a:hueOff val="-10028614"/>
                <a:satOff val="-58331"/>
                <a:lumOff val="-95294"/>
                <a:alphaOff val="0"/>
              </a:schemeClr>
            </a:lnRef>
            <a:fillRef idx="1">
              <a:schemeClr val="accent3">
                <a:hueOff val="-10028614"/>
                <a:satOff val="-58331"/>
                <a:lumOff val="-95294"/>
                <a:alphaOff val="0"/>
              </a:schemeClr>
            </a:fillRef>
            <a:effectRef idx="0">
              <a:schemeClr val="accent3">
                <a:hueOff val="-10028614"/>
                <a:satOff val="-58331"/>
                <a:lumOff val="-95294"/>
                <a:alphaOff val="0"/>
              </a:schemeClr>
            </a:effectRef>
            <a:fontRef idx="minor">
              <a:schemeClr val="lt1"/>
            </a:fontRef>
          </p:style>
          <p:txBody>
            <a:bodyPr spcFirstLastPara="0" vert="horz" wrap="square" lIns="12701" tIns="415354" rIns="12700" bIns="415355" numCol="1" spcCol="1270" anchor="ctr" anchorCtr="0">
              <a:noAutofit/>
            </a:bodyPr>
            <a:lstStyle/>
            <a:p>
              <a:pPr lvl="0" algn="ctr" defTabSz="889000">
                <a:lnSpc>
                  <a:spcPct val="90000"/>
                </a:lnSpc>
                <a:spcBef>
                  <a:spcPct val="0"/>
                </a:spcBef>
                <a:spcAft>
                  <a:spcPct val="35000"/>
                </a:spcAft>
              </a:pPr>
              <a:endParaRPr lang="ru-RU" sz="2000" kern="1200"/>
            </a:p>
          </p:txBody>
        </p:sp>
        <p:sp>
          <p:nvSpPr>
            <p:cNvPr id="12" name="Полилиния 11"/>
            <p:cNvSpPr/>
            <p:nvPr/>
          </p:nvSpPr>
          <p:spPr>
            <a:xfrm>
              <a:off x="1948308" y="4945032"/>
              <a:ext cx="3766692" cy="747787"/>
            </a:xfrm>
            <a:custGeom>
              <a:avLst/>
              <a:gdLst>
                <a:gd name="connsiteX0" fmla="*/ 124633 w 747786"/>
                <a:gd name="connsiteY0" fmla="*/ 0 h 3766691"/>
                <a:gd name="connsiteX1" fmla="*/ 623153 w 747786"/>
                <a:gd name="connsiteY1" fmla="*/ 0 h 3766691"/>
                <a:gd name="connsiteX2" fmla="*/ 747786 w 747786"/>
                <a:gd name="connsiteY2" fmla="*/ 124633 h 3766691"/>
                <a:gd name="connsiteX3" fmla="*/ 747786 w 747786"/>
                <a:gd name="connsiteY3" fmla="*/ 3766691 h 3766691"/>
                <a:gd name="connsiteX4" fmla="*/ 747786 w 747786"/>
                <a:gd name="connsiteY4" fmla="*/ 3766691 h 3766691"/>
                <a:gd name="connsiteX5" fmla="*/ 0 w 747786"/>
                <a:gd name="connsiteY5" fmla="*/ 3766691 h 3766691"/>
                <a:gd name="connsiteX6" fmla="*/ 0 w 747786"/>
                <a:gd name="connsiteY6" fmla="*/ 3766691 h 3766691"/>
                <a:gd name="connsiteX7" fmla="*/ 0 w 747786"/>
                <a:gd name="connsiteY7" fmla="*/ 124633 h 3766691"/>
                <a:gd name="connsiteX8" fmla="*/ 124633 w 747786"/>
                <a:gd name="connsiteY8" fmla="*/ 0 h 376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786" h="3766691">
                  <a:moveTo>
                    <a:pt x="747786" y="627794"/>
                  </a:moveTo>
                  <a:lnTo>
                    <a:pt x="747786" y="3138897"/>
                  </a:lnTo>
                  <a:cubicBezTo>
                    <a:pt x="747786" y="3485617"/>
                    <a:pt x="736708" y="3766688"/>
                    <a:pt x="723043" y="3766688"/>
                  </a:cubicBezTo>
                  <a:lnTo>
                    <a:pt x="0" y="3766688"/>
                  </a:lnTo>
                  <a:lnTo>
                    <a:pt x="0" y="3766688"/>
                  </a:lnTo>
                  <a:lnTo>
                    <a:pt x="0" y="3"/>
                  </a:lnTo>
                  <a:lnTo>
                    <a:pt x="0" y="3"/>
                  </a:lnTo>
                  <a:lnTo>
                    <a:pt x="723043" y="3"/>
                  </a:lnTo>
                  <a:cubicBezTo>
                    <a:pt x="736708" y="3"/>
                    <a:pt x="747786" y="281074"/>
                    <a:pt x="747786" y="627794"/>
                  </a:cubicBezTo>
                  <a:close/>
                </a:path>
              </a:pathLst>
            </a:custGeom>
            <a:ln>
              <a:noFill/>
            </a:ln>
            <a:effectLst/>
            <a:scene3d>
              <a:camera prst="orthographicFront">
                <a:rot lat="0" lon="0" rev="0"/>
              </a:camera>
              <a:lightRig rig="glow" dir="t">
                <a:rot lat="0" lon="0" rev="14100000"/>
              </a:lightRig>
            </a:scene3d>
            <a:sp3d prstMaterial="softEdge">
              <a:bevelT w="127000" prst="artDeco"/>
            </a:sp3d>
          </p:spPr>
          <p:style>
            <a:lnRef idx="2">
              <a:schemeClr val="accent3">
                <a:hueOff val="-10028614"/>
                <a:satOff val="-58331"/>
                <a:lumOff val="-9529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50474" rIns="50474" bIns="50475" numCol="1" spcCol="1270" anchor="ctr" anchorCtr="0">
              <a:noAutofit/>
            </a:bodyPr>
            <a:lstStyle/>
            <a:p>
              <a:pPr marL="0" lvl="1" defTabSz="977900">
                <a:lnSpc>
                  <a:spcPct val="90000"/>
                </a:lnSpc>
                <a:spcAft>
                  <a:spcPct val="15000"/>
                </a:spcAft>
              </a:pPr>
              <a:r>
                <a:rPr lang="ru-RU" sz="2200" b="1" i="1" dirty="0"/>
                <a:t>Дефицит</a:t>
              </a:r>
            </a:p>
            <a:p>
              <a:pPr marL="0" lvl="1" defTabSz="977900">
                <a:lnSpc>
                  <a:spcPct val="90000"/>
                </a:lnSpc>
                <a:spcAft>
                  <a:spcPct val="15000"/>
                </a:spcAft>
              </a:pPr>
              <a:r>
                <a:rPr lang="ru-RU" sz="2400" b="1" dirty="0" smtClean="0"/>
                <a:t>-13 862,28 тыс. рублей</a:t>
              </a:r>
            </a:p>
            <a:p>
              <a:pPr marL="0" lvl="1" algn="l" defTabSz="977900">
                <a:lnSpc>
                  <a:spcPct val="90000"/>
                </a:lnSpc>
                <a:spcBef>
                  <a:spcPct val="0"/>
                </a:spcBef>
                <a:spcAft>
                  <a:spcPct val="15000"/>
                </a:spcAft>
              </a:pPr>
              <a:endParaRPr lang="ru-RU" sz="2200" kern="1200" dirty="0"/>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328" name="Group 120"/>
          <p:cNvGraphicFramePr>
            <a:graphicFrameLocks noGrp="1"/>
          </p:cNvGraphicFramePr>
          <p:nvPr>
            <p:ph idx="1"/>
            <p:extLst>
              <p:ext uri="{D42A27DB-BD31-4B8C-83A1-F6EECF244321}">
                <p14:modId xmlns:p14="http://schemas.microsoft.com/office/powerpoint/2010/main" val="478196078"/>
              </p:ext>
            </p:extLst>
          </p:nvPr>
        </p:nvGraphicFramePr>
        <p:xfrm>
          <a:off x="342900" y="1116013"/>
          <a:ext cx="6326188" cy="7802565"/>
        </p:xfrm>
        <a:graphic>
          <a:graphicData uri="http://schemas.openxmlformats.org/drawingml/2006/table">
            <a:tbl>
              <a:tblPr/>
              <a:tblGrid>
                <a:gridCol w="1390650"/>
                <a:gridCol w="1033463"/>
                <a:gridCol w="960437"/>
                <a:gridCol w="1106488"/>
                <a:gridCol w="900112"/>
                <a:gridCol w="935038"/>
              </a:tblGrid>
              <a:tr h="1155700">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показателя</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AADC"/>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факт 2018 год</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AADC"/>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уточненный план</a:t>
                      </a:r>
                    </a:p>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2019 год</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AADC"/>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 прогноз</a:t>
                      </a:r>
                    </a:p>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2020 год</a:t>
                      </a:r>
                    </a:p>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AADC"/>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2021 год</a:t>
                      </a:r>
                    </a:p>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AADC"/>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прогноз</a:t>
                      </a:r>
                    </a:p>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2022 год</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AADC"/>
                    </a:solidFill>
                  </a:tcPr>
                </a:tc>
              </a:tr>
              <a:tr h="693738">
                <a:tc>
                  <a:txBody>
                    <a:bodyPr/>
                    <a:lstStyle/>
                    <a:p>
                      <a:pPr marL="0" marR="0" lvl="0" indent="0" algn="l" defTabSz="914400" rtl="0" eaLnBrk="1" fontAlgn="base" latinLnBrk="0" hangingPunct="1">
                        <a:lnSpc>
                          <a:spcPts val="1675"/>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cs typeface="Times New Roman" pitchFamily="18" charset="0"/>
                        </a:rPr>
                        <a:t>ДОХОДЫ ВСЕГО,</a:t>
                      </a:r>
                    </a:p>
                    <a:p>
                      <a:pPr marL="0" marR="0" lvl="0" indent="0" algn="l" defTabSz="914400" rtl="0" eaLnBrk="1" fontAlgn="base" latinLnBrk="0" hangingPunct="1">
                        <a:lnSpc>
                          <a:spcPts val="1675"/>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cs typeface="Times New Roman" pitchFamily="18" charset="0"/>
                        </a:rPr>
                        <a:t>млн. рублей</a:t>
                      </a: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1 867,1</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2 225,7</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1 701,6</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1 691,6</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1 689,5</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r>
              <a:tr h="1079500">
                <a:tc>
                  <a:txBody>
                    <a:bodyPr/>
                    <a:lstStyle/>
                    <a:p>
                      <a:pPr marL="0" marR="0" lvl="0" indent="0" algn="l"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Times New Roman" pitchFamily="18" charset="0"/>
                        </a:rPr>
                        <a:t>Темп роста к предыдущему году, %</a:t>
                      </a: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6858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231775">
                <a:tc>
                  <a:txBody>
                    <a:bodyPr/>
                    <a:lstStyle/>
                    <a:p>
                      <a:pPr marL="0" marR="0" lvl="0" indent="0" algn="l"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Times New Roman" pitchFamily="18" charset="0"/>
                        </a:rPr>
                        <a:t>в т. ч.</a:t>
                      </a: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r>
              <a:tr h="692150">
                <a:tc>
                  <a:txBody>
                    <a:bodyPr/>
                    <a:lstStyle/>
                    <a:p>
                      <a:pPr marL="0" marR="0" lvl="0" indent="0" algn="l"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Times New Roman" pitchFamily="18" charset="0"/>
                        </a:rPr>
                        <a:t>Налоговые и  </a:t>
                      </a:r>
                    </a:p>
                    <a:p>
                      <a:pPr marL="0" marR="0" lvl="0" indent="0" algn="l"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Times New Roman" pitchFamily="18" charset="0"/>
                        </a:rPr>
                        <a:t>неналоговые</a:t>
                      </a:r>
                    </a:p>
                    <a:p>
                      <a:pPr marL="0" marR="0" lvl="0" indent="0" algn="l"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Times New Roman" pitchFamily="18" charset="0"/>
                        </a:rPr>
                        <a:t> доходы</a:t>
                      </a: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251,5</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249,2</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343,9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337,9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338,3</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r>
              <a:tr h="693738">
                <a:tc>
                  <a:txBody>
                    <a:bodyPr/>
                    <a:lstStyle/>
                    <a:p>
                      <a:pPr marL="0" marR="0" lvl="0" indent="0" algn="l" defTabSz="6858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rgbClr val="000000"/>
                          </a:solidFill>
                          <a:effectLst/>
                          <a:latin typeface="Times New Roman" pitchFamily="18" charset="0"/>
                          <a:cs typeface="Times New Roman" pitchFamily="18" charset="0"/>
                        </a:rPr>
                        <a:t>Темп роста к предыдущему году, %</a:t>
                      </a:r>
                      <a:endParaRPr kumimoji="0" lang="ru-RU"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138</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98</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673100">
                <a:tc>
                  <a:txBody>
                    <a:bodyPr/>
                    <a:lstStyle/>
                    <a:p>
                      <a:pPr marL="0" marR="0" lvl="0" indent="0" algn="l"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chemeClr val="tx1"/>
                          </a:solidFill>
                          <a:effectLst/>
                          <a:latin typeface="Times New Roman" pitchFamily="18" charset="0"/>
                          <a:cs typeface="Times New Roman" pitchFamily="18" charset="0"/>
                        </a:rPr>
                        <a:t>Безвозмездные поступления</a:t>
                      </a: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1 615,6</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1 976,5</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1 357,7</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1 353,7</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1 351,2</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AF6"/>
                    </a:solidFill>
                  </a:tcPr>
                </a:tc>
              </a:tr>
              <a:tr h="712788">
                <a:tc>
                  <a:txBody>
                    <a:bodyPr/>
                    <a:lstStyle/>
                    <a:p>
                      <a:pPr marL="0" marR="0" lvl="0" indent="0" algn="l" defTabSz="6858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rgbClr val="000000"/>
                          </a:solidFill>
                          <a:effectLst/>
                          <a:latin typeface="Times New Roman" pitchFamily="18" charset="0"/>
                          <a:cs typeface="Times New Roman" pitchFamily="18" charset="0"/>
                        </a:rPr>
                        <a:t>Темп роста к предыдущему году, %</a:t>
                      </a:r>
                      <a:endParaRPr kumimoji="0" lang="ru-RU" sz="1700" b="0" i="0" u="none" strike="noStrike" cap="none" normalizeH="0" baseline="0" smtClean="0">
                        <a:ln>
                          <a:noFill/>
                        </a:ln>
                        <a:solidFill>
                          <a:schemeClr val="tx1"/>
                        </a:solidFill>
                        <a:effectLst/>
                        <a:latin typeface="Times New Roman" pitchFamily="18" charset="0"/>
                        <a:cs typeface="Times New Roman" pitchFamily="18" charset="0"/>
                      </a:endParaRP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122</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68</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695325">
                <a:tc>
                  <a:txBody>
                    <a:bodyPr/>
                    <a:lstStyle/>
                    <a:p>
                      <a:pPr marL="0" marR="0" lvl="0" indent="0" algn="l" defTabSz="914400" rtl="0" eaLnBrk="1" fontAlgn="base" latinLnBrk="0" hangingPunct="1">
                        <a:lnSpc>
                          <a:spcPts val="1675"/>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cs typeface="Times New Roman" pitchFamily="18" charset="0"/>
                        </a:rPr>
                        <a:t>РАСХОДЫ ВСЕГО,</a:t>
                      </a:r>
                    </a:p>
                    <a:p>
                      <a:pPr marL="0" marR="0" lvl="0" indent="0" algn="l" defTabSz="914400" rtl="0" eaLnBrk="1" fontAlgn="base" latinLnBrk="0" hangingPunct="1">
                        <a:lnSpc>
                          <a:spcPts val="1675"/>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cs typeface="Times New Roman" pitchFamily="18" charset="0"/>
                        </a:rPr>
                        <a:t>млн. рублей</a:t>
                      </a: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1 887,1</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2 256,7</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1 715,5</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1 703,0</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1 701,5</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r>
              <a:tr h="712788">
                <a:tc>
                  <a:txBody>
                    <a:bodyPr/>
                    <a:lstStyle/>
                    <a:p>
                      <a:pPr marL="0" marR="0" lvl="0" indent="0" algn="l" defTabSz="6858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smtClean="0">
                          <a:ln>
                            <a:noFill/>
                          </a:ln>
                          <a:solidFill>
                            <a:srgbClr val="000000"/>
                          </a:solidFill>
                          <a:effectLst/>
                          <a:latin typeface="Times New Roman" pitchFamily="18" charset="0"/>
                          <a:cs typeface="Times New Roman" pitchFamily="18" charset="0"/>
                        </a:rPr>
                        <a:t>Темп роста к  предыдущему году, %</a:t>
                      </a:r>
                    </a:p>
                  </a:txBody>
                  <a:tcPr marL="66337" marR="6633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119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76</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461963">
                <a:tc>
                  <a:txBody>
                    <a:bodyPr/>
                    <a:lstStyle/>
                    <a:p>
                      <a:pPr marL="0" marR="0" lvl="0" indent="0" algn="l" defTabSz="914400" rtl="0" eaLnBrk="1" fontAlgn="base" latinLnBrk="0" hangingPunct="1">
                        <a:lnSpc>
                          <a:spcPts val="1675"/>
                        </a:lnSpc>
                        <a:spcBef>
                          <a:spcPct val="0"/>
                        </a:spcBef>
                        <a:spcAft>
                          <a:spcPct val="0"/>
                        </a:spcAft>
                        <a:buClrTx/>
                        <a:buSzTx/>
                        <a:buFontTx/>
                        <a:buNone/>
                        <a:tabLst/>
                      </a:pPr>
                      <a:r>
                        <a:rPr kumimoji="0" lang="ru-RU" sz="1700" b="1" i="0" u="none" strike="noStrike" cap="none" normalizeH="0" baseline="0" smtClean="0">
                          <a:ln>
                            <a:noFill/>
                          </a:ln>
                          <a:solidFill>
                            <a:schemeClr val="tx1"/>
                          </a:solidFill>
                          <a:effectLst/>
                          <a:latin typeface="Times New Roman" pitchFamily="18" charset="0"/>
                          <a:cs typeface="Times New Roman" pitchFamily="18" charset="0"/>
                        </a:rPr>
                        <a:t>ДЕФИЦИТ (-)</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- 20,0</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- 30,0</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- 13,9</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- 11,4</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c>
                  <a:txBody>
                    <a:bodyPr/>
                    <a:lstStyle/>
                    <a:p>
                      <a:pPr marL="0" marR="0" lvl="0" indent="0" algn="ctr" defTabSz="914400" rtl="0" eaLnBrk="1" fontAlgn="base" latinLnBrk="0" hangingPunct="1">
                        <a:lnSpc>
                          <a:spcPts val="1675"/>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- 12,0</a:t>
                      </a:r>
                    </a:p>
                  </a:txBody>
                  <a:tcPr marL="66337" marR="6633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CC2E5"/>
                    </a:solidFill>
                  </a:tcPr>
                </a:tc>
              </a:tr>
            </a:tbl>
          </a:graphicData>
        </a:graphic>
      </p:graphicFrame>
      <p:sp>
        <p:nvSpPr>
          <p:cNvPr id="28760" name="Заголовок 1"/>
          <p:cNvSpPr>
            <a:spLocks noGrp="1"/>
          </p:cNvSpPr>
          <p:nvPr>
            <p:ph type="title"/>
          </p:nvPr>
        </p:nvSpPr>
        <p:spPr>
          <a:xfrm>
            <a:off x="342900" y="366713"/>
            <a:ext cx="6172200" cy="965200"/>
          </a:xfrm>
        </p:spPr>
        <p:txBody>
          <a:bodyPr/>
          <a:lstStyle/>
          <a:p>
            <a:pPr eaLnBrk="1" hangingPunct="1"/>
            <a:r>
              <a:rPr lang="ru-RU" sz="2800" smtClean="0"/>
              <a:t>Основные характеристики бюджета </a:t>
            </a:r>
            <a:br>
              <a:rPr lang="ru-RU" sz="2800" smtClean="0"/>
            </a:br>
            <a:endParaRPr lang="ru-RU" sz="2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42900" y="366713"/>
            <a:ext cx="6172200" cy="1036637"/>
          </a:xfrm>
        </p:spPr>
        <p:txBody>
          <a:bodyPr/>
          <a:lstStyle/>
          <a:p>
            <a:pPr eaLnBrk="1" hangingPunct="1"/>
            <a:r>
              <a:rPr lang="ru-RU" sz="2800" smtClean="0">
                <a:solidFill>
                  <a:schemeClr val="tx1"/>
                </a:solidFill>
              </a:rPr>
              <a:t>Доходы районного бюджета</a:t>
            </a:r>
          </a:p>
        </p:txBody>
      </p:sp>
      <p:sp>
        <p:nvSpPr>
          <p:cNvPr id="29699" name="Rectangle 3"/>
          <p:cNvSpPr>
            <a:spLocks noGrp="1" noChangeArrowheads="1"/>
          </p:cNvSpPr>
          <p:nvPr>
            <p:ph type="body" idx="4294967295"/>
          </p:nvPr>
        </p:nvSpPr>
        <p:spPr>
          <a:xfrm>
            <a:off x="404813" y="1331913"/>
            <a:ext cx="6227762" cy="1655762"/>
          </a:xfrm>
        </p:spPr>
        <p:txBody>
          <a:bodyPr/>
          <a:lstStyle/>
          <a:p>
            <a:pPr marL="0" indent="357188" algn="just" eaLnBrk="1" hangingPunct="1">
              <a:lnSpc>
                <a:spcPct val="90000"/>
              </a:lnSpc>
              <a:buFontTx/>
              <a:buNone/>
            </a:pPr>
            <a:r>
              <a:rPr lang="ru-RU" sz="1800" dirty="0" smtClean="0"/>
              <a:t>Доходная часть районного бюджета состоит из налоговых, неналоговых доходов и безвозмездных перечислений от других бюджетов бюджетной системы Российской Федерации</a:t>
            </a:r>
          </a:p>
          <a:p>
            <a:pPr marL="0" indent="357188" algn="just" eaLnBrk="1" hangingPunct="1">
              <a:lnSpc>
                <a:spcPct val="90000"/>
              </a:lnSpc>
              <a:buFontTx/>
              <a:buNone/>
            </a:pPr>
            <a:endParaRPr lang="ru-RU" sz="2400" dirty="0" smtClean="0"/>
          </a:p>
        </p:txBody>
      </p:sp>
      <p:sp>
        <p:nvSpPr>
          <p:cNvPr id="29700" name="Rectangle 7"/>
          <p:cNvSpPr>
            <a:spLocks noChangeArrowheads="1"/>
          </p:cNvSpPr>
          <p:nvPr/>
        </p:nvSpPr>
        <p:spPr bwMode="auto">
          <a:xfrm>
            <a:off x="260350" y="2483768"/>
            <a:ext cx="6372225" cy="640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57188" algn="just">
              <a:lnSpc>
                <a:spcPct val="90000"/>
              </a:lnSpc>
              <a:spcBef>
                <a:spcPct val="20000"/>
              </a:spcBef>
            </a:pPr>
            <a:r>
              <a:rPr lang="ru-RU" dirty="0"/>
              <a:t>Ожидаемая сумма доходов в 2019 году составит 2 225 675,32 тыс. рублей, что на 358,5 тыс. рублей больше чем за 2018 год. </a:t>
            </a:r>
          </a:p>
          <a:p>
            <a:pPr indent="357188" algn="just">
              <a:lnSpc>
                <a:spcPct val="90000"/>
              </a:lnSpc>
              <a:spcBef>
                <a:spcPct val="20000"/>
              </a:spcBef>
            </a:pPr>
            <a:r>
              <a:rPr lang="ru-RU" dirty="0"/>
              <a:t>На 2020 год расчетный объем доходов районного бюджета составит 1 701 618,72 тыс. рублей (76 % к 2019 году). Из них: сумма безвозмездных перечислений – 1 357 740,72 тыс. рублей; сумма налоговых и неналоговых доходов – 343 878,00 тыс. рублей. </a:t>
            </a:r>
          </a:p>
          <a:p>
            <a:pPr indent="357188" algn="just"/>
            <a:r>
              <a:rPr lang="ru-RU" dirty="0"/>
              <a:t>На 2021 год расчетный объем доходов районного бюджета составит 1 691 595,64 тыс. рублей. Из них: сумма безвозмездных перечислений – 1 353 657,64 тыс. рублей; сумма налоговых и неналоговых доходов – 337 938,00 тыс. рублей.</a:t>
            </a:r>
          </a:p>
          <a:p>
            <a:pPr indent="357188" algn="just"/>
            <a:r>
              <a:rPr lang="ru-RU" sz="2400" dirty="0"/>
              <a:t> </a:t>
            </a:r>
            <a:r>
              <a:rPr lang="ru-RU" dirty="0"/>
              <a:t>На 2022 год расчетный объем доходов районного бюджета составит 1 689 468,17 тыс. рублей. Из них: сумма безвозмездных перечислений – 1 351 178,17 тыс. рублей; сумма налоговых и неналоговых доходов – 338 290,00 тыс. рублей.</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57188" y="142875"/>
            <a:ext cx="6172200" cy="1000125"/>
          </a:xfrm>
        </p:spPr>
        <p:txBody>
          <a:bodyPr/>
          <a:lstStyle/>
          <a:p>
            <a:r>
              <a:rPr lang="ru-RU" sz="2800" dirty="0" smtClean="0"/>
              <a:t>Структура доходов районного бюджета</a:t>
            </a:r>
          </a:p>
        </p:txBody>
      </p:sp>
      <p:graphicFrame>
        <p:nvGraphicFramePr>
          <p:cNvPr id="2" name="Диаграмма 1"/>
          <p:cNvGraphicFramePr/>
          <p:nvPr>
            <p:extLst>
              <p:ext uri="{D42A27DB-BD31-4B8C-83A1-F6EECF244321}">
                <p14:modId xmlns:p14="http://schemas.microsoft.com/office/powerpoint/2010/main" val="1308353008"/>
              </p:ext>
            </p:extLst>
          </p:nvPr>
        </p:nvGraphicFramePr>
        <p:xfrm>
          <a:off x="3429000" y="2843808"/>
          <a:ext cx="3294112"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2990814806"/>
              </p:ext>
            </p:extLst>
          </p:nvPr>
        </p:nvGraphicFramePr>
        <p:xfrm>
          <a:off x="116632" y="1043608"/>
          <a:ext cx="3294112"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extLst>
              <p:ext uri="{D42A27DB-BD31-4B8C-83A1-F6EECF244321}">
                <p14:modId xmlns:p14="http://schemas.microsoft.com/office/powerpoint/2010/main" val="1127477988"/>
              </p:ext>
            </p:extLst>
          </p:nvPr>
        </p:nvGraphicFramePr>
        <p:xfrm>
          <a:off x="116632" y="5004048"/>
          <a:ext cx="3294112" cy="30361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Documents and Settings\Savina\Рабочий стол\Яна Савина\Савина (работа)\СЛАЙДЫ 2013\Бюджет для граждан 2016\картинки\image126791128.jpg"/>
          <p:cNvPicPr>
            <a:picLocks noChangeAspect="1" noChangeArrowheads="1"/>
          </p:cNvPicPr>
          <p:nvPr/>
        </p:nvPicPr>
        <p:blipFill>
          <a:blip r:embed="rId2"/>
          <a:srcRect/>
          <a:stretch>
            <a:fillRect/>
          </a:stretch>
        </p:blipFill>
        <p:spPr bwMode="auto">
          <a:xfrm>
            <a:off x="188638" y="6202707"/>
            <a:ext cx="6526435" cy="2880320"/>
          </a:xfrm>
          <a:prstGeom prst="rect">
            <a:avLst/>
          </a:prstGeom>
          <a:noFill/>
          <a:effectLst>
            <a:softEdge rad="127000"/>
          </a:effectLst>
        </p:spPr>
      </p:pic>
      <p:sp>
        <p:nvSpPr>
          <p:cNvPr id="31746" name="Rectangle 2"/>
          <p:cNvSpPr>
            <a:spLocks noGrp="1" noChangeArrowheads="1"/>
          </p:cNvSpPr>
          <p:nvPr>
            <p:ph type="title"/>
          </p:nvPr>
        </p:nvSpPr>
        <p:spPr/>
        <p:txBody>
          <a:bodyPr/>
          <a:lstStyle/>
          <a:p>
            <a:r>
              <a:rPr lang="ru-RU" sz="2800" smtClean="0"/>
              <a:t>Структура налоговых и неналоговых доходов в районного бюджета</a:t>
            </a:r>
          </a:p>
        </p:txBody>
      </p:sp>
      <p:sp>
        <p:nvSpPr>
          <p:cNvPr id="31747" name="Rectangle 3"/>
          <p:cNvSpPr>
            <a:spLocks noGrp="1" noChangeArrowheads="1"/>
          </p:cNvSpPr>
          <p:nvPr>
            <p:ph type="body" idx="1"/>
          </p:nvPr>
        </p:nvSpPr>
        <p:spPr>
          <a:xfrm>
            <a:off x="365755" y="1622369"/>
            <a:ext cx="6172200" cy="6034088"/>
          </a:xfrm>
        </p:spPr>
        <p:txBody>
          <a:bodyPr/>
          <a:lstStyle/>
          <a:p>
            <a:pPr marL="0" indent="0" algn="ctr">
              <a:buFontTx/>
              <a:buNone/>
            </a:pPr>
            <a:r>
              <a:rPr lang="ru-RU" sz="1800" dirty="0" smtClean="0"/>
              <a:t>2019 год</a:t>
            </a:r>
          </a:p>
          <a:p>
            <a:pPr marL="0" indent="0">
              <a:buFontTx/>
              <a:buNone/>
            </a:pPr>
            <a:r>
              <a:rPr lang="ru-RU" sz="1800" dirty="0" smtClean="0"/>
              <a:t>- налог на доходы физических лиц –70,0 %; </a:t>
            </a:r>
          </a:p>
          <a:p>
            <a:pPr marL="0" indent="0">
              <a:buFontTx/>
              <a:buNone/>
            </a:pPr>
            <a:r>
              <a:rPr lang="ru-RU" sz="1800" dirty="0" smtClean="0"/>
              <a:t>- доходы от оказания платных услуг –11,3 %; </a:t>
            </a:r>
          </a:p>
          <a:p>
            <a:pPr marL="0" indent="0">
              <a:buFontTx/>
              <a:buNone/>
            </a:pPr>
            <a:r>
              <a:rPr lang="ru-RU" sz="1800" dirty="0" smtClean="0"/>
              <a:t>- налоги на совокупный доход – 12,7 %; </a:t>
            </a:r>
          </a:p>
          <a:p>
            <a:pPr marL="0" indent="0">
              <a:buFontTx/>
              <a:buNone/>
            </a:pPr>
            <a:r>
              <a:rPr lang="ru-RU" sz="1800" dirty="0" smtClean="0"/>
              <a:t>- доходы от собственности – 3,3 %;</a:t>
            </a:r>
          </a:p>
          <a:p>
            <a:pPr marL="0" indent="0">
              <a:buFontTx/>
              <a:buNone/>
            </a:pPr>
            <a:r>
              <a:rPr lang="ru-RU" sz="1800" dirty="0" smtClean="0"/>
              <a:t>- остальные менее – 2,7 %.</a:t>
            </a:r>
          </a:p>
          <a:p>
            <a:pPr marL="0" indent="0" algn="ctr">
              <a:buFontTx/>
              <a:buNone/>
            </a:pPr>
            <a:r>
              <a:rPr lang="ru-RU" sz="1800" dirty="0" smtClean="0"/>
              <a:t> 2020 год </a:t>
            </a:r>
          </a:p>
          <a:p>
            <a:pPr marL="0" indent="0">
              <a:buFontTx/>
              <a:buNone/>
            </a:pPr>
            <a:r>
              <a:rPr lang="ru-RU" sz="1800" dirty="0" smtClean="0"/>
              <a:t>- налог на доходы физических лиц – 77,0 % ; </a:t>
            </a:r>
          </a:p>
          <a:p>
            <a:pPr marL="0" indent="0">
              <a:buFontTx/>
              <a:buNone/>
            </a:pPr>
            <a:r>
              <a:rPr lang="ru-RU" sz="1800" dirty="0" smtClean="0"/>
              <a:t>- доходы от оказания платных услуг – 9,0 % ; </a:t>
            </a:r>
          </a:p>
          <a:p>
            <a:pPr marL="0" indent="0">
              <a:buFontTx/>
              <a:buNone/>
            </a:pPr>
            <a:r>
              <a:rPr lang="ru-RU" sz="1800" dirty="0" smtClean="0"/>
              <a:t>- налоги на совокупный доход – 9,3 % ; </a:t>
            </a:r>
          </a:p>
          <a:p>
            <a:pPr marL="0" indent="0">
              <a:buFontTx/>
              <a:buNone/>
            </a:pPr>
            <a:r>
              <a:rPr lang="ru-RU" sz="1800" dirty="0" smtClean="0"/>
              <a:t>- доходы от собственности – 3,0 % ;</a:t>
            </a:r>
          </a:p>
          <a:p>
            <a:pPr marL="0" indent="0">
              <a:buFontTx/>
              <a:buNone/>
            </a:pPr>
            <a:r>
              <a:rPr lang="ru-RU" sz="1800" dirty="0" smtClean="0"/>
              <a:t>- остальные менее 1 % .</a:t>
            </a:r>
          </a:p>
          <a:p>
            <a:pPr marL="0" indent="0" algn="just">
              <a:buFontTx/>
              <a:buNone/>
            </a:pPr>
            <a:r>
              <a:rPr lang="ru-RU" sz="1800" dirty="0" smtClean="0"/>
              <a:t>	В 2021 – 2022 годы изменение структуры налоговых и неналоговых доходов районного бюджета не предполагается.</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p:cNvSpPr txBox="1">
            <a:spLocks noChangeArrowheads="1"/>
          </p:cNvSpPr>
          <p:nvPr/>
        </p:nvSpPr>
        <p:spPr bwMode="auto">
          <a:xfrm>
            <a:off x="116632" y="654844"/>
            <a:ext cx="4464496"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indent="534988" algn="just" eaLnBrk="1" hangingPunct="1"/>
            <a:r>
              <a:rPr lang="ru-RU" dirty="0" smtClean="0">
                <a:solidFill>
                  <a:srgbClr val="000000"/>
                </a:solidFill>
              </a:rPr>
              <a:t>В </a:t>
            </a:r>
            <a:r>
              <a:rPr lang="ru-RU" dirty="0">
                <a:solidFill>
                  <a:srgbClr val="000000"/>
                </a:solidFill>
              </a:rPr>
              <a:t>структуре налоговых  доходов  НДФЛ составляет </a:t>
            </a:r>
            <a:r>
              <a:rPr lang="ru-RU" dirty="0" smtClean="0">
                <a:solidFill>
                  <a:srgbClr val="000000"/>
                </a:solidFill>
              </a:rPr>
              <a:t>86%. </a:t>
            </a:r>
            <a:r>
              <a:rPr lang="ru-RU" dirty="0">
                <a:solidFill>
                  <a:srgbClr val="000000"/>
                </a:solidFill>
              </a:rPr>
              <a:t>На 2020 год </a:t>
            </a:r>
            <a:r>
              <a:rPr lang="ru-RU" dirty="0" err="1" smtClean="0">
                <a:solidFill>
                  <a:srgbClr val="000000"/>
                </a:solidFill>
              </a:rPr>
              <a:t>уве-личен</a:t>
            </a:r>
            <a:r>
              <a:rPr lang="ru-RU" dirty="0" smtClean="0">
                <a:solidFill>
                  <a:srgbClr val="000000"/>
                </a:solidFill>
              </a:rPr>
              <a:t> </a:t>
            </a:r>
            <a:r>
              <a:rPr lang="ru-RU" dirty="0">
                <a:solidFill>
                  <a:srgbClr val="000000"/>
                </a:solidFill>
              </a:rPr>
              <a:t>дополнительный норматив </a:t>
            </a:r>
            <a:r>
              <a:rPr lang="ru-RU" dirty="0" err="1" smtClean="0">
                <a:solidFill>
                  <a:srgbClr val="000000"/>
                </a:solidFill>
              </a:rPr>
              <a:t>отчис-ления</a:t>
            </a:r>
            <a:r>
              <a:rPr lang="ru-RU" dirty="0" smtClean="0">
                <a:solidFill>
                  <a:srgbClr val="000000"/>
                </a:solidFill>
              </a:rPr>
              <a:t> </a:t>
            </a:r>
            <a:r>
              <a:rPr lang="ru-RU" dirty="0">
                <a:solidFill>
                  <a:srgbClr val="000000"/>
                </a:solidFill>
              </a:rPr>
              <a:t>до </a:t>
            </a:r>
            <a:r>
              <a:rPr lang="ru-RU" dirty="0" smtClean="0">
                <a:solidFill>
                  <a:srgbClr val="000000"/>
                </a:solidFill>
              </a:rPr>
              <a:t>40,4705% </a:t>
            </a:r>
            <a:r>
              <a:rPr lang="ru-RU" dirty="0">
                <a:solidFill>
                  <a:srgbClr val="000000"/>
                </a:solidFill>
              </a:rPr>
              <a:t>(в 2019 году – 25, 1657 %). Расчетная сумма налога на 2020 год составила 261 215,00 тыс. рублей (в 2021 году – 261 415,00 тыс. руб., в 2022 году -  263 667,00 тыс. руб</a:t>
            </a:r>
            <a:r>
              <a:rPr lang="ru-RU" dirty="0" smtClean="0">
                <a:solidFill>
                  <a:srgbClr val="000000"/>
                </a:solidFill>
              </a:rPr>
              <a:t>.)</a:t>
            </a:r>
          </a:p>
          <a:p>
            <a:pPr indent="534988" algn="just" eaLnBrk="1" hangingPunct="1"/>
            <a:r>
              <a:rPr lang="ru-RU" dirty="0">
                <a:solidFill>
                  <a:srgbClr val="000000"/>
                </a:solidFill>
              </a:rPr>
              <a:t>В структуре налоговых  доходов ЕНВД составляет </a:t>
            </a:r>
            <a:r>
              <a:rPr lang="ru-RU" dirty="0" smtClean="0"/>
              <a:t>3%. Коэффициент </a:t>
            </a:r>
            <a:r>
              <a:rPr lang="ru-RU" dirty="0" err="1" smtClean="0"/>
              <a:t>базо</a:t>
            </a:r>
            <a:r>
              <a:rPr lang="ru-RU" dirty="0" smtClean="0"/>
              <a:t>-вой доходности К2 на 2020 год увеличен на 104%. В 2020 году ожидается поступление в сумме 11 800,00 тыс. руб. (в 2021 году – 3 272,00 тыс. руб.)</a:t>
            </a:r>
          </a:p>
          <a:p>
            <a:pPr indent="534988" algn="just" eaLnBrk="1" hangingPunct="1"/>
            <a:r>
              <a:rPr lang="ru-RU" dirty="0">
                <a:solidFill>
                  <a:srgbClr val="000000"/>
                </a:solidFill>
              </a:rPr>
              <a:t>В структуре налоговых  доходов ЕСХН составляет </a:t>
            </a:r>
            <a:r>
              <a:rPr lang="ru-RU" dirty="0" smtClean="0">
                <a:solidFill>
                  <a:srgbClr val="000000"/>
                </a:solidFill>
              </a:rPr>
              <a:t>5</a:t>
            </a:r>
            <a:r>
              <a:rPr lang="ru-RU" dirty="0" smtClean="0"/>
              <a:t>% - единый </a:t>
            </a:r>
            <a:r>
              <a:rPr lang="ru-RU" dirty="0" err="1" smtClean="0"/>
              <a:t>сельс-кохозяйственный</a:t>
            </a:r>
            <a:r>
              <a:rPr lang="ru-RU" dirty="0" smtClean="0"/>
              <a:t> налог (по нормативу 70% в район и 30% в сельские поселения; 50% район и 50 % городское поселение).</a:t>
            </a:r>
            <a:endParaRPr lang="ru-RU" dirty="0">
              <a:solidFill>
                <a:srgbClr val="000000"/>
              </a:solidFill>
            </a:endParaRPr>
          </a:p>
        </p:txBody>
      </p:sp>
      <p:sp>
        <p:nvSpPr>
          <p:cNvPr id="32771" name="Прямоугольник 4"/>
          <p:cNvSpPr>
            <a:spLocks noChangeArrowheads="1"/>
          </p:cNvSpPr>
          <p:nvPr/>
        </p:nvSpPr>
        <p:spPr bwMode="auto">
          <a:xfrm>
            <a:off x="260350" y="135732"/>
            <a:ext cx="6408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dirty="0"/>
              <a:t>Налоговые доходы районного бюджета</a:t>
            </a:r>
          </a:p>
        </p:txBody>
      </p:sp>
      <p:pic>
        <p:nvPicPr>
          <p:cNvPr id="4099" name="Picture 3"/>
          <p:cNvPicPr>
            <a:picLocks noChangeAspect="1" noChangeArrowheads="1"/>
          </p:cNvPicPr>
          <p:nvPr/>
        </p:nvPicPr>
        <p:blipFill>
          <a:blip r:embed="rId2">
            <a:extLst/>
          </a:blip>
          <a:srcRect/>
          <a:stretch>
            <a:fillRect/>
          </a:stretch>
        </p:blipFill>
        <p:spPr bwMode="auto">
          <a:xfrm>
            <a:off x="4678270" y="827584"/>
            <a:ext cx="1969399" cy="14940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2773" name="Rectangle 6"/>
          <p:cNvSpPr>
            <a:spLocks noChangeArrowheads="1"/>
          </p:cNvSpPr>
          <p:nvPr/>
        </p:nvSpPr>
        <p:spPr bwMode="auto">
          <a:xfrm>
            <a:off x="692150" y="3276600"/>
            <a:ext cx="3384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a:solidFill>
                  <a:srgbClr val="000000"/>
                </a:solidFill>
              </a:rPr>
              <a:t>	</a:t>
            </a:r>
            <a:endParaRPr lang="ru-RU" sz="1400" dirty="0"/>
          </a:p>
        </p:txBody>
      </p:sp>
      <p:sp>
        <p:nvSpPr>
          <p:cNvPr id="32774" name="Rectangle 7"/>
          <p:cNvSpPr>
            <a:spLocks noChangeArrowheads="1"/>
          </p:cNvSpPr>
          <p:nvPr/>
        </p:nvSpPr>
        <p:spPr bwMode="auto">
          <a:xfrm>
            <a:off x="692150" y="5076825"/>
            <a:ext cx="33845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dirty="0">
                <a:solidFill>
                  <a:srgbClr val="000000"/>
                </a:solidFill>
              </a:rPr>
              <a:t>	</a:t>
            </a:r>
            <a:endParaRPr lang="ru-RU" sz="1400" dirty="0"/>
          </a:p>
        </p:txBody>
      </p:sp>
      <p:sp>
        <p:nvSpPr>
          <p:cNvPr id="32775" name="Rectangle 8"/>
          <p:cNvSpPr>
            <a:spLocks noChangeArrowheads="1"/>
          </p:cNvSpPr>
          <p:nvPr/>
        </p:nvSpPr>
        <p:spPr bwMode="auto">
          <a:xfrm>
            <a:off x="530567" y="3166269"/>
            <a:ext cx="3529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dirty="0">
              <a:solidFill>
                <a:srgbClr val="000000"/>
              </a:solidFill>
            </a:endParaRPr>
          </a:p>
          <a:p>
            <a:pPr algn="just"/>
            <a:r>
              <a:rPr lang="ru-RU" sz="1400" dirty="0">
                <a:solidFill>
                  <a:srgbClr val="000000"/>
                </a:solidFill>
              </a:rPr>
              <a:t>	</a:t>
            </a:r>
            <a:endParaRPr lang="ru-RU" sz="1400" dirty="0"/>
          </a:p>
        </p:txBody>
      </p:sp>
      <p:pic>
        <p:nvPicPr>
          <p:cNvPr id="32777" name="Picture 15" descr="a01b72fff8837e5e24a293fc91b83e3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503" y="2446337"/>
            <a:ext cx="197093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6" descr="205d94c131622ae370e478975ea1a17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8104" y="3995936"/>
            <a:ext cx="194394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77289" y="5868144"/>
            <a:ext cx="6574859" cy="3139321"/>
          </a:xfrm>
          <a:prstGeom prst="rect">
            <a:avLst/>
          </a:prstGeom>
        </p:spPr>
        <p:txBody>
          <a:bodyPr wrap="square">
            <a:spAutoFit/>
          </a:bodyPr>
          <a:lstStyle/>
          <a:p>
            <a:pPr indent="534988" algn="just" eaLnBrk="1" hangingPunct="1"/>
            <a:r>
              <a:rPr lang="ru-RU" dirty="0" smtClean="0"/>
              <a:t>Сумма налога в 2020 году составит 17 400,00 тыс. руб. (в 2021 году – 19 450,00 тыс. руб., в 2022 году -  20 500,00 тыс. руб.)</a:t>
            </a:r>
          </a:p>
          <a:p>
            <a:pPr indent="534988" algn="just"/>
            <a:r>
              <a:rPr lang="ru-RU" dirty="0">
                <a:solidFill>
                  <a:srgbClr val="000000"/>
                </a:solidFill>
              </a:rPr>
              <a:t>С 2020 года в районный бюджет будет зачисляться налог, взимаемый в связи с применением упрощенной системы налогообложения по нормативу </a:t>
            </a:r>
            <a:r>
              <a:rPr lang="ru-RU" dirty="0" smtClean="0">
                <a:solidFill>
                  <a:srgbClr val="000000"/>
                </a:solidFill>
              </a:rPr>
              <a:t>30% </a:t>
            </a:r>
            <a:r>
              <a:rPr lang="ru-RU" dirty="0">
                <a:solidFill>
                  <a:srgbClr val="000000"/>
                </a:solidFill>
              </a:rPr>
              <a:t>(норматив увеличен на </a:t>
            </a:r>
            <a:r>
              <a:rPr lang="ru-RU" dirty="0" smtClean="0">
                <a:solidFill>
                  <a:srgbClr val="000000"/>
                </a:solidFill>
              </a:rPr>
              <a:t>20%) </a:t>
            </a:r>
            <a:r>
              <a:rPr lang="ru-RU" dirty="0">
                <a:solidFill>
                  <a:srgbClr val="000000"/>
                </a:solidFill>
              </a:rPr>
              <a:t>с плательщиков, осуществляющих деятельность на межселенных территориях и </a:t>
            </a:r>
            <a:r>
              <a:rPr lang="ru-RU" dirty="0" smtClean="0">
                <a:solidFill>
                  <a:srgbClr val="000000"/>
                </a:solidFill>
              </a:rPr>
              <a:t>23% </a:t>
            </a:r>
            <a:r>
              <a:rPr lang="ru-RU" dirty="0">
                <a:solidFill>
                  <a:srgbClr val="000000"/>
                </a:solidFill>
              </a:rPr>
              <a:t>с плательщиков, осуществляющих деятельность на территориях городского и сельских поселений района. Расчетная сумма налога составит в 2020 году – 2 500,00 тыс. руб. (в 2021 году – 2 550,00 тыс. руб., в 2022 году – 2 550,00 тыс. руб.);</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6"/>
          <p:cNvSpPr txBox="1">
            <a:spLocks noChangeArrowheads="1"/>
          </p:cNvSpPr>
          <p:nvPr/>
        </p:nvSpPr>
        <p:spPr bwMode="auto">
          <a:xfrm>
            <a:off x="196101" y="323528"/>
            <a:ext cx="35290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indent="534988" algn="just" eaLnBrk="1" hangingPunct="1"/>
            <a:r>
              <a:rPr lang="ru-RU" dirty="0">
                <a:solidFill>
                  <a:srgbClr val="000000"/>
                </a:solidFill>
              </a:rPr>
              <a:t>В структуре налоговых  доходов Государственная пошлина составляет менее 1</a:t>
            </a:r>
            <a:r>
              <a:rPr lang="ru-RU" dirty="0">
                <a:solidFill>
                  <a:srgbClr val="FF0000"/>
                </a:solidFill>
              </a:rPr>
              <a:t> </a:t>
            </a:r>
            <a:r>
              <a:rPr lang="ru-RU" dirty="0">
                <a:solidFill>
                  <a:srgbClr val="000000"/>
                </a:solidFill>
              </a:rPr>
              <a:t>%. Расчетная сумма пошлины по делам, рассматриваемым в судах общей юрисдикции, мировыми судьями, </a:t>
            </a:r>
            <a:r>
              <a:rPr lang="ru-RU" dirty="0" smtClean="0">
                <a:solidFill>
                  <a:srgbClr val="000000"/>
                </a:solidFill>
              </a:rPr>
              <a:t> на   2020   год   составит</a:t>
            </a:r>
            <a:endParaRPr lang="ru-RU" sz="1600" dirty="0">
              <a:solidFill>
                <a:srgbClr val="000000"/>
              </a:solidFill>
            </a:endParaRPr>
          </a:p>
        </p:txBody>
      </p:sp>
      <p:sp>
        <p:nvSpPr>
          <p:cNvPr id="33796" name="Rectangle 8"/>
          <p:cNvSpPr>
            <a:spLocks noChangeArrowheads="1"/>
          </p:cNvSpPr>
          <p:nvPr/>
        </p:nvSpPr>
        <p:spPr bwMode="auto">
          <a:xfrm>
            <a:off x="692150" y="6877050"/>
            <a:ext cx="3529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ru-RU">
              <a:solidFill>
                <a:srgbClr val="000000"/>
              </a:solidFill>
            </a:endParaRPr>
          </a:p>
        </p:txBody>
      </p:sp>
      <p:pic>
        <p:nvPicPr>
          <p:cNvPr id="33798" name="Picture 17" descr="6cd8a1f68127ec2a10b981f04d9903f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938" y="439403"/>
            <a:ext cx="2438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101" y="5868145"/>
            <a:ext cx="5409704" cy="3171908"/>
          </a:xfrm>
          <a:prstGeom prst="rect">
            <a:avLst/>
          </a:prstGeom>
        </p:spPr>
      </p:pic>
      <p:sp>
        <p:nvSpPr>
          <p:cNvPr id="3" name="Прямоугольник 2"/>
          <p:cNvSpPr/>
          <p:nvPr/>
        </p:nvSpPr>
        <p:spPr>
          <a:xfrm>
            <a:off x="196101" y="2303165"/>
            <a:ext cx="6290237" cy="3662541"/>
          </a:xfrm>
          <a:prstGeom prst="rect">
            <a:avLst/>
          </a:prstGeom>
        </p:spPr>
        <p:txBody>
          <a:bodyPr wrap="square">
            <a:spAutoFit/>
          </a:bodyPr>
          <a:lstStyle/>
          <a:p>
            <a:pPr algn="just" eaLnBrk="1" hangingPunct="1"/>
            <a:r>
              <a:rPr lang="ru-RU" dirty="0">
                <a:solidFill>
                  <a:srgbClr val="000000"/>
                </a:solidFill>
              </a:rPr>
              <a:t>1550,00 тыс. рублей (в 2021 году – 1 600,00 тыс. руб., в 2022 году -  1 600,00 тыс. руб.). Норматив зачисления 100,0 %.</a:t>
            </a:r>
          </a:p>
          <a:p>
            <a:pPr indent="534988" algn="just" eaLnBrk="1" hangingPunct="1"/>
            <a:r>
              <a:rPr lang="ru-RU" dirty="0">
                <a:solidFill>
                  <a:srgbClr val="000000"/>
                </a:solidFill>
              </a:rPr>
              <a:t>С 01 января 2020 года в районный бюджет будет зачисляться транспортный налог по нормативу 50 %. Прогноз на 2020-2022 годы рассчитан исходя из фактического поступления налога в бюджеты поселений за 2018 год, темпа роста поступлений за последние 2 года (102,0%) и погашение недоимки физическими лицами. Расчетная сумма транспортного налога составит на 2020 год – 4 305,00 тыс. рублей, 2021 год – 4 415,00 тыс. рублей и 2022 год – 4 528,00 тыс. рублей). В структуре налоговых  доходов данный налог составляет 1</a:t>
            </a:r>
            <a:r>
              <a:rPr lang="ru-RU" dirty="0" smtClean="0">
                <a:solidFill>
                  <a:srgbClr val="FF0000"/>
                </a:solidFill>
              </a:rPr>
              <a:t> </a:t>
            </a:r>
            <a:r>
              <a:rPr lang="ru-RU" dirty="0" smtClean="0"/>
              <a:t>%</a:t>
            </a:r>
            <a:r>
              <a:rPr lang="ru-RU" dirty="0" smtClean="0">
                <a:solidFill>
                  <a:srgbClr val="FF0000"/>
                </a:solidFill>
              </a:rPr>
              <a:t>. </a:t>
            </a:r>
            <a:endParaRPr lang="ru-RU" dirty="0" smtClean="0"/>
          </a:p>
          <a:p>
            <a:pPr algn="just" eaLnBrk="1" hangingPunct="1"/>
            <a:endParaRPr lang="ru-RU" sz="1600" dirty="0">
              <a:solidFill>
                <a:srgbClr val="00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37801" y="179512"/>
            <a:ext cx="6172200" cy="503238"/>
          </a:xfrm>
        </p:spPr>
        <p:txBody>
          <a:bodyPr/>
          <a:lstStyle/>
          <a:p>
            <a:r>
              <a:rPr lang="ru-RU" sz="2800" dirty="0" smtClean="0">
                <a:solidFill>
                  <a:schemeClr val="tx1"/>
                </a:solidFill>
              </a:rPr>
              <a:t>Неналоговые доходы</a:t>
            </a:r>
            <a:br>
              <a:rPr lang="ru-RU" sz="2800" dirty="0" smtClean="0">
                <a:solidFill>
                  <a:schemeClr val="tx1"/>
                </a:solidFill>
              </a:rPr>
            </a:br>
            <a:endParaRPr lang="ru-RU" sz="2800" dirty="0" smtClean="0">
              <a:solidFill>
                <a:schemeClr val="tx1"/>
              </a:solidFill>
            </a:endParaRPr>
          </a:p>
        </p:txBody>
      </p:sp>
      <p:sp>
        <p:nvSpPr>
          <p:cNvPr id="34819" name="Rectangle 3"/>
          <p:cNvSpPr>
            <a:spLocks noGrp="1" noChangeArrowheads="1"/>
          </p:cNvSpPr>
          <p:nvPr>
            <p:ph type="body" idx="1"/>
          </p:nvPr>
        </p:nvSpPr>
        <p:spPr>
          <a:xfrm>
            <a:off x="404813" y="468313"/>
            <a:ext cx="6119812" cy="1439862"/>
          </a:xfrm>
        </p:spPr>
        <p:txBody>
          <a:bodyPr/>
          <a:lstStyle/>
          <a:p>
            <a:pPr marL="0" indent="358775" algn="just">
              <a:lnSpc>
                <a:spcPct val="80000"/>
              </a:lnSpc>
              <a:buFontTx/>
              <a:buNone/>
            </a:pPr>
            <a:r>
              <a:rPr lang="ru-RU" sz="1800" dirty="0" smtClean="0"/>
              <a:t>1. Доходы от использования имущества, находящегося в  государственной и муниципальной собственности в структуре неналоговых доходов составляют 24 %.</a:t>
            </a:r>
          </a:p>
          <a:p>
            <a:pPr marL="0" indent="358775" algn="just">
              <a:lnSpc>
                <a:spcPct val="80000"/>
              </a:lnSpc>
              <a:buFontTx/>
              <a:buNone/>
            </a:pPr>
            <a:r>
              <a:rPr lang="ru-RU" sz="1800" dirty="0" smtClean="0"/>
              <a:t>Прогноз поступлений на 2020 год составлен исходя из ожидаемого поступления за 2019 год, заключенных договоров аренды, индексации ставок арендной платы, планируемого расторжения договоров аренды, а также плана приватизации муниципального имущества. Планируемая сумма доходов в 2020 году составит 10 441,00 тыс. рублей (в 2021 году – 10 482,00 тыс. руб., в 2022 году -   10 624,00 тыс. руб.).</a:t>
            </a:r>
          </a:p>
          <a:p>
            <a:pPr marL="0" indent="358775" algn="just">
              <a:lnSpc>
                <a:spcPct val="80000"/>
              </a:lnSpc>
              <a:buFontTx/>
              <a:buNone/>
            </a:pPr>
            <a:r>
              <a:rPr lang="ru-RU" sz="1800" dirty="0" smtClean="0"/>
              <a:t>В состав данных поступлений в 2020 году входят:</a:t>
            </a:r>
          </a:p>
          <a:p>
            <a:pPr marL="0" indent="358775" algn="just">
              <a:lnSpc>
                <a:spcPct val="80000"/>
              </a:lnSpc>
              <a:buFontTx/>
              <a:buNone/>
            </a:pPr>
            <a:r>
              <a:rPr lang="ru-RU" sz="1800" dirty="0" smtClean="0"/>
              <a:t>- доходы, получаемые в виде арендной платы за земельные участки, государственная собственность на которые не разграничена – 9 381,00 тыс. руб. (по нормативу 100,0 % от аренды земельных участков, находящихся на межселенной территории и в сельских поселениях; 50,0 % район от аренды земельных участков, находящихся на территории городского поселения); </a:t>
            </a:r>
          </a:p>
          <a:p>
            <a:pPr marL="0" indent="358775" algn="just">
              <a:lnSpc>
                <a:spcPct val="80000"/>
              </a:lnSpc>
              <a:buFontTx/>
              <a:buNone/>
            </a:pPr>
            <a:r>
              <a:rPr lang="ru-RU" sz="1800" dirty="0" smtClean="0"/>
              <a:t>- доходы, получаемые в виде арендной платы за земли после разграничения государственной собственности на землю – 130,00 тыс. руб.;</a:t>
            </a:r>
          </a:p>
          <a:p>
            <a:pPr marL="0" indent="358775" algn="just">
              <a:lnSpc>
                <a:spcPct val="80000"/>
              </a:lnSpc>
              <a:buFontTx/>
              <a:buNone/>
            </a:pPr>
            <a:r>
              <a:rPr lang="ru-RU" sz="1800" dirty="0" smtClean="0"/>
              <a:t>- доходы от сдачи в аренду имущества, составляющего казну муниципальных районов – 900,00 тыс. руб.;</a:t>
            </a:r>
          </a:p>
          <a:p>
            <a:pPr marL="0" indent="358775" algn="just">
              <a:lnSpc>
                <a:spcPct val="80000"/>
              </a:lnSpc>
              <a:buFontTx/>
              <a:buNone/>
            </a:pPr>
            <a:r>
              <a:rPr lang="ru-RU" sz="1800" dirty="0" smtClean="0"/>
              <a:t>- прочие доходы от использования имущества – 30,00 тыс. руб.</a:t>
            </a:r>
          </a:p>
          <a:p>
            <a:pPr marL="0" indent="358775" algn="just">
              <a:lnSpc>
                <a:spcPct val="80000"/>
              </a:lnSpc>
              <a:buNone/>
            </a:pPr>
            <a:r>
              <a:rPr lang="ru-RU" sz="1800" dirty="0" smtClean="0">
                <a:sym typeface="Symbol" pitchFamily="18" charset="2"/>
              </a:rPr>
              <a:t>2. Платежи за пользование природными ресурсами в части платы за негативное воздействие в районный бюджет с 01.01.2020 будут зачисляется по нормативу 60 % (в 2019 году – 55 %). Расчет поступлений на 2020 год подготовлен с учетом коэффициента индексации, фактического поступления за 9 месяцев 2019 года, снижения базы для исчисления платы ООО «Охотская горно-геологическая компания», АО «</a:t>
            </a:r>
            <a:r>
              <a:rPr lang="ru-RU" sz="1800" dirty="0" err="1" smtClean="0">
                <a:sym typeface="Symbol" pitchFamily="18" charset="2"/>
              </a:rPr>
              <a:t>Теплоэнергосервис</a:t>
            </a:r>
            <a:r>
              <a:rPr lang="ru-RU" sz="1800" dirty="0" smtClean="0">
                <a:sym typeface="Symbol" pitchFamily="18" charset="2"/>
              </a:rPr>
              <a:t>». Расчетная сумма платы на 2020 год составит 950,00 тыс. рублей (на 2021 год – 950,00 тыс. руб., на 2022 год -  980,00 тыс. руб.). В структуре неналоговых доходов плата составляет 2 %.</a:t>
            </a:r>
          </a:p>
          <a:p>
            <a:pPr marL="0" indent="358775" algn="just">
              <a:lnSpc>
                <a:spcPct val="80000"/>
              </a:lnSpc>
              <a:buFontTx/>
              <a:buNone/>
            </a:pPr>
            <a:endParaRPr lang="ru-RU" sz="1800" dirty="0" smtClean="0"/>
          </a:p>
          <a:p>
            <a:pPr marL="0" indent="358775" algn="just">
              <a:lnSpc>
                <a:spcPct val="80000"/>
              </a:lnSpc>
              <a:buFontTx/>
              <a:buNone/>
            </a:pPr>
            <a:endParaRPr lang="ru-RU" sz="1800" dirty="0" smtClean="0"/>
          </a:p>
        </p:txBody>
      </p:sp>
      <p:sp>
        <p:nvSpPr>
          <p:cNvPr id="34820" name="Rectangle 4"/>
          <p:cNvSpPr>
            <a:spLocks noChangeArrowheads="1"/>
          </p:cNvSpPr>
          <p:nvPr/>
        </p:nvSpPr>
        <p:spPr bwMode="auto">
          <a:xfrm>
            <a:off x="285750" y="1908175"/>
            <a:ext cx="621506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lnSpc>
                <a:spcPct val="80000"/>
              </a:lnSpc>
              <a:spcBef>
                <a:spcPct val="20000"/>
              </a:spcBef>
            </a:pPr>
            <a:endParaRPr lang="ru-RU" sz="1400"/>
          </a:p>
        </p:txBody>
      </p:sp>
      <p:sp>
        <p:nvSpPr>
          <p:cNvPr id="34821" name="Rectangle 5"/>
          <p:cNvSpPr>
            <a:spLocks noChangeArrowheads="1"/>
          </p:cNvSpPr>
          <p:nvPr/>
        </p:nvSpPr>
        <p:spPr bwMode="auto">
          <a:xfrm>
            <a:off x="260350" y="3924300"/>
            <a:ext cx="6357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58775" algn="just">
              <a:spcBef>
                <a:spcPct val="20000"/>
              </a:spcBef>
            </a:pPr>
            <a:endParaRPr lang="ru-RU" sz="1400">
              <a:sym typeface="Symbol" pitchFamily="18" charset="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188640" y="0"/>
            <a:ext cx="6480719" cy="8640638"/>
          </a:xfrm>
        </p:spPr>
        <p:txBody>
          <a:bodyPr/>
          <a:lstStyle/>
          <a:p>
            <a:pPr marL="0" indent="534988" algn="just">
              <a:buFontTx/>
              <a:buNone/>
            </a:pPr>
            <a:r>
              <a:rPr lang="ru-RU" sz="1800" dirty="0" smtClean="0"/>
              <a:t>3. Доходы от оказания платных услуг (работ) в структуре неналоговых доходов составляют 66%.	</a:t>
            </a:r>
          </a:p>
          <a:p>
            <a:pPr marL="0" indent="534988" algn="just">
              <a:buFontTx/>
              <a:buNone/>
            </a:pPr>
            <a:r>
              <a:rPr lang="ru-RU" sz="1800" dirty="0" smtClean="0"/>
              <a:t>Прогнозная оценка поступлений на 2020 – 2022 годы составила 28 457,00 тыс. рублей ежегодно, в том числе:</a:t>
            </a:r>
          </a:p>
          <a:p>
            <a:pPr marL="0" indent="534988" algn="just">
              <a:buFontTx/>
              <a:buNone/>
            </a:pPr>
            <a:r>
              <a:rPr lang="ru-RU" sz="1800" dirty="0" smtClean="0"/>
              <a:t>- отдел образования администрации района – 22 900,00 тыс. рублей;</a:t>
            </a:r>
          </a:p>
          <a:p>
            <a:pPr marL="0" indent="534988" algn="just">
              <a:buFontTx/>
              <a:buNone/>
            </a:pPr>
            <a:r>
              <a:rPr lang="ru-RU" sz="1800" dirty="0" smtClean="0"/>
              <a:t>- отдел культуры администрации района – 1 877,00 тыс. рублей;</a:t>
            </a:r>
          </a:p>
          <a:p>
            <a:pPr marL="0" indent="534988" algn="just">
              <a:buFontTx/>
              <a:buNone/>
            </a:pPr>
            <a:r>
              <a:rPr lang="ru-RU" sz="1800" dirty="0" smtClean="0"/>
              <a:t>- администрация района - 3 680,00 тыс. рублей (муниципальное казенное учреждение редакция газеты «</a:t>
            </a:r>
            <a:r>
              <a:rPr lang="ru-RU" sz="1800" dirty="0" err="1" smtClean="0"/>
              <a:t>Охотско</a:t>
            </a:r>
            <a:r>
              <a:rPr lang="ru-RU" sz="1800" dirty="0" smtClean="0"/>
              <a:t>-эвенская правда» 3 600,00 тыс. руб., муниципальное казенное учреждение дополнительного образования детская юношеская спортивная школа «Атлант» 80,0 тыс. руб.).</a:t>
            </a:r>
          </a:p>
          <a:p>
            <a:pPr marL="0" indent="534988" algn="just">
              <a:buFontTx/>
              <a:buNone/>
            </a:pPr>
            <a:r>
              <a:rPr lang="ru-RU" sz="1200" dirty="0" smtClean="0"/>
              <a:t>	</a:t>
            </a:r>
          </a:p>
          <a:p>
            <a:pPr marL="0" indent="534988" algn="just">
              <a:buFontTx/>
              <a:buNone/>
            </a:pPr>
            <a:r>
              <a:rPr lang="ru-RU" sz="1800" dirty="0" smtClean="0"/>
              <a:t>4. Доходы от компенсации затрат государства в структуре неналоговых доходов составляют 5%.</a:t>
            </a:r>
          </a:p>
          <a:p>
            <a:pPr marL="0" indent="534988" algn="just">
              <a:buFontTx/>
              <a:buNone/>
            </a:pPr>
            <a:r>
              <a:rPr lang="ru-RU" sz="1800" dirty="0" smtClean="0"/>
              <a:t>По данному доходу отражены поступления по актам проверок контрольно-счетной палаты района, финансового управления администрации района, возмещение расходов прошлых лет и возмещение расходов отделом социальной поддержки населения на питание детей в летних оздоровительных лагерях. </a:t>
            </a:r>
          </a:p>
          <a:p>
            <a:pPr marL="0" indent="534988" algn="just">
              <a:buFontTx/>
              <a:buNone/>
            </a:pPr>
            <a:r>
              <a:rPr lang="ru-RU" sz="1800" dirty="0" smtClean="0"/>
              <a:t>Прогноз поступлений в 2020 год составит 2 200,00 тыс. рублей, в том числе:</a:t>
            </a:r>
          </a:p>
          <a:p>
            <a:pPr marL="0" indent="534988" algn="just">
              <a:buFontTx/>
              <a:buNone/>
            </a:pPr>
            <a:r>
              <a:rPr lang="ru-RU" sz="1800" dirty="0" smtClean="0"/>
              <a:t>- отдел образования администрации района – 1 680,00 тыс. рублей;</a:t>
            </a:r>
          </a:p>
          <a:p>
            <a:pPr marL="0" indent="534988" algn="just">
              <a:buFontTx/>
              <a:buNone/>
            </a:pPr>
            <a:r>
              <a:rPr lang="ru-RU" sz="1800" dirty="0" smtClean="0"/>
              <a:t>- отдел культуры администрации района – 70,00 тыс. рублей;</a:t>
            </a:r>
          </a:p>
          <a:p>
            <a:pPr marL="0" indent="534988" algn="just">
              <a:buFontTx/>
              <a:buNone/>
            </a:pPr>
            <a:r>
              <a:rPr lang="ru-RU" sz="1800" dirty="0" smtClean="0"/>
              <a:t>- администрация района – 200,00 тыс. рублей;</a:t>
            </a:r>
          </a:p>
          <a:p>
            <a:pPr marL="0" indent="534988" algn="just">
              <a:buFontTx/>
              <a:buNone/>
            </a:pPr>
            <a:r>
              <a:rPr lang="ru-RU" sz="1800" dirty="0" smtClean="0"/>
              <a:t>- финансовое управление администрации района – 250,00 тыс. рублей.</a:t>
            </a:r>
          </a:p>
          <a:p>
            <a:pPr marL="0" indent="534988" algn="just">
              <a:buFontTx/>
              <a:buNone/>
            </a:pPr>
            <a:r>
              <a:rPr lang="ru-RU" sz="1800" dirty="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sz="2800" smtClean="0"/>
              <a:t>Содержание </a:t>
            </a:r>
          </a:p>
        </p:txBody>
      </p:sp>
      <p:graphicFrame>
        <p:nvGraphicFramePr>
          <p:cNvPr id="18447" name="Group 15"/>
          <p:cNvGraphicFramePr>
            <a:graphicFrameLocks noGrp="1"/>
          </p:cNvGraphicFramePr>
          <p:nvPr>
            <p:extLst>
              <p:ext uri="{D42A27DB-BD31-4B8C-83A1-F6EECF244321}">
                <p14:modId xmlns:p14="http://schemas.microsoft.com/office/powerpoint/2010/main" val="692928481"/>
              </p:ext>
            </p:extLst>
          </p:nvPr>
        </p:nvGraphicFramePr>
        <p:xfrm>
          <a:off x="285750" y="1643063"/>
          <a:ext cx="6000750" cy="6879338"/>
        </p:xfrm>
        <a:graphic>
          <a:graphicData uri="http://schemas.openxmlformats.org/drawingml/2006/table">
            <a:tbl>
              <a:tblPr/>
              <a:tblGrid>
                <a:gridCol w="5040313"/>
                <a:gridCol w="960437"/>
              </a:tblGrid>
              <a:tr h="5650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 Вводная часть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5 - 9  </a:t>
                      </a:r>
                    </a:p>
                  </a:txBody>
                  <a:tcPr marT="45716" marB="45716" horzOverflow="overflow">
                    <a:lnL>
                      <a:noFill/>
                    </a:lnL>
                    <a:lnR>
                      <a:noFill/>
                    </a:lnR>
                    <a:lnT>
                      <a:noFill/>
                    </a:lnT>
                    <a:lnB>
                      <a:noFill/>
                    </a:lnB>
                    <a:lnTlToBr>
                      <a:noFill/>
                    </a:lnTlToBr>
                    <a:lnBlToTr>
                      <a:noFill/>
                    </a:lnBlToTr>
                    <a:noFill/>
                  </a:tcPr>
                </a:tc>
              </a:tr>
              <a:tr h="102320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 Ожидаемые итоги социально – экономического развития района за 2019 год и прогноз социально – экономического развития района на 2020 – 2022 годы</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7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10 - 18</a:t>
                      </a:r>
                    </a:p>
                  </a:txBody>
                  <a:tcPr marT="45716" marB="45716" horzOverflow="overflow">
                    <a:lnL>
                      <a:noFill/>
                    </a:lnL>
                    <a:lnR>
                      <a:noFill/>
                    </a:lnR>
                    <a:lnT>
                      <a:noFill/>
                    </a:lnT>
                    <a:lnB>
                      <a:noFill/>
                    </a:lnB>
                    <a:lnTlToBr>
                      <a:noFill/>
                    </a:lnTlToBr>
                    <a:lnBlToTr>
                      <a:noFill/>
                    </a:lnBlToTr>
                    <a:noFill/>
                  </a:tcPr>
                </a:tc>
              </a:tr>
              <a:tr h="5650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3. Основные показатели социально – экономического развития района до 2022 года</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19 - 21</a:t>
                      </a:r>
                    </a:p>
                  </a:txBody>
                  <a:tcPr marT="45716" marB="45716" horzOverflow="overflow">
                    <a:lnL>
                      <a:noFill/>
                    </a:lnL>
                    <a:lnR>
                      <a:noFill/>
                    </a:lnR>
                    <a:lnT>
                      <a:noFill/>
                    </a:lnT>
                    <a:lnB>
                      <a:noFill/>
                    </a:lnB>
                    <a:lnTlToBr>
                      <a:noFill/>
                    </a:lnTlToBr>
                    <a:lnBlToTr>
                      <a:noFill/>
                    </a:lnBlToTr>
                    <a:noFill/>
                  </a:tcPr>
                </a:tc>
              </a:tr>
              <a:tr h="80513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4. Основные направления бюджетной и налоговой политики на 2020 год и плановый период 2021 – 2022 годов</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22- 30</a:t>
                      </a:r>
                    </a:p>
                  </a:txBody>
                  <a:tcPr marT="45716" marB="45716" horzOverflow="overflow">
                    <a:lnL>
                      <a:noFill/>
                    </a:lnL>
                    <a:lnR>
                      <a:noFill/>
                    </a:lnR>
                    <a:lnT>
                      <a:noFill/>
                    </a:lnT>
                    <a:lnB>
                      <a:noFill/>
                    </a:lnB>
                    <a:lnTlToBr>
                      <a:noFill/>
                    </a:lnTlToBr>
                    <a:lnBlToTr>
                      <a:noFill/>
                    </a:lnBlToTr>
                    <a:noFill/>
                  </a:tcPr>
                </a:tc>
              </a:tr>
              <a:tr h="368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5. Основные характеристики районного бюджета</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31 - 32</a:t>
                      </a:r>
                    </a:p>
                  </a:txBody>
                  <a:tcPr marT="45716" marB="45716" horzOverflow="overflow">
                    <a:lnL>
                      <a:noFill/>
                    </a:lnL>
                    <a:lnR>
                      <a:noFill/>
                    </a:lnR>
                    <a:lnT>
                      <a:noFill/>
                    </a:lnT>
                    <a:lnB>
                      <a:noFill/>
                    </a:lnB>
                    <a:lnTlToBr>
                      <a:noFill/>
                    </a:lnTlToBr>
                    <a:lnBlToTr>
                      <a:noFill/>
                    </a:lnBlToTr>
                    <a:noFill/>
                  </a:tcPr>
                </a:tc>
              </a:tr>
              <a:tr h="324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6. Доходы районного бюджета</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33 -  43</a:t>
                      </a:r>
                    </a:p>
                  </a:txBody>
                  <a:tcPr marT="45716" marB="45716" horzOverflow="overflow">
                    <a:lnL>
                      <a:noFill/>
                    </a:lnL>
                    <a:lnR>
                      <a:noFill/>
                    </a:lnR>
                    <a:lnT>
                      <a:noFill/>
                    </a:lnT>
                    <a:lnB>
                      <a:noFill/>
                    </a:lnB>
                    <a:lnTlToBr>
                      <a:noFill/>
                    </a:lnTlToBr>
                    <a:lnBlToTr>
                      <a:noFill/>
                    </a:lnBlToTr>
                    <a:noFill/>
                  </a:tcPr>
                </a:tc>
              </a:tr>
              <a:tr h="37106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7. Расходы районного бюджета</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44 - 67</a:t>
                      </a:r>
                    </a:p>
                  </a:txBody>
                  <a:tcPr marT="45716" marB="45716" horzOverflow="overflow">
                    <a:lnL>
                      <a:noFill/>
                    </a:lnL>
                    <a:lnR>
                      <a:noFill/>
                    </a:lnR>
                    <a:lnT>
                      <a:noFill/>
                    </a:lnT>
                    <a:lnB>
                      <a:noFill/>
                    </a:lnB>
                    <a:lnTlToBr>
                      <a:noFill/>
                    </a:lnTlToBr>
                    <a:lnBlToTr>
                      <a:noFill/>
                    </a:lnBlToTr>
                    <a:noFill/>
                  </a:tcPr>
                </a:tc>
              </a:tr>
              <a:tr h="3248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8. Межбюджетные отношения</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68</a:t>
                      </a:r>
                    </a:p>
                  </a:txBody>
                  <a:tcPr marT="45716" marB="45716" horzOverflow="overflow">
                    <a:lnL>
                      <a:noFill/>
                    </a:lnL>
                    <a:lnR>
                      <a:noFill/>
                    </a:lnR>
                    <a:lnT>
                      <a:noFill/>
                    </a:lnT>
                    <a:lnB>
                      <a:noFill/>
                    </a:lnB>
                    <a:lnTlToBr>
                      <a:noFill/>
                    </a:lnTlToBr>
                    <a:lnBlToTr>
                      <a:noFill/>
                    </a:lnBlToTr>
                    <a:noFill/>
                  </a:tcPr>
                </a:tc>
              </a:tr>
              <a:tr h="5650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9. Дефицит районного бюджета, источники финансирования дефицита районного бюджета</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 69 </a:t>
                      </a:r>
                    </a:p>
                  </a:txBody>
                  <a:tcPr marT="45716" marB="45716" horzOverflow="overflow">
                    <a:lnL>
                      <a:noFill/>
                    </a:lnL>
                    <a:lnR>
                      <a:noFill/>
                    </a:lnR>
                    <a:lnT>
                      <a:noFill/>
                    </a:lnT>
                    <a:lnB>
                      <a:noFill/>
                    </a:lnB>
                    <a:lnTlToBr>
                      <a:noFill/>
                    </a:lnTlToBr>
                    <a:lnBlToTr>
                      <a:noFill/>
                    </a:lnBlToTr>
                    <a:noFill/>
                  </a:tcPr>
                </a:tc>
              </a:tr>
              <a:tr h="40938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10. Муниципальные долговые обязательства </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70 - 71</a:t>
                      </a:r>
                    </a:p>
                  </a:txBody>
                  <a:tcPr marT="45716" marB="45716" horzOverflow="overflow">
                    <a:lnL>
                      <a:noFill/>
                    </a:lnL>
                    <a:lnR>
                      <a:noFill/>
                    </a:lnR>
                    <a:lnT>
                      <a:noFill/>
                    </a:lnT>
                    <a:lnB>
                      <a:noFill/>
                    </a:lnB>
                    <a:lnTlToBr>
                      <a:noFill/>
                    </a:lnTlToBr>
                    <a:lnBlToTr>
                      <a:noFill/>
                    </a:lnBlToTr>
                    <a:noFill/>
                  </a:tcPr>
                </a:tc>
              </a:tr>
              <a:tr h="944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11. Дополнительная информация</a:t>
                      </a:r>
                    </a:p>
                  </a:txBody>
                  <a:tcPr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700" b="0" i="0" u="none" strike="noStrike" cap="none" normalizeH="0" baseline="0" dirty="0" smtClean="0">
                          <a:ln>
                            <a:noFill/>
                          </a:ln>
                          <a:solidFill>
                            <a:schemeClr val="tx1"/>
                          </a:solidFill>
                          <a:effectLst/>
                          <a:latin typeface="Times New Roman" pitchFamily="18" charset="0"/>
                          <a:cs typeface="Times New Roman" pitchFamily="18" charset="0"/>
                        </a:rPr>
                        <a:t>72</a:t>
                      </a:r>
                    </a:p>
                  </a:txBody>
                  <a:tcPr marT="45716" marB="45716" horzOverflow="overflow">
                    <a:lnL>
                      <a:noFill/>
                    </a:lnL>
                    <a:lnR>
                      <a:noFill/>
                    </a:lnR>
                    <a:lnT>
                      <a:noFill/>
                    </a:lnT>
                    <a:lnB>
                      <a:noFill/>
                    </a:lnB>
                    <a:lnTlToBr>
                      <a:noFill/>
                    </a:lnTlToBr>
                    <a:lnBlToTr>
                      <a:noFill/>
                    </a:lnBlToTr>
                    <a:no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0648" y="251520"/>
            <a:ext cx="6408712" cy="9325630"/>
          </a:xfrm>
          <a:prstGeom prst="rect">
            <a:avLst/>
          </a:prstGeom>
        </p:spPr>
        <p:txBody>
          <a:bodyPr wrap="square">
            <a:spAutoFit/>
          </a:bodyPr>
          <a:lstStyle/>
          <a:p>
            <a:pPr marL="0" indent="534988" algn="just">
              <a:buFontTx/>
              <a:buNone/>
            </a:pPr>
            <a:r>
              <a:rPr lang="ru-RU" sz="1800" dirty="0" smtClean="0"/>
              <a:t>Поступления на 2021 - 2022 годы прогнозируются в сумме 2 250,0 тыс. рублей ежегодно:</a:t>
            </a:r>
          </a:p>
          <a:p>
            <a:pPr marL="0" indent="534988" algn="just">
              <a:buFontTx/>
              <a:buNone/>
            </a:pPr>
            <a:r>
              <a:rPr lang="ru-RU" sz="1800" dirty="0" smtClean="0"/>
              <a:t>- отдел образования администрации района – 1 730,00 тыс. рублей;</a:t>
            </a:r>
          </a:p>
          <a:p>
            <a:pPr marL="0" indent="534988" algn="just">
              <a:buFontTx/>
              <a:buNone/>
            </a:pPr>
            <a:r>
              <a:rPr lang="ru-RU" sz="1800" dirty="0" smtClean="0"/>
              <a:t>- отдел культуры администрации района – 70,00 тыс. рублей;</a:t>
            </a:r>
          </a:p>
          <a:p>
            <a:pPr marL="0" indent="534988" algn="just">
              <a:buFontTx/>
              <a:buNone/>
            </a:pPr>
            <a:r>
              <a:rPr lang="ru-RU" sz="1800" dirty="0" smtClean="0"/>
              <a:t>- администрация района – 200,00 тыс. рублей;</a:t>
            </a:r>
          </a:p>
          <a:p>
            <a:pPr marL="0" indent="534988" algn="just">
              <a:buFontTx/>
              <a:buNone/>
            </a:pPr>
            <a:r>
              <a:rPr lang="ru-RU" sz="1800" dirty="0" smtClean="0"/>
              <a:t>- финансовое управление администрации района – 250,00 тыс. рублей.</a:t>
            </a:r>
          </a:p>
          <a:p>
            <a:pPr marL="0" indent="542925" algn="ctr">
              <a:buFontTx/>
              <a:buNone/>
            </a:pPr>
            <a:endParaRPr lang="ru-RU" sz="1200" dirty="0" smtClean="0"/>
          </a:p>
          <a:p>
            <a:pPr marL="0" indent="542925" algn="just">
              <a:buFontTx/>
              <a:buNone/>
            </a:pPr>
            <a:r>
              <a:rPr lang="ru-RU" sz="1800" dirty="0" smtClean="0"/>
              <a:t>4. Штрафы, санкции, возмещение ущерба также относятся к неналоговым доходам районного бюджета и в структуре неналоговых доходов составляют 1 %.</a:t>
            </a:r>
          </a:p>
          <a:p>
            <a:pPr marL="0" indent="542925" algn="just">
              <a:buFontTx/>
              <a:buNone/>
            </a:pPr>
            <a:r>
              <a:rPr lang="ru-RU" sz="1800" dirty="0" smtClean="0"/>
              <a:t>Прогноз на 2020 год составлен с учетом динамики поступлений данного вида доходов за последние три года, ожидаемого поступления за 2019 год и изменениями в части нормативов зачисления с 01 января 2020 года. Планируемая сумма поступлений составит в 2020 году 850,00 тыс. рублей, в 2021 году – 780,00 тыс. рублей, в 2022 году -  810,00 тыс. рублей. Выпадающие доходы районного бюджета в 2020 году, в связи с вступающими с 01 января 2020 года изменениями, составят 2 326,0 тыс. рублей; в 2021 году – 2 292,0 тыс. рублей; в 2022 году – 2 262,0 тыс. рублей.</a:t>
            </a:r>
          </a:p>
          <a:p>
            <a:pPr marL="0" indent="542925" algn="just">
              <a:buFontTx/>
              <a:buNone/>
            </a:pPr>
            <a:endParaRPr lang="ru-RU" sz="1200" dirty="0" smtClean="0"/>
          </a:p>
          <a:p>
            <a:pPr marL="0" indent="542925" algn="just">
              <a:buFontTx/>
              <a:buNone/>
            </a:pPr>
            <a:r>
              <a:rPr lang="ru-RU" sz="1800" dirty="0" smtClean="0"/>
              <a:t>	5. Доходы от продажи земельных участков, находящихся в государственной и муниципальной собственности в структуре неналоговых доходов составляют менее 1 %.</a:t>
            </a:r>
          </a:p>
          <a:p>
            <a:pPr marL="0" indent="542925" algn="just">
              <a:buFontTx/>
              <a:buNone/>
            </a:pPr>
            <a:r>
              <a:rPr lang="ru-RU" sz="1800" dirty="0" smtClean="0"/>
              <a:t>	Доходы от продажи земельных участков, находящихся в государственной и муниципальной собственности, на 2020 - 2022 годы запланированы в сумме 300,00 тыс. рублей ежегодно.</a:t>
            </a:r>
          </a:p>
          <a:p>
            <a:pPr marL="0" indent="534988" algn="just">
              <a:buFontTx/>
              <a:buNone/>
            </a:pPr>
            <a:endParaRPr lang="ru-RU" sz="1800" dirty="0" smtClean="0"/>
          </a:p>
          <a:p>
            <a:pPr marL="0" indent="534988" algn="just">
              <a:buFontTx/>
              <a:buNone/>
            </a:pPr>
            <a:endParaRPr lang="ru-RU" sz="1800" dirty="0" smtClean="0"/>
          </a:p>
        </p:txBody>
      </p:sp>
    </p:spTree>
    <p:extLst>
      <p:ext uri="{BB962C8B-B14F-4D97-AF65-F5344CB8AC3E}">
        <p14:creationId xmlns:p14="http://schemas.microsoft.com/office/powerpoint/2010/main" val="2755484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66713"/>
            <a:ext cx="6858000" cy="1133475"/>
          </a:xfrm>
        </p:spPr>
        <p:txBody>
          <a:bodyPr/>
          <a:lstStyle/>
          <a:p>
            <a:r>
              <a:rPr lang="ru-RU" sz="2800" dirty="0" smtClean="0">
                <a:solidFill>
                  <a:srgbClr val="000000"/>
                </a:solidFill>
              </a:rPr>
              <a:t>Объем безвозмездных поступлений </a:t>
            </a:r>
            <a:br>
              <a:rPr lang="ru-RU" sz="2800" dirty="0" smtClean="0">
                <a:solidFill>
                  <a:srgbClr val="000000"/>
                </a:solidFill>
              </a:rPr>
            </a:br>
            <a:r>
              <a:rPr lang="ru-RU" sz="2800" dirty="0" smtClean="0">
                <a:solidFill>
                  <a:srgbClr val="000000"/>
                </a:solidFill>
              </a:rPr>
              <a:t>на 2020 год  </a:t>
            </a:r>
            <a:r>
              <a:rPr lang="ru-RU" sz="3200" b="1" dirty="0" smtClean="0">
                <a:solidFill>
                  <a:srgbClr val="000000"/>
                </a:solidFill>
              </a:rPr>
              <a:t/>
            </a:r>
            <a:br>
              <a:rPr lang="ru-RU" sz="3200" b="1" dirty="0" smtClean="0">
                <a:solidFill>
                  <a:srgbClr val="000000"/>
                </a:solidFill>
              </a:rPr>
            </a:br>
            <a:endParaRPr lang="ru-RU" sz="3200" b="1" dirty="0" smtClean="0">
              <a:solidFill>
                <a:srgbClr val="000000"/>
              </a:solidFill>
            </a:endParaRPr>
          </a:p>
        </p:txBody>
      </p:sp>
      <p:pic>
        <p:nvPicPr>
          <p:cNvPr id="4101" name="Picture 5"/>
          <p:cNvPicPr>
            <a:picLocks noChangeAspect="1" noChangeArrowheads="1"/>
          </p:cNvPicPr>
          <p:nvPr/>
        </p:nvPicPr>
        <p:blipFill>
          <a:blip r:embed="rId2">
            <a:extLst/>
          </a:blip>
          <a:srcRect/>
          <a:stretch>
            <a:fillRect/>
          </a:stretch>
        </p:blipFill>
        <p:spPr bwMode="auto">
          <a:xfrm>
            <a:off x="379392" y="5716523"/>
            <a:ext cx="6143668" cy="2840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graphicFrame>
        <p:nvGraphicFramePr>
          <p:cNvPr id="4" name="Схема 3"/>
          <p:cNvGraphicFramePr/>
          <p:nvPr/>
        </p:nvGraphicFramePr>
        <p:xfrm>
          <a:off x="371453" y="1431902"/>
          <a:ext cx="6357982" cy="466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0350" y="1763688"/>
            <a:ext cx="6408738" cy="1311275"/>
          </a:xfrm>
          <a:prstGeom prst="rect">
            <a:avLst/>
          </a:prstGeom>
          <a:solidFill>
            <a:srgbClr val="00B050"/>
          </a:solidFill>
          <a:ln>
            <a:noFill/>
          </a:ln>
          <a:scene3d>
            <a:camera prst="orthographicFront"/>
            <a:lightRig rig="threePt" dir="t"/>
          </a:scene3d>
          <a:sp3d extrusionH="25400" contourW="31750">
            <a:bevelT/>
            <a:bevelB/>
          </a:sp3d>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ru-RU" sz="2000" dirty="0">
                <a:solidFill>
                  <a:srgbClr val="000000"/>
                </a:solidFill>
              </a:rPr>
              <a:t>Межбюджетные трансферты (безвозмездные перечисления) – это средства одного бюджета бюджетной системы РФ, перечисляемые другому бюджету бюджетной системы РФ</a:t>
            </a:r>
          </a:p>
        </p:txBody>
      </p:sp>
      <p:graphicFrame>
        <p:nvGraphicFramePr>
          <p:cNvPr id="87065" name="Group 25"/>
          <p:cNvGraphicFramePr>
            <a:graphicFrameLocks noGrp="1"/>
          </p:cNvGraphicFramePr>
          <p:nvPr>
            <p:extLst>
              <p:ext uri="{D42A27DB-BD31-4B8C-83A1-F6EECF244321}">
                <p14:modId xmlns:p14="http://schemas.microsoft.com/office/powerpoint/2010/main" val="729143778"/>
              </p:ext>
            </p:extLst>
          </p:nvPr>
        </p:nvGraphicFramePr>
        <p:xfrm>
          <a:off x="151606" y="4211960"/>
          <a:ext cx="6626225" cy="3619501"/>
        </p:xfrm>
        <a:graphic>
          <a:graphicData uri="http://schemas.openxmlformats.org/drawingml/2006/table">
            <a:tbl>
              <a:tblPr/>
              <a:tblGrid>
                <a:gridCol w="2208213"/>
                <a:gridCol w="2157412"/>
                <a:gridCol w="2260600"/>
              </a:tblGrid>
              <a:tr h="13446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Дотации</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(от лат.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Dotatio</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 дар, пожертвование)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B3C5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Субвенции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(от лат.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Subvenire</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 приходить на помощь)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Субсидии </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(от лат. «</a:t>
                      </a:r>
                      <a:r>
                        <a:rPr kumimoji="0" lang="en-US" sz="1800" b="0" i="0" u="none" strike="noStrike" cap="none" normalizeH="0" baseline="0" dirty="0" err="1" smtClean="0">
                          <a:ln>
                            <a:noFill/>
                          </a:ln>
                          <a:solidFill>
                            <a:schemeClr val="tx1"/>
                          </a:solidFill>
                          <a:effectLst/>
                          <a:latin typeface="Times New Roman" pitchFamily="18" charset="0"/>
                          <a:cs typeface="Times New Roman" pitchFamily="18" charset="0"/>
                        </a:rPr>
                        <a:t>Subsidium</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 поддержка)</a:t>
                      </a:r>
                    </a:p>
                    <a:p>
                      <a:pPr marL="0" marR="0" lvl="0" indent="0" algn="ctr" defTabSz="914400" rtl="0" eaLnBrk="1" fontAlgn="base" latinLnBrk="0" hangingPunct="1">
                        <a:lnSpc>
                          <a:spcPct val="100000"/>
                        </a:lnSpc>
                        <a:spcBef>
                          <a:spcPct val="0"/>
                        </a:spcBef>
                        <a:spcAft>
                          <a:spcPct val="0"/>
                        </a:spcAft>
                        <a:buClrTx/>
                        <a:buSzTx/>
                        <a:buFontTx/>
                        <a:buNone/>
                        <a:tabLst>
                          <a:tab pos="179388" algn="l"/>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A6A6A6"/>
                    </a:solidFill>
                  </a:tcPr>
                </a:tc>
              </a:tr>
              <a:tr h="22748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Предоставляются  без определения конкретной цели их использования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B3C5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Предоставляются на финансирование «переданных» другим публично-правовым образованиям полномочий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E3BEC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79388" algn="l"/>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Предоставляются на условиях долевого </a:t>
                      </a:r>
                      <a:r>
                        <a:rPr kumimoji="0" lang="ru-RU" sz="1800" b="0" i="0" u="none" strike="noStrike" cap="none" normalizeH="0" baseline="0" dirty="0" err="1" smtClean="0">
                          <a:ln>
                            <a:noFill/>
                          </a:ln>
                          <a:solidFill>
                            <a:schemeClr val="tx1"/>
                          </a:solidFill>
                          <a:effectLst/>
                          <a:latin typeface="Times New Roman" pitchFamily="18" charset="0"/>
                          <a:cs typeface="Times New Roman" pitchFamily="18" charset="0"/>
                        </a:rPr>
                        <a:t>софинансирования</a:t>
                      </a: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расходов других бюджетов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cell3D prstMaterial="dkEdge">
                      <a:bevel/>
                      <a:lightRig rig="flood" dir="t"/>
                    </a:cell3D>
                    <a:solidFill>
                      <a:srgbClr val="A6A6A6"/>
                    </a:solidFill>
                  </a:tcPr>
                </a:tc>
              </a:tr>
            </a:tbl>
          </a:graphicData>
        </a:graphic>
      </p:graphicFrame>
      <p:sp>
        <p:nvSpPr>
          <p:cNvPr id="38918" name="TextBox 1"/>
          <p:cNvSpPr txBox="1">
            <a:spLocks noChangeArrowheads="1"/>
          </p:cNvSpPr>
          <p:nvPr/>
        </p:nvSpPr>
        <p:spPr bwMode="auto">
          <a:xfrm>
            <a:off x="981075" y="395288"/>
            <a:ext cx="456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eaLnBrk="1" hangingPunct="1"/>
            <a:r>
              <a:rPr lang="ru-RU" sz="2800" dirty="0"/>
              <a:t>Межбюджетные трансферты</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42900" y="366713"/>
            <a:ext cx="6172200" cy="1036935"/>
          </a:xfrm>
        </p:spPr>
        <p:txBody>
          <a:bodyPr/>
          <a:lstStyle/>
          <a:p>
            <a:r>
              <a:rPr lang="ru-RU" sz="2800" dirty="0" smtClean="0"/>
              <a:t>Динамика безвозмездных поступлений</a:t>
            </a:r>
          </a:p>
        </p:txBody>
      </p:sp>
      <p:graphicFrame>
        <p:nvGraphicFramePr>
          <p:cNvPr id="2" name="Диаграмма 1"/>
          <p:cNvGraphicFramePr/>
          <p:nvPr>
            <p:extLst>
              <p:ext uri="{D42A27DB-BD31-4B8C-83A1-F6EECF244321}">
                <p14:modId xmlns:p14="http://schemas.microsoft.com/office/powerpoint/2010/main" val="370013441"/>
              </p:ext>
            </p:extLst>
          </p:nvPr>
        </p:nvGraphicFramePr>
        <p:xfrm>
          <a:off x="260648" y="1331640"/>
          <a:ext cx="6336704" cy="73448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idx="4294967295"/>
          </p:nvPr>
        </p:nvSpPr>
        <p:spPr>
          <a:xfrm>
            <a:off x="476250" y="0"/>
            <a:ext cx="6215063" cy="1250950"/>
          </a:xfrm>
        </p:spPr>
        <p:txBody>
          <a:bodyPr/>
          <a:lstStyle/>
          <a:p>
            <a:pPr eaLnBrk="1" hangingPunct="1"/>
            <a:r>
              <a:rPr lang="ru-RU" sz="2800" dirty="0" smtClean="0">
                <a:solidFill>
                  <a:schemeClr val="tx1"/>
                </a:solidFill>
              </a:rPr>
              <a:t>Структура расходов бюджета </a:t>
            </a:r>
            <a:br>
              <a:rPr lang="ru-RU" sz="2800" dirty="0" smtClean="0">
                <a:solidFill>
                  <a:schemeClr val="tx1"/>
                </a:solidFill>
              </a:rPr>
            </a:br>
            <a:r>
              <a:rPr lang="ru-RU" sz="2800" dirty="0" smtClean="0">
                <a:solidFill>
                  <a:schemeClr val="tx1"/>
                </a:solidFill>
              </a:rPr>
              <a:t>на 2020 год</a:t>
            </a:r>
          </a:p>
        </p:txBody>
      </p:sp>
      <p:graphicFrame>
        <p:nvGraphicFramePr>
          <p:cNvPr id="30" name="Схема 29"/>
          <p:cNvGraphicFramePr/>
          <p:nvPr/>
        </p:nvGraphicFramePr>
        <p:xfrm>
          <a:off x="-30162" y="1119164"/>
          <a:ext cx="6857999" cy="6858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32656" y="0"/>
            <a:ext cx="6172200" cy="1252537"/>
          </a:xfrm>
        </p:spPr>
        <p:txBody>
          <a:bodyPr/>
          <a:lstStyle/>
          <a:p>
            <a:r>
              <a:rPr lang="ru-RU" sz="2000" dirty="0" smtClean="0"/>
              <a:t>Муниципальная программа «Развитие системы образования в Охотском муниципальном районе </a:t>
            </a:r>
            <a:br>
              <a:rPr lang="ru-RU" sz="2000" dirty="0" smtClean="0"/>
            </a:br>
            <a:r>
              <a:rPr lang="ru-RU" sz="2000" dirty="0" smtClean="0"/>
              <a:t>на 2017-2021 годы» </a:t>
            </a:r>
          </a:p>
        </p:txBody>
      </p:sp>
      <p:sp>
        <p:nvSpPr>
          <p:cNvPr id="4" name="Прямоугольник 3"/>
          <p:cNvSpPr/>
          <p:nvPr/>
        </p:nvSpPr>
        <p:spPr>
          <a:xfrm>
            <a:off x="116632" y="1115616"/>
            <a:ext cx="6552728" cy="1384995"/>
          </a:xfrm>
          <a:prstGeom prst="rect">
            <a:avLst/>
          </a:prstGeom>
        </p:spPr>
        <p:txBody>
          <a:bodyPr wrap="square">
            <a:spAutoFit/>
          </a:bodyPr>
          <a:lstStyle/>
          <a:p>
            <a:pPr indent="542925" algn="just"/>
            <a:r>
              <a:rPr lang="ru-RU" sz="1400" dirty="0"/>
              <a:t>Целями Программы являются: обеспечение комплексной модернизации системы образования и создание условий для обеспечения современного качества образования, создание условий и механизмов, обеспечивающих устойчивое развитие дошкольного, общего и дополнительного образования. </a:t>
            </a:r>
          </a:p>
          <a:p>
            <a:pPr indent="542925"/>
            <a:r>
              <a:rPr lang="x-none" sz="1400"/>
              <a:t>Расходы </a:t>
            </a:r>
            <a:r>
              <a:rPr lang="ru-RU" sz="1400" dirty="0"/>
              <a:t>районного</a:t>
            </a:r>
            <a:r>
              <a:rPr lang="x-none" sz="1400"/>
              <a:t> бюджета в 20</a:t>
            </a:r>
            <a:r>
              <a:rPr lang="ru-RU" sz="1400" dirty="0"/>
              <a:t>20</a:t>
            </a:r>
            <a:r>
              <a:rPr lang="x-none" sz="1400"/>
              <a:t> – 20</a:t>
            </a:r>
            <a:r>
              <a:rPr lang="ru-RU" sz="1400" dirty="0"/>
              <a:t>22</a:t>
            </a:r>
            <a:r>
              <a:rPr lang="x-none" sz="1400"/>
              <a:t> годах на </a:t>
            </a:r>
            <a:r>
              <a:rPr lang="ru-RU" sz="1400" dirty="0"/>
              <a:t>реализацию </a:t>
            </a:r>
            <a:r>
              <a:rPr lang="x-none" sz="1400"/>
              <a:t>Программ</a:t>
            </a:r>
            <a:r>
              <a:rPr lang="ru-RU" sz="1400" dirty="0"/>
              <a:t>ы</a:t>
            </a:r>
            <a:r>
              <a:rPr lang="x-none" sz="1400"/>
              <a:t> представлены в таблице:</a:t>
            </a: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520828703"/>
              </p:ext>
            </p:extLst>
          </p:nvPr>
        </p:nvGraphicFramePr>
        <p:xfrm>
          <a:off x="116632" y="2515160"/>
          <a:ext cx="6696744" cy="5568033"/>
        </p:xfrm>
        <a:graphic>
          <a:graphicData uri="http://schemas.openxmlformats.org/drawingml/2006/table">
            <a:tbl>
              <a:tblPr firstRow="1" firstCol="1" bandRow="1">
                <a:tableStyleId>{C4B1156A-380E-4F78-BDF5-A606A8083BF9}</a:tableStyleId>
              </a:tblPr>
              <a:tblGrid>
                <a:gridCol w="1528610"/>
                <a:gridCol w="775646"/>
                <a:gridCol w="792088"/>
                <a:gridCol w="720080"/>
                <a:gridCol w="720080"/>
                <a:gridCol w="720080"/>
                <a:gridCol w="828048"/>
                <a:gridCol w="612112"/>
              </a:tblGrid>
              <a:tr h="256640">
                <a:tc rowSpan="2">
                  <a:txBody>
                    <a:bodyPr/>
                    <a:lstStyle/>
                    <a:p>
                      <a:pPr indent="445770" algn="l">
                        <a:lnSpc>
                          <a:spcPts val="1100"/>
                        </a:lnSpc>
                        <a:spcAft>
                          <a:spcPts val="0"/>
                        </a:spcAft>
                      </a:pPr>
                      <a:r>
                        <a:rPr lang="ru-RU" sz="1200" b="0" dirty="0">
                          <a:effectLst/>
                        </a:rPr>
                        <a:t>Показатель</a:t>
                      </a:r>
                      <a:endParaRPr lang="ru-RU" sz="1000" b="0" dirty="0">
                        <a:effectLst/>
                      </a:endParaRPr>
                    </a:p>
                    <a:p>
                      <a:pPr indent="445770" algn="l">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dirty="0">
                          <a:effectLst/>
                        </a:rPr>
                        <a:t>2019 год роспись на</a:t>
                      </a:r>
                      <a:endParaRPr lang="ru-RU" sz="1000" b="0" dirty="0">
                        <a:effectLst/>
                      </a:endParaRPr>
                    </a:p>
                    <a:p>
                      <a:pPr algn="ctr">
                        <a:lnSpc>
                          <a:spcPts val="1100"/>
                        </a:lnSpc>
                        <a:spcAft>
                          <a:spcPts val="0"/>
                        </a:spcAft>
                      </a:pPr>
                      <a:r>
                        <a:rPr lang="ru-RU" sz="1200" b="0" dirty="0">
                          <a:effectLst/>
                        </a:rPr>
                        <a:t>01.10.19,</a:t>
                      </a:r>
                      <a:endParaRPr lang="ru-RU" sz="1000" b="0" dirty="0">
                        <a:effectLst/>
                      </a:endParaRPr>
                    </a:p>
                    <a:p>
                      <a:pPr algn="ctr">
                        <a:lnSpc>
                          <a:spcPts val="1100"/>
                        </a:lnSpc>
                        <a:spcAft>
                          <a:spcPts val="0"/>
                        </a:spcAft>
                      </a:pPr>
                      <a:r>
                        <a:rPr lang="ru-RU" sz="1200" b="0" dirty="0" err="1">
                          <a:effectLst/>
                        </a:rPr>
                        <a:t>тыс.руб</a:t>
                      </a:r>
                      <a:r>
                        <a:rPr lang="ru-RU" sz="1200" b="0" dirty="0">
                          <a:effectLst/>
                        </a:rPr>
                        <a:t>.</a:t>
                      </a:r>
                      <a:endParaRPr lang="ru-RU" sz="1000" b="0" dirty="0">
                        <a:effectLst/>
                        <a:latin typeface="Times New Roman"/>
                        <a:ea typeface="Times New Roman"/>
                      </a:endParaRPr>
                    </a:p>
                  </a:txBody>
                  <a:tcPr marL="68580" marR="68580" marT="0" marB="0" anchor="ctr"/>
                </a:tc>
                <a:tc gridSpan="2">
                  <a:txBody>
                    <a:bodyPr/>
                    <a:lstStyle/>
                    <a:p>
                      <a:pPr algn="l">
                        <a:lnSpc>
                          <a:spcPts val="1100"/>
                        </a:lnSpc>
                        <a:spcAft>
                          <a:spcPts val="0"/>
                        </a:spcAft>
                      </a:pPr>
                      <a:r>
                        <a:rPr lang="ru-RU" sz="1200" b="0" dirty="0">
                          <a:effectLst/>
                        </a:rPr>
                        <a:t>     2020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l">
                        <a:lnSpc>
                          <a:spcPts val="1100"/>
                        </a:lnSpc>
                        <a:spcAft>
                          <a:spcPts val="0"/>
                        </a:spcAft>
                      </a:pPr>
                      <a:r>
                        <a:rPr lang="ru-RU" sz="1200" b="0" dirty="0">
                          <a:effectLst/>
                        </a:rPr>
                        <a:t>       2021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l">
                        <a:lnSpc>
                          <a:spcPts val="1100"/>
                        </a:lnSpc>
                        <a:spcAft>
                          <a:spcPts val="0"/>
                        </a:spcAft>
                      </a:pPr>
                      <a:r>
                        <a:rPr lang="ru-RU" sz="1200" b="0" dirty="0">
                          <a:effectLst/>
                        </a:rPr>
                        <a:t>    2022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r>
              <a:tr h="1080120">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dirty="0">
                          <a:effectLst/>
                        </a:rPr>
                        <a:t>Проект, </a:t>
                      </a:r>
                      <a:r>
                        <a:rPr lang="ru-RU" sz="1200" b="0" dirty="0" err="1">
                          <a:effectLst/>
                        </a:rPr>
                        <a:t>тыс.руб</a:t>
                      </a:r>
                      <a:r>
                        <a:rPr lang="ru-RU" sz="1200" b="0" dirty="0">
                          <a:effectLst/>
                        </a:rPr>
                        <a:t>.</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a:t>
                      </a:r>
                      <a:r>
                        <a:rPr lang="ru-RU" sz="1200" b="0" dirty="0" smtClean="0">
                          <a:effectLst/>
                        </a:rPr>
                        <a:t>предыдущему </a:t>
                      </a:r>
                      <a:r>
                        <a:rPr lang="ru-RU" sz="1200" b="0" dirty="0">
                          <a:effectLst/>
                        </a:rPr>
                        <a:t>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dirty="0">
                          <a:effectLst/>
                        </a:rPr>
                        <a:t>Проект, </a:t>
                      </a:r>
                      <a:r>
                        <a:rPr lang="ru-RU" sz="1200" b="0" dirty="0" err="1">
                          <a:effectLst/>
                        </a:rPr>
                        <a:t>тыс.руб</a:t>
                      </a:r>
                      <a:r>
                        <a:rPr lang="ru-RU" sz="1200" b="0" dirty="0">
                          <a:effectLst/>
                        </a:rPr>
                        <a:t>.</a:t>
                      </a:r>
                      <a:endParaRPr lang="ru-RU" sz="1000" b="0" dirty="0">
                        <a:effectLst/>
                      </a:endParaRPr>
                    </a:p>
                    <a:p>
                      <a:pPr indent="445770" algn="l">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a:t>
                      </a:r>
                      <a:r>
                        <a:rPr lang="ru-RU" sz="1200" b="0" dirty="0" smtClean="0">
                          <a:effectLst/>
                        </a:rPr>
                        <a:t>предыдущему </a:t>
                      </a:r>
                      <a:r>
                        <a:rPr lang="ru-RU" sz="1200" b="0" dirty="0">
                          <a:effectLst/>
                        </a:rPr>
                        <a:t>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dirty="0">
                          <a:effectLst/>
                        </a:rPr>
                        <a:t>Проект, </a:t>
                      </a:r>
                      <a:r>
                        <a:rPr lang="ru-RU" sz="1200" b="0" dirty="0" err="1">
                          <a:effectLst/>
                        </a:rPr>
                        <a:t>тыс.руб</a:t>
                      </a:r>
                      <a:r>
                        <a:rPr lang="ru-RU" sz="1200" b="0" dirty="0">
                          <a:effectLst/>
                        </a:rPr>
                        <a:t>.</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16024">
                <a:tc gridSpan="8">
                  <a:txBody>
                    <a:bodyPr/>
                    <a:lstStyle/>
                    <a:p>
                      <a:pPr algn="ctr">
                        <a:lnSpc>
                          <a:spcPts val="1100"/>
                        </a:lnSpc>
                        <a:spcAft>
                          <a:spcPts val="0"/>
                        </a:spcAft>
                      </a:pPr>
                      <a:r>
                        <a:rPr lang="ru-RU" sz="1200" b="0" dirty="0">
                          <a:effectLst/>
                        </a:rPr>
                        <a:t>Основные мероприятия</a:t>
                      </a:r>
                      <a:endParaRPr lang="ru-RU" sz="1000" b="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557530">
                <a:tc>
                  <a:txBody>
                    <a:bodyPr/>
                    <a:lstStyle/>
                    <a:p>
                      <a:pPr algn="ctr">
                        <a:lnSpc>
                          <a:spcPts val="1100"/>
                        </a:lnSpc>
                        <a:spcAft>
                          <a:spcPts val="0"/>
                        </a:spcAft>
                      </a:pPr>
                      <a:r>
                        <a:rPr lang="ru-RU" sz="1200" b="0" dirty="0">
                          <a:effectLst/>
                        </a:rPr>
                        <a:t>Профессионально-кадровое обеспечение организации дошкольного, начального общего, среднего общего образования, дополнительного образования</a:t>
                      </a:r>
                      <a:endParaRPr lang="ru-RU" sz="1000" b="0" dirty="0">
                        <a:effectLst/>
                        <a:latin typeface="Times New Roman"/>
                        <a:ea typeface="Times New Roman"/>
                      </a:endParaRPr>
                    </a:p>
                  </a:txBody>
                  <a:tcPr marL="68580" marR="68580" marT="0" marB="0" anchor="ctr"/>
                </a:tc>
                <a:tc>
                  <a:txBody>
                    <a:bodyPr/>
                    <a:lstStyle/>
                    <a:p>
                      <a:pPr algn="ctr">
                        <a:lnSpc>
                          <a:spcPts val="1100"/>
                        </a:lnSpc>
                      </a:pPr>
                      <a:r>
                        <a:rPr lang="ru-RU" sz="1200" b="0" dirty="0" smtClean="0">
                          <a:effectLst/>
                        </a:rPr>
                        <a:t>304632,3</a:t>
                      </a:r>
                      <a:endParaRPr lang="ru-RU" sz="1000" b="0" dirty="0">
                        <a:effectLst/>
                        <a:latin typeface="Times New Roman"/>
                      </a:endParaRPr>
                    </a:p>
                  </a:txBody>
                  <a:tcPr marL="68580" marR="68580" marT="0" marB="0" anchor="ctr"/>
                </a:tc>
                <a:tc>
                  <a:txBody>
                    <a:bodyPr/>
                    <a:lstStyle/>
                    <a:p>
                      <a:pPr algn="ctr">
                        <a:lnSpc>
                          <a:spcPts val="1100"/>
                        </a:lnSpc>
                        <a:spcAft>
                          <a:spcPts val="0"/>
                        </a:spcAft>
                      </a:pPr>
                      <a:r>
                        <a:rPr lang="ru-RU" sz="1200" b="0" dirty="0" smtClean="0">
                          <a:effectLst/>
                        </a:rPr>
                        <a:t>345827,9</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113,5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346476,4</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381635" algn="l"/>
                        </a:tabLst>
                      </a:pPr>
                      <a:r>
                        <a:rPr lang="ru-RU" sz="1200" b="0" dirty="0">
                          <a:effectLst/>
                        </a:rPr>
                        <a:t>100,2</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345115,5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0015" algn="l"/>
                        </a:tabLst>
                      </a:pPr>
                      <a:r>
                        <a:rPr lang="ru-RU" sz="1200" b="0" dirty="0">
                          <a:effectLst/>
                        </a:rPr>
                        <a:t>99,6</a:t>
                      </a:r>
                      <a:endParaRPr lang="ru-RU" sz="1000" b="0" dirty="0">
                        <a:effectLst/>
                        <a:latin typeface="Times New Roman"/>
                        <a:ea typeface="Times New Roman"/>
                      </a:endParaRPr>
                    </a:p>
                  </a:txBody>
                  <a:tcPr marL="68580" marR="68580" marT="0" marB="0" anchor="ctr"/>
                </a:tc>
              </a:tr>
              <a:tr h="1959968">
                <a:tc>
                  <a:txBody>
                    <a:bodyPr/>
                    <a:lstStyle/>
                    <a:p>
                      <a:pPr algn="ctr">
                        <a:lnSpc>
                          <a:spcPts val="1100"/>
                        </a:lnSpc>
                        <a:spcAft>
                          <a:spcPts val="0"/>
                        </a:spcAft>
                      </a:pPr>
                      <a:r>
                        <a:rPr lang="ru-RU" sz="1200" b="0" dirty="0">
                          <a:effectLst/>
                        </a:rPr>
                        <a:t>Нормативно-правовое, финансовое и информационно-методическое обеспечение организации дошкольного, начального общего, основного общего, среднего, общего, дополнительного образования</a:t>
                      </a:r>
                      <a:endParaRPr lang="ru-RU" sz="1000" b="0" dirty="0">
                        <a:effectLst/>
                        <a:latin typeface="Times New Roman"/>
                        <a:ea typeface="Times New Roman"/>
                      </a:endParaRPr>
                    </a:p>
                  </a:txBody>
                  <a:tcPr marL="68580" marR="68580" marT="0" marB="0" anchor="ctr"/>
                </a:tc>
                <a:tc>
                  <a:txBody>
                    <a:bodyPr/>
                    <a:lstStyle/>
                    <a:p>
                      <a:pPr algn="ctr">
                        <a:lnSpc>
                          <a:spcPts val="1100"/>
                        </a:lnSpc>
                      </a:pPr>
                      <a:r>
                        <a:rPr lang="ru-RU" sz="1200" b="0" dirty="0" smtClean="0">
                          <a:effectLst/>
                        </a:rPr>
                        <a:t>179712,5</a:t>
                      </a:r>
                      <a:endParaRPr lang="ru-RU" sz="1000" b="0" dirty="0">
                        <a:effectLst/>
                        <a:latin typeface="Times New Roman"/>
                      </a:endParaRPr>
                    </a:p>
                  </a:txBody>
                  <a:tcPr marL="68580" marR="68580" marT="0" marB="0" anchor="ctr"/>
                </a:tc>
                <a:tc>
                  <a:txBody>
                    <a:bodyPr/>
                    <a:lstStyle/>
                    <a:p>
                      <a:pPr algn="ctr">
                        <a:lnSpc>
                          <a:spcPts val="1100"/>
                        </a:lnSpc>
                        <a:spcAft>
                          <a:spcPts val="0"/>
                        </a:spcAft>
                      </a:pPr>
                      <a:r>
                        <a:rPr lang="ru-RU" sz="1200" b="0">
                          <a:effectLst/>
                        </a:rPr>
                        <a:t>119 027,9</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66,2</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117976,6</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381635" algn="l"/>
                        </a:tabLst>
                      </a:pPr>
                      <a:r>
                        <a:rPr lang="ru-RU" sz="1200" b="0">
                          <a:effectLst/>
                        </a:rPr>
                        <a:t>99,1</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117428,8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0015" algn="l"/>
                        </a:tabLst>
                      </a:pPr>
                      <a:r>
                        <a:rPr lang="ru-RU" sz="1200" b="0" dirty="0">
                          <a:effectLst/>
                        </a:rPr>
                        <a:t>99,5</a:t>
                      </a:r>
                      <a:endParaRPr lang="ru-RU" sz="1000" b="0" dirty="0">
                        <a:effectLst/>
                        <a:latin typeface="Times New Roman"/>
                        <a:ea typeface="Times New Roman"/>
                      </a:endParaRPr>
                    </a:p>
                  </a:txBody>
                  <a:tcPr marL="68580" marR="68580" marT="0" marB="0" anchor="ctr"/>
                </a:tc>
              </a:tr>
              <a:tr h="497751">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pPr>
                      <a:r>
                        <a:rPr lang="ru-RU" sz="1200" b="0" dirty="0" smtClean="0">
                          <a:effectLst/>
                        </a:rPr>
                        <a:t>494344,8</a:t>
                      </a:r>
                      <a:endParaRPr lang="ru-RU" sz="1000" b="0" dirty="0">
                        <a:effectLst/>
                        <a:latin typeface="Times New Roman"/>
                      </a:endParaRPr>
                    </a:p>
                  </a:txBody>
                  <a:tcPr marL="68580" marR="68580" marT="0" marB="0" anchor="ctr"/>
                </a:tc>
                <a:tc>
                  <a:txBody>
                    <a:bodyPr/>
                    <a:lstStyle/>
                    <a:p>
                      <a:pPr algn="ctr">
                        <a:lnSpc>
                          <a:spcPts val="1100"/>
                        </a:lnSpc>
                        <a:spcAft>
                          <a:spcPts val="0"/>
                        </a:spcAft>
                      </a:pPr>
                      <a:r>
                        <a:rPr lang="ru-RU" sz="1200" b="0" dirty="0" smtClean="0">
                          <a:effectLst/>
                        </a:rPr>
                        <a:t>464855,8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94,0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464453,0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381635" algn="l"/>
                        </a:tabLst>
                      </a:pPr>
                      <a:r>
                        <a:rPr lang="ru-RU" sz="1200" b="0">
                          <a:effectLst/>
                        </a:rPr>
                        <a:t>99,9</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462544,3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0015" algn="l"/>
                        </a:tabLst>
                      </a:pPr>
                      <a:r>
                        <a:rPr lang="ru-RU" sz="1200" b="0" dirty="0">
                          <a:effectLst/>
                        </a:rPr>
                        <a:t>99,6</a:t>
                      </a:r>
                      <a:endParaRPr lang="ru-RU" sz="1000" b="0" dirty="0">
                        <a:effectLst/>
                        <a:latin typeface="Times New Roman"/>
                        <a:ea typeface="Times New Roman"/>
                      </a:endParaRPr>
                    </a:p>
                  </a:txBody>
                  <a:tcPr marL="68580" marR="68580" marT="0" marB="0" anchor="ctr"/>
                </a:tc>
              </a:tr>
            </a:tbl>
          </a:graphicData>
        </a:graphic>
      </p:graphicFrame>
      <p:sp>
        <p:nvSpPr>
          <p:cNvPr id="6" name="Прямоугольник 5"/>
          <p:cNvSpPr/>
          <p:nvPr/>
        </p:nvSpPr>
        <p:spPr>
          <a:xfrm>
            <a:off x="113025" y="8028384"/>
            <a:ext cx="6624736" cy="954107"/>
          </a:xfrm>
          <a:prstGeom prst="rect">
            <a:avLst/>
          </a:prstGeom>
        </p:spPr>
        <p:txBody>
          <a:bodyPr wrap="square">
            <a:spAutoFit/>
          </a:bodyPr>
          <a:lstStyle/>
          <a:p>
            <a:pPr indent="542925" algn="just"/>
            <a:r>
              <a:rPr lang="ru-RU" sz="1400" dirty="0"/>
              <a:t>Динамика расходов на реализацию Программы составила: в 2020 году к 2019 году – 94,0 % (снижение на 29 489,02 тыс. рублей), в 2021 году к 2020 году – 100,2 % (снижение на 402,74 тыс. рублей), в 2022 году к 2021 году – 99,6 %  (снижение на 1 908,69 тыс. рублей).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07504"/>
            <a:ext cx="6715918" cy="1080120"/>
          </a:xfrm>
        </p:spPr>
        <p:txBody>
          <a:bodyPr/>
          <a:lstStyle/>
          <a:p>
            <a:r>
              <a:rPr lang="ru-RU" sz="2000" dirty="0" smtClean="0"/>
              <a:t>Муниципальная программа  </a:t>
            </a:r>
            <a:br>
              <a:rPr lang="ru-RU" sz="2000" dirty="0" smtClean="0"/>
            </a:br>
            <a:r>
              <a:rPr lang="ru-RU" sz="2000" dirty="0" smtClean="0"/>
              <a:t>«Содействие развитию коренных малочисленных народов Севера, проживающих в Охотском муниципальном районе Хабаровского края на 2017-2025 годы» </a:t>
            </a:r>
          </a:p>
        </p:txBody>
      </p:sp>
      <p:sp>
        <p:nvSpPr>
          <p:cNvPr id="2" name="Прямоугольник 1"/>
          <p:cNvSpPr/>
          <p:nvPr/>
        </p:nvSpPr>
        <p:spPr>
          <a:xfrm>
            <a:off x="189148" y="1331640"/>
            <a:ext cx="6552728" cy="1169551"/>
          </a:xfrm>
          <a:prstGeom prst="rect">
            <a:avLst/>
          </a:prstGeom>
        </p:spPr>
        <p:txBody>
          <a:bodyPr wrap="square">
            <a:spAutoFit/>
          </a:bodyPr>
          <a:lstStyle/>
          <a:p>
            <a:pPr indent="542925" algn="just"/>
            <a:r>
              <a:rPr lang="ru-RU" sz="1400" dirty="0"/>
              <a:t>Целью Программы является содействие развитию традиционного образа жизни, традиционной хозяйственной деятельности для социально-экономического и культурного развития коренных народов, проживающих на территории района.</a:t>
            </a:r>
          </a:p>
          <a:p>
            <a:pPr indent="542925" algn="just"/>
            <a:r>
              <a:rPr lang="ru-RU" sz="1400" dirty="0"/>
              <a:t>Расходы районного бюджета в 2019–2022 годах на реализацию Программы представлены в таблице:	</a:t>
            </a:r>
          </a:p>
        </p:txBody>
      </p:sp>
      <p:graphicFrame>
        <p:nvGraphicFramePr>
          <p:cNvPr id="3" name="Таблица 2"/>
          <p:cNvGraphicFramePr>
            <a:graphicFrameLocks noGrp="1"/>
          </p:cNvGraphicFramePr>
          <p:nvPr>
            <p:extLst>
              <p:ext uri="{D42A27DB-BD31-4B8C-83A1-F6EECF244321}">
                <p14:modId xmlns:p14="http://schemas.microsoft.com/office/powerpoint/2010/main" val="3446098237"/>
              </p:ext>
            </p:extLst>
          </p:nvPr>
        </p:nvGraphicFramePr>
        <p:xfrm>
          <a:off x="189148" y="2501190"/>
          <a:ext cx="6552729" cy="5743218"/>
        </p:xfrm>
        <a:graphic>
          <a:graphicData uri="http://schemas.openxmlformats.org/drawingml/2006/table">
            <a:tbl>
              <a:tblPr firstRow="1" firstCol="1" bandRow="1">
                <a:tableStyleId>{C4B1156A-380E-4F78-BDF5-A606A8083BF9}</a:tableStyleId>
              </a:tblPr>
              <a:tblGrid>
                <a:gridCol w="1771789"/>
                <a:gridCol w="784098"/>
                <a:gridCol w="682304"/>
                <a:gridCol w="682304"/>
                <a:gridCol w="682304"/>
                <a:gridCol w="682304"/>
                <a:gridCol w="682304"/>
                <a:gridCol w="585322"/>
              </a:tblGrid>
              <a:tr h="284970">
                <a:tc rowSpan="2">
                  <a:txBody>
                    <a:bodyPr/>
                    <a:lstStyle/>
                    <a:p>
                      <a:pPr indent="445770">
                        <a:lnSpc>
                          <a:spcPts val="1100"/>
                        </a:lnSpc>
                        <a:spcAft>
                          <a:spcPts val="0"/>
                        </a:spcAft>
                        <a:tabLst>
                          <a:tab pos="1260475" algn="l"/>
                        </a:tabLst>
                      </a:pPr>
                      <a:r>
                        <a:rPr lang="ru-RU" sz="1200" b="0" dirty="0">
                          <a:effectLst/>
                        </a:rPr>
                        <a:t>Показатель</a:t>
                      </a:r>
                      <a:endParaRPr lang="ru-RU" sz="1000" b="0" dirty="0">
                        <a:effectLst/>
                      </a:endParaRPr>
                    </a:p>
                    <a:p>
                      <a:pPr indent="445770">
                        <a:lnSpc>
                          <a:spcPts val="1100"/>
                        </a:lnSpc>
                        <a:spcAft>
                          <a:spcPts val="0"/>
                        </a:spcAft>
                        <a:tabLst>
                          <a:tab pos="1260475" algn="l"/>
                        </a:tabLst>
                      </a:pPr>
                      <a:r>
                        <a:rPr lang="ru-RU" sz="1200" b="0" dirty="0">
                          <a:effectLst/>
                        </a:rPr>
                        <a:t> </a:t>
                      </a:r>
                      <a:endParaRPr lang="ru-RU" sz="1000" b="0" dirty="0">
                        <a:effectLst/>
                        <a:latin typeface="Times New Roman"/>
                        <a:ea typeface="Times New Roman"/>
                      </a:endParaRPr>
                    </a:p>
                  </a:txBody>
                  <a:tcPr marL="68580" marR="68580" marT="0" marB="0" anchor="ctr"/>
                </a:tc>
                <a:tc rowSpan="2">
                  <a:txBody>
                    <a:bodyPr/>
                    <a:lstStyle/>
                    <a:p>
                      <a:pPr algn="ctr">
                        <a:lnSpc>
                          <a:spcPts val="1100"/>
                        </a:lnSpc>
                        <a:spcAft>
                          <a:spcPts val="0"/>
                        </a:spcAft>
                        <a:tabLst>
                          <a:tab pos="1260475" algn="l"/>
                        </a:tabLst>
                      </a:pPr>
                      <a:r>
                        <a:rPr lang="ru-RU" sz="1200" b="0">
                          <a:effectLst/>
                        </a:rPr>
                        <a:t>2019 год роспись на</a:t>
                      </a:r>
                      <a:endParaRPr lang="ru-RU" sz="1000" b="0">
                        <a:effectLst/>
                      </a:endParaRPr>
                    </a:p>
                    <a:p>
                      <a:pPr algn="ctr">
                        <a:lnSpc>
                          <a:spcPts val="1100"/>
                        </a:lnSpc>
                        <a:spcAft>
                          <a:spcPts val="0"/>
                        </a:spcAft>
                        <a:tabLst>
                          <a:tab pos="1260475" algn="l"/>
                        </a:tabLst>
                      </a:pPr>
                      <a:r>
                        <a:rPr lang="ru-RU" sz="1200" b="0">
                          <a:effectLst/>
                        </a:rPr>
                        <a:t>01.10.19</a:t>
                      </a:r>
                      <a:endParaRPr lang="ru-RU" sz="1000" b="0">
                        <a:effectLst/>
                      </a:endParaRPr>
                    </a:p>
                    <a:p>
                      <a:pPr algn="ctr">
                        <a:lnSpc>
                          <a:spcPts val="1100"/>
                        </a:lnSpc>
                        <a:spcAft>
                          <a:spcPts val="0"/>
                        </a:spcAft>
                        <a:tabLst>
                          <a:tab pos="1260475" algn="l"/>
                        </a:tabLst>
                      </a:pPr>
                      <a:r>
                        <a:rPr lang="ru-RU" sz="1200" b="0">
                          <a:effectLst/>
                        </a:rPr>
                        <a:t>тыс.           руб.</a:t>
                      </a:r>
                      <a:endParaRPr lang="ru-RU" sz="1000" b="0">
                        <a:effectLst/>
                        <a:latin typeface="Times New Roman"/>
                        <a:ea typeface="Times New Roman"/>
                      </a:endParaRPr>
                    </a:p>
                  </a:txBody>
                  <a:tcPr marL="68580" marR="68580" marT="0" marB="0" anchor="ctr"/>
                </a:tc>
                <a:tc gridSpan="2">
                  <a:txBody>
                    <a:bodyPr/>
                    <a:lstStyle/>
                    <a:p>
                      <a:pPr>
                        <a:lnSpc>
                          <a:spcPts val="1100"/>
                        </a:lnSpc>
                        <a:spcAft>
                          <a:spcPts val="0"/>
                        </a:spcAft>
                        <a:tabLst>
                          <a:tab pos="1260475" algn="l"/>
                        </a:tabLst>
                      </a:pPr>
                      <a:r>
                        <a:rPr lang="ru-RU" sz="1200" b="0">
                          <a:effectLst/>
                        </a:rPr>
                        <a:t>     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tabLst>
                          <a:tab pos="1260475" algn="l"/>
                        </a:tabLst>
                      </a:pPr>
                      <a:r>
                        <a:rPr lang="ru-RU" sz="1200" b="0">
                          <a:effectLst/>
                        </a:rPr>
                        <a:t>       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tabLst>
                          <a:tab pos="1260475" algn="l"/>
                        </a:tabLst>
                      </a:pPr>
                      <a:r>
                        <a:rPr lang="ru-RU" sz="1200" b="0">
                          <a:effectLst/>
                        </a:rPr>
                        <a:t>    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137436">
                <a:tc vMerge="1">
                  <a:txBody>
                    <a:bodyPr/>
                    <a:lstStyle/>
                    <a:p>
                      <a:endParaRPr lang="ru-RU"/>
                    </a:p>
                  </a:txBody>
                  <a:tcPr/>
                </a:tc>
                <a:tc vMerge="1">
                  <a:txBody>
                    <a:bodyPr/>
                    <a:lstStyle/>
                    <a:p>
                      <a:endParaRPr lang="ru-RU"/>
                    </a:p>
                  </a:txBody>
                  <a:tcPr/>
                </a:tc>
                <a:tc>
                  <a:txBody>
                    <a:bodyPr/>
                    <a:lstStyle/>
                    <a:p>
                      <a:pPr algn="ctr">
                        <a:lnSpc>
                          <a:spcPts val="1100"/>
                        </a:lnSpc>
                        <a:spcAft>
                          <a:spcPts val="0"/>
                        </a:spcAft>
                        <a:tabLst>
                          <a:tab pos="1260475" algn="l"/>
                        </a:tabLst>
                      </a:pPr>
                      <a:r>
                        <a:rPr lang="ru-RU" sz="1200" b="0">
                          <a:effectLst/>
                        </a:rPr>
                        <a:t>Проект (тыс.           рублей)</a:t>
                      </a:r>
                      <a:endParaRPr lang="ru-RU" sz="1000" b="0">
                        <a:effectLst/>
                      </a:endParaRPr>
                    </a:p>
                    <a:p>
                      <a:pPr algn="ctr">
                        <a:lnSpc>
                          <a:spcPts val="1100"/>
                        </a:lnSpc>
                        <a:spcAft>
                          <a:spcPts val="0"/>
                        </a:spcAft>
                        <a:tabLst>
                          <a:tab pos="1260475" algn="l"/>
                        </a:tabLs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tabLst>
                          <a:tab pos="1260475" algn="l"/>
                        </a:tabLst>
                      </a:pPr>
                      <a:r>
                        <a:rPr lang="ru-RU" sz="1200" b="0">
                          <a:effectLst/>
                        </a:rPr>
                        <a:t>Проект (тыс.           рублей)</a:t>
                      </a:r>
                      <a:endParaRPr lang="ru-RU" sz="1000" b="0">
                        <a:effectLst/>
                      </a:endParaRPr>
                    </a:p>
                    <a:p>
                      <a:pPr algn="ctr">
                        <a:lnSpc>
                          <a:spcPts val="1100"/>
                        </a:lnSpc>
                        <a:spcAft>
                          <a:spcPts val="0"/>
                        </a:spcAft>
                        <a:tabLst>
                          <a:tab pos="1260475" algn="l"/>
                        </a:tabLs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a:effectLst/>
                        </a:rPr>
                        <a:t>изменение к предыдущему году,</a:t>
                      </a:r>
                      <a:endParaRPr lang="ru-RU" sz="1000" b="0" dirty="0">
                        <a:effectLst/>
                      </a:endParaRPr>
                    </a:p>
                    <a:p>
                      <a:pPr algn="ctr">
                        <a:lnSpc>
                          <a:spcPts val="1100"/>
                        </a:lnSpc>
                        <a:spcAft>
                          <a:spcPts val="0"/>
                        </a:spcAft>
                        <a:tabLst>
                          <a:tab pos="1260475" algn="l"/>
                        </a:tabLs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tabLst>
                          <a:tab pos="1260475" algn="l"/>
                        </a:tabLst>
                      </a:pPr>
                      <a:r>
                        <a:rPr lang="ru-RU" sz="1200" b="0">
                          <a:effectLst/>
                        </a:rPr>
                        <a:t>Проект (тыс.           рублей)</a:t>
                      </a:r>
                      <a:endParaRPr lang="ru-RU" sz="1000" b="0">
                        <a:effectLst/>
                      </a:endParaRPr>
                    </a:p>
                    <a:p>
                      <a:pPr algn="ctr">
                        <a:lnSpc>
                          <a:spcPts val="1100"/>
                        </a:lnSpc>
                        <a:spcAft>
                          <a:spcPts val="0"/>
                        </a:spcAft>
                        <a:tabLst>
                          <a:tab pos="1260475" algn="l"/>
                        </a:tabLs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147916">
                <a:tc gridSpan="8">
                  <a:txBody>
                    <a:bodyPr/>
                    <a:lstStyle/>
                    <a:p>
                      <a:pPr algn="ctr">
                        <a:lnSpc>
                          <a:spcPts val="1100"/>
                        </a:lnSpc>
                        <a:spcAft>
                          <a:spcPts val="0"/>
                        </a:spcAft>
                      </a:pPr>
                      <a:r>
                        <a:rPr lang="ru-RU" sz="1200" b="0">
                          <a:effectLst/>
                        </a:rPr>
                        <a:t>Основные мероприятия</a:t>
                      </a:r>
                      <a:endParaRPr lang="ru-RU" sz="1000" b="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6204">
                <a:tc>
                  <a:txBody>
                    <a:bodyPr/>
                    <a:lstStyle/>
                    <a:p>
                      <a:pPr algn="just">
                        <a:lnSpc>
                          <a:spcPts val="1100"/>
                        </a:lnSpc>
                        <a:spcAft>
                          <a:spcPts val="0"/>
                        </a:spcAft>
                        <a:tabLst>
                          <a:tab pos="1260475" algn="l"/>
                        </a:tabLst>
                      </a:pPr>
                      <a:r>
                        <a:rPr lang="ru-RU" sz="1200" b="0">
                          <a:effectLst/>
                        </a:rPr>
                        <a:t>Сохранение национальной культуры и традиций  коренных народов</a:t>
                      </a:r>
                      <a:endParaRPr lang="ru-RU" sz="1000" b="0">
                        <a:effectLst/>
                        <a:latin typeface="Times New Roman"/>
                        <a:ea typeface="Times New Roman"/>
                      </a:endParaRPr>
                    </a:p>
                  </a:txBody>
                  <a:tcPr marL="68580" marR="68580" marT="0" marB="0"/>
                </a:tc>
                <a:tc>
                  <a:txBody>
                    <a:bodyPr/>
                    <a:lstStyle/>
                    <a:p>
                      <a:pPr algn="ctr">
                        <a:lnSpc>
                          <a:spcPts val="1100"/>
                        </a:lnSpc>
                        <a:spcAft>
                          <a:spcPts val="0"/>
                        </a:spcAft>
                        <a:tabLst>
                          <a:tab pos="1260475" algn="l"/>
                        </a:tabLst>
                      </a:pPr>
                      <a:r>
                        <a:rPr lang="ru-RU" sz="1200" b="0">
                          <a:effectLst/>
                        </a:rPr>
                        <a:t>50,00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r>
              <a:tr h="682461">
                <a:tc>
                  <a:txBody>
                    <a:bodyPr/>
                    <a:lstStyle/>
                    <a:p>
                      <a:pPr algn="just">
                        <a:lnSpc>
                          <a:spcPts val="1100"/>
                        </a:lnSpc>
                        <a:tabLst>
                          <a:tab pos="1260475" algn="l"/>
                        </a:tabLst>
                      </a:pPr>
                      <a:r>
                        <a:rPr lang="ru-RU" sz="1200" b="0">
                          <a:effectLst/>
                        </a:rPr>
                        <a:t>Содействие в развитии традиционных отраслей хозяйствования коренных народов</a:t>
                      </a:r>
                      <a:endParaRPr lang="ru-RU" sz="1000" b="0">
                        <a:effectLst/>
                        <a:latin typeface="Times New Roman"/>
                      </a:endParaRPr>
                    </a:p>
                  </a:txBody>
                  <a:tcPr marL="68580" marR="68580" marT="0" marB="0"/>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1989,5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1288,0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64,8</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1288,7</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100,0</a:t>
                      </a:r>
                      <a:endParaRPr lang="ru-RU" sz="1000" b="0">
                        <a:effectLst/>
                        <a:latin typeface="Times New Roman"/>
                        <a:ea typeface="Times New Roman"/>
                      </a:endParaRPr>
                    </a:p>
                  </a:txBody>
                  <a:tcPr marL="68580" marR="68580" marT="0" marB="0" anchor="ctr"/>
                </a:tc>
              </a:tr>
              <a:tr h="1137436">
                <a:tc>
                  <a:txBody>
                    <a:bodyPr/>
                    <a:lstStyle/>
                    <a:p>
                      <a:pPr algn="just">
                        <a:lnSpc>
                          <a:spcPts val="1100"/>
                        </a:lnSpc>
                        <a:spcAft>
                          <a:spcPts val="0"/>
                        </a:spcAft>
                        <a:tabLst>
                          <a:tab pos="1260475" algn="l"/>
                        </a:tabLst>
                      </a:pPr>
                      <a:r>
                        <a:rPr lang="ru-RU" sz="1200" b="0">
                          <a:effectLst/>
                        </a:rPr>
                        <a:t>Доставка кочевого населения  на время каникул из пришкольных интернатов к родителям  в тайгу и обратно на учебу </a:t>
                      </a:r>
                      <a:endParaRPr lang="ru-RU" sz="1000" b="0">
                        <a:effectLst/>
                        <a:latin typeface="Times New Roman"/>
                        <a:ea typeface="Times New Roman"/>
                      </a:endParaRPr>
                    </a:p>
                  </a:txBody>
                  <a:tcPr marL="68580" marR="68580" marT="0" marB="0"/>
                </a:tc>
                <a:tc>
                  <a:txBody>
                    <a:bodyPr/>
                    <a:lstStyle/>
                    <a:p>
                      <a:pPr algn="ctr">
                        <a:lnSpc>
                          <a:spcPts val="1100"/>
                        </a:lnSpc>
                        <a:spcAft>
                          <a:spcPts val="0"/>
                        </a:spcAft>
                        <a:tabLst>
                          <a:tab pos="1260475" algn="l"/>
                        </a:tabLst>
                      </a:pPr>
                      <a:r>
                        <a:rPr lang="ru-RU" sz="1200" b="0" dirty="0" smtClean="0">
                          <a:effectLst/>
                        </a:rPr>
                        <a:t>4988,7</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4354,3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87,3</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4483,6</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103,0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4565,0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101,8</a:t>
                      </a:r>
                      <a:endParaRPr lang="ru-RU" sz="1000" b="0">
                        <a:effectLst/>
                        <a:latin typeface="Times New Roman"/>
                        <a:ea typeface="Times New Roman"/>
                      </a:endParaRPr>
                    </a:p>
                  </a:txBody>
                  <a:tcPr marL="68580" marR="68580" marT="0" marB="0" anchor="ctr"/>
                </a:tc>
              </a:tr>
              <a:tr h="1450771">
                <a:tc>
                  <a:txBody>
                    <a:bodyPr/>
                    <a:lstStyle/>
                    <a:p>
                      <a:pPr>
                        <a:lnSpc>
                          <a:spcPts val="1100"/>
                        </a:lnSpc>
                        <a:spcAft>
                          <a:spcPts val="0"/>
                        </a:spcAft>
                        <a:tabLst>
                          <a:tab pos="1260475" algn="l"/>
                        </a:tabLst>
                      </a:pPr>
                      <a:r>
                        <a:rPr lang="ru-RU" sz="1200" b="0">
                          <a:effectLst/>
                        </a:rPr>
                        <a:t>Обеспечение расходов на питание, приобретение предметов и средств личной гигиены, канцелярских и школьных принадлежностей, обмундирования для детей кочевого населения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2580,6</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2499,5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96,9</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2443,3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97,8</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smtClean="0">
                          <a:effectLst/>
                        </a:rPr>
                        <a:t>2378,8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97,4</a:t>
                      </a:r>
                      <a:endParaRPr lang="ru-RU" sz="1000" b="0">
                        <a:effectLst/>
                        <a:latin typeface="Times New Roman"/>
                        <a:ea typeface="Times New Roman"/>
                      </a:endParaRPr>
                    </a:p>
                  </a:txBody>
                  <a:tcPr marL="68580" marR="68580" marT="0" marB="0" anchor="ctr"/>
                </a:tc>
              </a:tr>
              <a:tr h="216024">
                <a:tc>
                  <a:txBody>
                    <a:bodyPr/>
                    <a:lstStyle/>
                    <a:p>
                      <a:pPr algn="ctr">
                        <a:lnSpc>
                          <a:spcPts val="1100"/>
                        </a:lnSpc>
                        <a:spcAft>
                          <a:spcPts val="0"/>
                        </a:spcAft>
                        <a:tabLst>
                          <a:tab pos="1260475" algn="l"/>
                        </a:tabLs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7 619,32</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8 843,22</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116,1</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8 214,80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a:effectLst/>
                        </a:rPr>
                        <a:t>92,9</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a:effectLst/>
                        </a:rPr>
                        <a:t>8 232,46</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tabLst>
                          <a:tab pos="1260475" algn="l"/>
                        </a:tabLst>
                      </a:pPr>
                      <a:r>
                        <a:rPr lang="ru-RU" sz="1200" b="0" dirty="0">
                          <a:effectLst/>
                        </a:rPr>
                        <a:t>100,2</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89148" y="8316416"/>
            <a:ext cx="6552728" cy="738664"/>
          </a:xfrm>
          <a:prstGeom prst="rect">
            <a:avLst/>
          </a:prstGeom>
        </p:spPr>
        <p:txBody>
          <a:bodyPr wrap="square">
            <a:spAutoFit/>
          </a:bodyPr>
          <a:lstStyle/>
          <a:p>
            <a:pPr indent="542925" algn="just"/>
            <a:r>
              <a:rPr lang="ru-RU" sz="1400" dirty="0"/>
              <a:t>Динамика расходов в 2020 году к 2019 году составила 116,1% (увеличение на 1 223,90 тыс. рублей), в 2021 году к 2020 году – 92,9 % (снижение на 628,42 тыс. рублей), в 2022 году к 2021 году – </a:t>
            </a:r>
            <a:r>
              <a:rPr lang="ru-RU" sz="1400" dirty="0" smtClean="0"/>
              <a:t>100,2 </a:t>
            </a:r>
            <a:r>
              <a:rPr lang="ru-RU" sz="1400" dirty="0"/>
              <a:t>% увеличение на 17,66 тыс. рублей).</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25450" y="179512"/>
            <a:ext cx="6172200" cy="676895"/>
          </a:xfrm>
        </p:spPr>
        <p:txBody>
          <a:bodyPr/>
          <a:lstStyle/>
          <a:p>
            <a:r>
              <a:rPr lang="ru-RU" sz="2000" dirty="0" smtClean="0"/>
              <a:t>Муниципальная программа «</a:t>
            </a:r>
            <a:r>
              <a:rPr lang="x-none" sz="2000"/>
              <a:t>Развитие </a:t>
            </a:r>
            <a:r>
              <a:rPr lang="ru-RU" sz="2000" dirty="0"/>
              <a:t>спортивной подготовки в </a:t>
            </a:r>
            <a:r>
              <a:rPr lang="x-none" sz="2000"/>
              <a:t>Охотско</a:t>
            </a:r>
            <a:r>
              <a:rPr lang="ru-RU" sz="2000" dirty="0"/>
              <a:t>м</a:t>
            </a:r>
            <a:r>
              <a:rPr lang="x-none" sz="2000"/>
              <a:t> муниципально</a:t>
            </a:r>
            <a:r>
              <a:rPr lang="ru-RU" sz="2000" dirty="0"/>
              <a:t>м</a:t>
            </a:r>
            <a:r>
              <a:rPr lang="x-none" sz="2000"/>
              <a:t> район</a:t>
            </a:r>
            <a:r>
              <a:rPr lang="ru-RU" sz="2000" dirty="0"/>
              <a:t>е</a:t>
            </a:r>
            <a:r>
              <a:rPr lang="x-none" sz="2000"/>
              <a:t> на 20</a:t>
            </a:r>
            <a:r>
              <a:rPr lang="ru-RU" sz="2000" dirty="0"/>
              <a:t>20</a:t>
            </a:r>
            <a:r>
              <a:rPr lang="x-none" sz="2000"/>
              <a:t>-20</a:t>
            </a:r>
            <a:r>
              <a:rPr lang="ru-RU" sz="2000" dirty="0"/>
              <a:t>25</a:t>
            </a:r>
            <a:r>
              <a:rPr lang="x-none" sz="2000"/>
              <a:t> годы»</a:t>
            </a:r>
            <a:endParaRPr lang="ru-RU" sz="2000" b="1" dirty="0"/>
          </a:p>
        </p:txBody>
      </p:sp>
      <p:pic>
        <p:nvPicPr>
          <p:cNvPr id="46083" name="Picture 58" descr="11dffd371095c38661911d71404032f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52320"/>
            <a:ext cx="6881299" cy="169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60486" y="971600"/>
            <a:ext cx="6580882" cy="1015663"/>
          </a:xfrm>
          <a:prstGeom prst="rect">
            <a:avLst/>
          </a:prstGeom>
        </p:spPr>
        <p:txBody>
          <a:bodyPr wrap="square">
            <a:spAutoFit/>
          </a:bodyPr>
          <a:lstStyle/>
          <a:p>
            <a:pPr indent="542925" algn="just"/>
            <a:r>
              <a:rPr lang="ru-RU" sz="1400" dirty="0"/>
              <a:t>Целью Программы является создание на территории района условий для спортивного резерва.</a:t>
            </a:r>
          </a:p>
          <a:p>
            <a:pPr indent="542925" algn="just"/>
            <a:r>
              <a:rPr lang="ru-RU" sz="1400" dirty="0"/>
              <a:t>Расходы районного бюджета в 2019-2022 годах на реализацию Программы представлены в таблице</a:t>
            </a:r>
            <a:r>
              <a:rPr lang="ru-RU" dirty="0"/>
              <a:t>:	</a:t>
            </a:r>
          </a:p>
        </p:txBody>
      </p:sp>
      <p:graphicFrame>
        <p:nvGraphicFramePr>
          <p:cNvPr id="3" name="Таблица 2"/>
          <p:cNvGraphicFramePr>
            <a:graphicFrameLocks noGrp="1"/>
          </p:cNvGraphicFramePr>
          <p:nvPr>
            <p:extLst>
              <p:ext uri="{D42A27DB-BD31-4B8C-83A1-F6EECF244321}">
                <p14:modId xmlns:p14="http://schemas.microsoft.com/office/powerpoint/2010/main" val="4032567939"/>
              </p:ext>
            </p:extLst>
          </p:nvPr>
        </p:nvGraphicFramePr>
        <p:xfrm>
          <a:off x="260648" y="1981802"/>
          <a:ext cx="6480720" cy="5336135"/>
        </p:xfrm>
        <a:graphic>
          <a:graphicData uri="http://schemas.openxmlformats.org/drawingml/2006/table">
            <a:tbl>
              <a:tblPr firstRow="1" firstCol="1" bandRow="1">
                <a:tableStyleId>{C4B1156A-380E-4F78-BDF5-A606A8083BF9}</a:tableStyleId>
              </a:tblPr>
              <a:tblGrid>
                <a:gridCol w="1672946"/>
                <a:gridCol w="740356"/>
                <a:gridCol w="717627"/>
                <a:gridCol w="717627"/>
                <a:gridCol w="717627"/>
                <a:gridCol w="546385"/>
                <a:gridCol w="720080"/>
                <a:gridCol w="648072"/>
              </a:tblGrid>
              <a:tr h="285942">
                <a:tc rowSpan="2">
                  <a:txBody>
                    <a:bodyPr/>
                    <a:lstStyle/>
                    <a:p>
                      <a:pPr indent="445770">
                        <a:lnSpc>
                          <a:spcPts val="1100"/>
                        </a:lnSpc>
                        <a:spcAft>
                          <a:spcPts val="0"/>
                        </a:spcAft>
                      </a:pPr>
                      <a:r>
                        <a:rPr lang="ru-RU" sz="1100" b="0">
                          <a:effectLst/>
                        </a:rPr>
                        <a:t>Показатель</a:t>
                      </a:r>
                      <a:endParaRPr lang="ru-RU" sz="900" b="0">
                        <a:effectLst/>
                      </a:endParaRPr>
                    </a:p>
                    <a:p>
                      <a:pPr indent="445770">
                        <a:lnSpc>
                          <a:spcPts val="1100"/>
                        </a:lnSpc>
                        <a:spcAft>
                          <a:spcPts val="0"/>
                        </a:spcAft>
                      </a:pPr>
                      <a:r>
                        <a:rPr lang="ru-RU" sz="1100" b="0">
                          <a:effectLst/>
                        </a:rPr>
                        <a:t> </a:t>
                      </a:r>
                      <a:endParaRPr lang="ru-RU" sz="900" b="0">
                        <a:effectLst/>
                        <a:latin typeface="Times New Roman"/>
                        <a:ea typeface="Times New Roman"/>
                      </a:endParaRPr>
                    </a:p>
                  </a:txBody>
                  <a:tcPr marL="63147" marR="63147" marT="0" marB="0" anchor="ctr"/>
                </a:tc>
                <a:tc rowSpan="2">
                  <a:txBody>
                    <a:bodyPr/>
                    <a:lstStyle/>
                    <a:p>
                      <a:pPr algn="ctr">
                        <a:lnSpc>
                          <a:spcPts val="1100"/>
                        </a:lnSpc>
                        <a:spcAft>
                          <a:spcPts val="0"/>
                        </a:spcAft>
                      </a:pPr>
                      <a:r>
                        <a:rPr lang="ru-RU" sz="1100" b="0">
                          <a:effectLst/>
                        </a:rPr>
                        <a:t>2019 год роспись на</a:t>
                      </a:r>
                      <a:endParaRPr lang="ru-RU" sz="900" b="0">
                        <a:effectLst/>
                      </a:endParaRPr>
                    </a:p>
                    <a:p>
                      <a:pPr algn="ctr">
                        <a:lnSpc>
                          <a:spcPts val="1100"/>
                        </a:lnSpc>
                        <a:spcAft>
                          <a:spcPts val="0"/>
                        </a:spcAft>
                      </a:pPr>
                      <a:r>
                        <a:rPr lang="ru-RU" sz="1100" b="0">
                          <a:effectLst/>
                        </a:rPr>
                        <a:t>01.10.19 </a:t>
                      </a:r>
                      <a:endParaRPr lang="ru-RU" sz="900" b="0">
                        <a:effectLst/>
                      </a:endParaRPr>
                    </a:p>
                    <a:p>
                      <a:pPr algn="ctr">
                        <a:lnSpc>
                          <a:spcPts val="1100"/>
                        </a:lnSpc>
                        <a:spcAft>
                          <a:spcPts val="0"/>
                        </a:spcAft>
                      </a:pPr>
                      <a:r>
                        <a:rPr lang="ru-RU" sz="1100" b="0">
                          <a:effectLst/>
                        </a:rPr>
                        <a:t>(тыс.           рублей)</a:t>
                      </a:r>
                      <a:endParaRPr lang="ru-RU" sz="900" b="0">
                        <a:effectLst/>
                        <a:latin typeface="Times New Roman"/>
                        <a:ea typeface="Times New Roman"/>
                      </a:endParaRPr>
                    </a:p>
                  </a:txBody>
                  <a:tcPr marL="63147" marR="63147" marT="0" marB="0" anchor="ctr"/>
                </a:tc>
                <a:tc gridSpan="2">
                  <a:txBody>
                    <a:bodyPr/>
                    <a:lstStyle/>
                    <a:p>
                      <a:pPr>
                        <a:lnSpc>
                          <a:spcPts val="1100"/>
                        </a:lnSpc>
                        <a:spcAft>
                          <a:spcPts val="0"/>
                        </a:spcAft>
                      </a:pPr>
                      <a:r>
                        <a:rPr lang="ru-RU" sz="1100" b="0">
                          <a:effectLst/>
                        </a:rPr>
                        <a:t>     2020 год</a:t>
                      </a:r>
                      <a:endParaRPr lang="ru-RU" sz="900" b="0">
                        <a:effectLst/>
                        <a:latin typeface="Times New Roman"/>
                        <a:ea typeface="Times New Roman"/>
                      </a:endParaRPr>
                    </a:p>
                  </a:txBody>
                  <a:tcPr marL="63147" marR="63147" marT="0" marB="0" anchor="ctr"/>
                </a:tc>
                <a:tc hMerge="1">
                  <a:txBody>
                    <a:bodyPr/>
                    <a:lstStyle/>
                    <a:p>
                      <a:endParaRPr lang="ru-RU"/>
                    </a:p>
                  </a:txBody>
                  <a:tcPr/>
                </a:tc>
                <a:tc gridSpan="2">
                  <a:txBody>
                    <a:bodyPr/>
                    <a:lstStyle/>
                    <a:p>
                      <a:pPr>
                        <a:lnSpc>
                          <a:spcPts val="1100"/>
                        </a:lnSpc>
                        <a:spcAft>
                          <a:spcPts val="0"/>
                        </a:spcAft>
                      </a:pPr>
                      <a:r>
                        <a:rPr lang="ru-RU" sz="1100" b="0">
                          <a:effectLst/>
                        </a:rPr>
                        <a:t>       2021 год</a:t>
                      </a:r>
                      <a:endParaRPr lang="ru-RU" sz="900" b="0">
                        <a:effectLst/>
                        <a:latin typeface="Times New Roman"/>
                        <a:ea typeface="Times New Roman"/>
                      </a:endParaRPr>
                    </a:p>
                  </a:txBody>
                  <a:tcPr marL="63147" marR="63147" marT="0" marB="0" anchor="ctr"/>
                </a:tc>
                <a:tc hMerge="1">
                  <a:txBody>
                    <a:bodyPr/>
                    <a:lstStyle/>
                    <a:p>
                      <a:endParaRPr lang="ru-RU"/>
                    </a:p>
                  </a:txBody>
                  <a:tcPr/>
                </a:tc>
                <a:tc gridSpan="2">
                  <a:txBody>
                    <a:bodyPr/>
                    <a:lstStyle/>
                    <a:p>
                      <a:pPr>
                        <a:lnSpc>
                          <a:spcPts val="1100"/>
                        </a:lnSpc>
                        <a:spcAft>
                          <a:spcPts val="0"/>
                        </a:spcAft>
                      </a:pPr>
                      <a:r>
                        <a:rPr lang="ru-RU" sz="1100" b="0" dirty="0">
                          <a:effectLst/>
                        </a:rPr>
                        <a:t>    2022 год</a:t>
                      </a:r>
                      <a:endParaRPr lang="ru-RU" sz="900" b="0" dirty="0">
                        <a:effectLst/>
                        <a:latin typeface="Times New Roman"/>
                        <a:ea typeface="Times New Roman"/>
                      </a:endParaRPr>
                    </a:p>
                  </a:txBody>
                  <a:tcPr marL="63147" marR="63147" marT="0" marB="0" anchor="ctr"/>
                </a:tc>
                <a:tc hMerge="1">
                  <a:txBody>
                    <a:bodyPr/>
                    <a:lstStyle/>
                    <a:p>
                      <a:endParaRPr lang="ru-RU"/>
                    </a:p>
                  </a:txBody>
                  <a:tcPr/>
                </a:tc>
              </a:tr>
              <a:tr h="936104">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100" b="0">
                          <a:effectLst/>
                        </a:rPr>
                        <a:t>Проект (тыс.           рублей)</a:t>
                      </a:r>
                      <a:endParaRPr lang="ru-RU" sz="900" b="0">
                        <a:effectLst/>
                      </a:endParaRPr>
                    </a:p>
                    <a:p>
                      <a:pPr algn="ctr">
                        <a:lnSpc>
                          <a:spcPts val="1100"/>
                        </a:lnSpc>
                        <a:spcAft>
                          <a:spcPts val="0"/>
                        </a:spcAft>
                      </a:pPr>
                      <a:r>
                        <a:rPr lang="ru-RU" sz="1100" b="0">
                          <a:effectLst/>
                        </a:rPr>
                        <a:t> </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dirty="0">
                          <a:effectLst/>
                        </a:rPr>
                        <a:t>изменение к предыдущему году, %</a:t>
                      </a:r>
                      <a:endParaRPr lang="ru-RU" sz="900" b="0" dirty="0">
                        <a:effectLst/>
                        <a:latin typeface="Times New Roman"/>
                        <a:ea typeface="Times New Roman"/>
                      </a:endParaRPr>
                    </a:p>
                  </a:txBody>
                  <a:tcPr marL="63147" marR="63147" marT="0" marB="0" vert="vert" anchor="ctr"/>
                </a:tc>
                <a:tc>
                  <a:txBody>
                    <a:bodyPr/>
                    <a:lstStyle/>
                    <a:p>
                      <a:pPr algn="ctr">
                        <a:lnSpc>
                          <a:spcPts val="1100"/>
                        </a:lnSpc>
                        <a:spcAft>
                          <a:spcPts val="0"/>
                        </a:spcAft>
                      </a:pPr>
                      <a:r>
                        <a:rPr lang="ru-RU" sz="1100" b="0">
                          <a:effectLst/>
                        </a:rPr>
                        <a:t>Проект (тыс.           рублей)</a:t>
                      </a:r>
                      <a:endParaRPr lang="ru-RU" sz="900" b="0">
                        <a:effectLst/>
                      </a:endParaRPr>
                    </a:p>
                    <a:p>
                      <a:pPr algn="ctr">
                        <a:lnSpc>
                          <a:spcPts val="1100"/>
                        </a:lnSpc>
                        <a:spcAft>
                          <a:spcPts val="0"/>
                        </a:spcAft>
                      </a:pPr>
                      <a:r>
                        <a:rPr lang="ru-RU" sz="1100" b="0">
                          <a:effectLst/>
                        </a:rPr>
                        <a:t> </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dirty="0">
                          <a:effectLst/>
                        </a:rPr>
                        <a:t>изменение к предыдущему году,</a:t>
                      </a:r>
                      <a:endParaRPr lang="ru-RU" sz="900" b="0" dirty="0">
                        <a:effectLst/>
                      </a:endParaRPr>
                    </a:p>
                    <a:p>
                      <a:pPr algn="ctr">
                        <a:lnSpc>
                          <a:spcPts val="1100"/>
                        </a:lnSpc>
                        <a:spcAft>
                          <a:spcPts val="0"/>
                        </a:spcAft>
                      </a:pPr>
                      <a:r>
                        <a:rPr lang="ru-RU" sz="1100" b="0" dirty="0">
                          <a:effectLst/>
                        </a:rPr>
                        <a:t>%</a:t>
                      </a:r>
                      <a:endParaRPr lang="ru-RU" sz="900" b="0" dirty="0">
                        <a:effectLst/>
                        <a:latin typeface="Times New Roman"/>
                        <a:ea typeface="Times New Roman"/>
                      </a:endParaRPr>
                    </a:p>
                  </a:txBody>
                  <a:tcPr marL="63147" marR="63147" marT="0" marB="0" vert="vert" anchor="ctr"/>
                </a:tc>
                <a:tc>
                  <a:txBody>
                    <a:bodyPr/>
                    <a:lstStyle/>
                    <a:p>
                      <a:pPr algn="ctr">
                        <a:lnSpc>
                          <a:spcPts val="1100"/>
                        </a:lnSpc>
                        <a:spcAft>
                          <a:spcPts val="0"/>
                        </a:spcAft>
                      </a:pPr>
                      <a:r>
                        <a:rPr lang="ru-RU" sz="1100" b="0">
                          <a:effectLst/>
                        </a:rPr>
                        <a:t>Проект (тыс.           рублей)</a:t>
                      </a:r>
                      <a:endParaRPr lang="ru-RU" sz="900" b="0">
                        <a:effectLst/>
                      </a:endParaRPr>
                    </a:p>
                    <a:p>
                      <a:pPr algn="ctr">
                        <a:lnSpc>
                          <a:spcPts val="1100"/>
                        </a:lnSpc>
                        <a:spcAft>
                          <a:spcPts val="0"/>
                        </a:spcAft>
                      </a:pPr>
                      <a:r>
                        <a:rPr lang="ru-RU" sz="1100" b="0">
                          <a:effectLst/>
                        </a:rPr>
                        <a:t> </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200" b="0" dirty="0">
                          <a:effectLst/>
                        </a:rPr>
                        <a:t>изменение к предыдущему году, %</a:t>
                      </a:r>
                      <a:endParaRPr lang="ru-RU" sz="1200" b="0" dirty="0">
                        <a:effectLst/>
                        <a:latin typeface="Times New Roman"/>
                        <a:ea typeface="Times New Roman"/>
                      </a:endParaRPr>
                    </a:p>
                  </a:txBody>
                  <a:tcPr marL="63147" marR="63147" marT="0" marB="0" vert="vert" anchor="ctr"/>
                </a:tc>
              </a:tr>
              <a:tr h="316690">
                <a:tc gridSpan="8">
                  <a:txBody>
                    <a:bodyPr/>
                    <a:lstStyle/>
                    <a:p>
                      <a:pPr algn="ctr">
                        <a:lnSpc>
                          <a:spcPts val="1000"/>
                        </a:lnSpc>
                        <a:spcBef>
                          <a:spcPts val="400"/>
                        </a:spcBef>
                        <a:spcAft>
                          <a:spcPts val="0"/>
                        </a:spcAft>
                      </a:pPr>
                      <a:r>
                        <a:rPr lang="ru-RU" sz="1100" b="0">
                          <a:effectLst/>
                        </a:rPr>
                        <a:t>Основные мероприятия</a:t>
                      </a:r>
                      <a:endParaRPr lang="ru-RU" sz="900" b="0">
                        <a:effectLst/>
                        <a:latin typeface="Times New Roman"/>
                        <a:ea typeface="Times New Roman"/>
                      </a:endParaRPr>
                    </a:p>
                  </a:txBody>
                  <a:tcPr marL="63147" marR="63147"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91422">
                <a:tc>
                  <a:txBody>
                    <a:bodyPr/>
                    <a:lstStyle/>
                    <a:p>
                      <a:pPr algn="just">
                        <a:lnSpc>
                          <a:spcPts val="1100"/>
                        </a:lnSpc>
                        <a:spcAft>
                          <a:spcPts val="0"/>
                        </a:spcAft>
                      </a:pPr>
                      <a:r>
                        <a:rPr lang="ru-RU" sz="1100" b="0" dirty="0">
                          <a:effectLst/>
                        </a:rPr>
                        <a:t>Обеспечение </a:t>
                      </a:r>
                      <a:r>
                        <a:rPr lang="ru-RU" sz="1100" b="0" dirty="0" err="1" smtClean="0">
                          <a:effectLst/>
                        </a:rPr>
                        <a:t>социаль-ными</a:t>
                      </a:r>
                      <a:r>
                        <a:rPr lang="ru-RU" sz="1100" b="0" dirty="0" smtClean="0">
                          <a:effectLst/>
                        </a:rPr>
                        <a:t> </a:t>
                      </a:r>
                      <a:r>
                        <a:rPr lang="ru-RU" sz="1100" b="0" dirty="0">
                          <a:effectLst/>
                        </a:rPr>
                        <a:t>гарантиями </a:t>
                      </a:r>
                      <a:r>
                        <a:rPr lang="ru-RU" sz="1100" b="0" dirty="0" smtClean="0">
                          <a:effectLst/>
                        </a:rPr>
                        <a:t>работ-</a:t>
                      </a:r>
                      <a:r>
                        <a:rPr lang="ru-RU" sz="1100" b="0" dirty="0" err="1" smtClean="0">
                          <a:effectLst/>
                        </a:rPr>
                        <a:t>ников</a:t>
                      </a:r>
                      <a:r>
                        <a:rPr lang="ru-RU" sz="1100" b="0" dirty="0">
                          <a:effectLst/>
                        </a:rPr>
                        <a:t>, осуществляющих спортивную подготовку</a:t>
                      </a:r>
                      <a:endParaRPr lang="ru-RU" sz="900" b="0" dirty="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10865,9</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10865,9</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dirty="0">
                          <a:effectLst/>
                        </a:rPr>
                        <a:t>10865,9</a:t>
                      </a:r>
                      <a:endParaRPr lang="ru-RU" sz="900" b="0" dirty="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dirty="0">
                          <a:effectLst/>
                        </a:rPr>
                        <a:t>100,0</a:t>
                      </a:r>
                      <a:endParaRPr lang="ru-RU" sz="900" b="0" dirty="0">
                        <a:effectLst/>
                        <a:latin typeface="Times New Roman"/>
                        <a:ea typeface="Times New Roman"/>
                      </a:endParaRPr>
                    </a:p>
                  </a:txBody>
                  <a:tcPr marL="63147" marR="63147" marT="0" marB="0" anchor="ctr"/>
                </a:tc>
              </a:tr>
              <a:tr h="864096">
                <a:tc>
                  <a:txBody>
                    <a:bodyPr/>
                    <a:lstStyle/>
                    <a:p>
                      <a:pPr algn="just">
                        <a:lnSpc>
                          <a:spcPts val="1100"/>
                        </a:lnSpc>
                        <a:spcAft>
                          <a:spcPts val="0"/>
                        </a:spcAft>
                      </a:pPr>
                      <a:r>
                        <a:rPr lang="ru-RU" sz="1100" b="0">
                          <a:effectLst/>
                        </a:rPr>
                        <a:t>Содержание имущества и материально-техническое оснащение организации, осуществляющей спортивную подготовку</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1604,1</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1604,1</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1604,1</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r>
              <a:tr h="720080">
                <a:tc>
                  <a:txBody>
                    <a:bodyPr/>
                    <a:lstStyle/>
                    <a:p>
                      <a:pPr algn="just">
                        <a:lnSpc>
                          <a:spcPts val="1100"/>
                        </a:lnSpc>
                        <a:spcAft>
                          <a:spcPts val="0"/>
                        </a:spcAft>
                      </a:pPr>
                      <a:r>
                        <a:rPr lang="ru-RU" sz="1100" b="0" dirty="0">
                          <a:effectLst/>
                        </a:rPr>
                        <a:t>Проведение мероприятий спортивной </a:t>
                      </a:r>
                      <a:r>
                        <a:rPr lang="ru-RU" sz="1100" b="0" dirty="0" smtClean="0">
                          <a:effectLst/>
                        </a:rPr>
                        <a:t>направлен-</a:t>
                      </a:r>
                      <a:r>
                        <a:rPr lang="ru-RU" sz="1100" b="0" dirty="0" err="1" smtClean="0">
                          <a:effectLst/>
                        </a:rPr>
                        <a:t>ности</a:t>
                      </a:r>
                      <a:r>
                        <a:rPr lang="ru-RU" sz="1100" b="0" dirty="0" smtClean="0">
                          <a:effectLst/>
                        </a:rPr>
                        <a:t> </a:t>
                      </a:r>
                      <a:r>
                        <a:rPr lang="ru-RU" sz="1100" b="0" dirty="0">
                          <a:effectLst/>
                        </a:rPr>
                        <a:t>организацией, осуществляющей спортивную подготовку</a:t>
                      </a:r>
                      <a:endParaRPr lang="ru-RU" sz="900" b="0" dirty="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r>
              <a:tr h="1224136">
                <a:tc>
                  <a:txBody>
                    <a:bodyPr/>
                    <a:lstStyle/>
                    <a:p>
                      <a:pPr algn="just">
                        <a:lnSpc>
                          <a:spcPts val="1100"/>
                        </a:lnSpc>
                        <a:spcAft>
                          <a:spcPts val="0"/>
                        </a:spcAft>
                      </a:pPr>
                      <a:r>
                        <a:rPr lang="ru-RU" sz="1100" b="0" dirty="0">
                          <a:effectLst/>
                        </a:rPr>
                        <a:t>Организация летнего </a:t>
                      </a:r>
                      <a:r>
                        <a:rPr lang="ru-RU" sz="1100" b="0" dirty="0" err="1" smtClean="0">
                          <a:effectLst/>
                        </a:rPr>
                        <a:t>оз-доровительного</a:t>
                      </a:r>
                      <a:r>
                        <a:rPr lang="ru-RU" sz="1100" b="0" dirty="0" smtClean="0">
                          <a:effectLst/>
                        </a:rPr>
                        <a:t> </a:t>
                      </a:r>
                      <a:r>
                        <a:rPr lang="ru-RU" sz="1100" b="0" dirty="0">
                          <a:effectLst/>
                        </a:rPr>
                        <a:t>лагеря с дневным пребыванием </a:t>
                      </a:r>
                      <a:r>
                        <a:rPr lang="ru-RU" sz="1100" b="0" dirty="0" smtClean="0">
                          <a:effectLst/>
                        </a:rPr>
                        <a:t>детей </a:t>
                      </a:r>
                      <a:r>
                        <a:rPr lang="ru-RU" sz="1100" b="0" dirty="0">
                          <a:effectLst/>
                        </a:rPr>
                        <a:t>спортивной </a:t>
                      </a:r>
                      <a:r>
                        <a:rPr lang="ru-RU" sz="1100" b="0" dirty="0" err="1" smtClean="0">
                          <a:effectLst/>
                        </a:rPr>
                        <a:t>нап-равленности</a:t>
                      </a:r>
                      <a:r>
                        <a:rPr lang="ru-RU" sz="1100" b="0" dirty="0" smtClean="0">
                          <a:effectLst/>
                        </a:rPr>
                        <a:t> </a:t>
                      </a:r>
                      <a:r>
                        <a:rPr lang="ru-RU" sz="1100" b="0" dirty="0">
                          <a:effectLst/>
                        </a:rPr>
                        <a:t>на базе </a:t>
                      </a:r>
                      <a:r>
                        <a:rPr lang="ru-RU" sz="1100" b="0" dirty="0" err="1" smtClean="0">
                          <a:effectLst/>
                        </a:rPr>
                        <a:t>орга-низации</a:t>
                      </a:r>
                      <a:r>
                        <a:rPr lang="ru-RU" sz="1100" b="0" dirty="0" smtClean="0">
                          <a:effectLst/>
                        </a:rPr>
                        <a:t> осуществляю-щей </a:t>
                      </a:r>
                      <a:r>
                        <a:rPr lang="ru-RU" sz="1100" b="0" dirty="0">
                          <a:effectLst/>
                        </a:rPr>
                        <a:t>спортивную подготовку </a:t>
                      </a:r>
                      <a:endParaRPr lang="ru-RU" sz="900" b="0" dirty="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30,0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30,0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300,0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r>
              <a:tr h="297665">
                <a:tc>
                  <a:txBody>
                    <a:bodyPr/>
                    <a:lstStyle/>
                    <a:p>
                      <a:pPr>
                        <a:lnSpc>
                          <a:spcPts val="1100"/>
                        </a:lnSpc>
                        <a:spcAft>
                          <a:spcPts val="0"/>
                        </a:spcAft>
                      </a:pPr>
                      <a:r>
                        <a:rPr lang="ru-RU" sz="1100" b="0">
                          <a:effectLst/>
                        </a:rPr>
                        <a:t>Всего:</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12600,0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12600,0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a:effectLst/>
                        </a:rPr>
                        <a:t>12600,0</a:t>
                      </a:r>
                      <a:endParaRPr lang="ru-RU" sz="900" b="0">
                        <a:effectLst/>
                        <a:latin typeface="Times New Roman"/>
                        <a:ea typeface="Times New Roman"/>
                      </a:endParaRPr>
                    </a:p>
                  </a:txBody>
                  <a:tcPr marL="63147" marR="63147" marT="0" marB="0" anchor="ctr"/>
                </a:tc>
                <a:tc>
                  <a:txBody>
                    <a:bodyPr/>
                    <a:lstStyle/>
                    <a:p>
                      <a:pPr algn="ctr">
                        <a:lnSpc>
                          <a:spcPts val="1100"/>
                        </a:lnSpc>
                        <a:spcAft>
                          <a:spcPts val="0"/>
                        </a:spcAft>
                      </a:pPr>
                      <a:r>
                        <a:rPr lang="ru-RU" sz="1100" b="0" dirty="0">
                          <a:effectLst/>
                        </a:rPr>
                        <a:t>100,0</a:t>
                      </a:r>
                      <a:endParaRPr lang="ru-RU" sz="900" b="0" dirty="0">
                        <a:effectLst/>
                        <a:latin typeface="Times New Roman"/>
                        <a:ea typeface="Times New Roman"/>
                      </a:endParaRPr>
                    </a:p>
                  </a:txBody>
                  <a:tcPr marL="63147" marR="63147" marT="0" marB="0" anchor="ct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32656" y="107504"/>
            <a:ext cx="6398468" cy="820911"/>
          </a:xfrm>
        </p:spPr>
        <p:txBody>
          <a:bodyPr/>
          <a:lstStyle/>
          <a:p>
            <a:r>
              <a:rPr lang="ru-RU" sz="2000" dirty="0" smtClean="0"/>
              <a:t>Муниципальная программа </a:t>
            </a:r>
            <a:br>
              <a:rPr lang="ru-RU" sz="2000" dirty="0" smtClean="0"/>
            </a:br>
            <a:r>
              <a:rPr lang="ru-RU" sz="2000" dirty="0" smtClean="0"/>
              <a:t>«Развитие культуры Охотского муниципального района </a:t>
            </a:r>
            <a:br>
              <a:rPr lang="ru-RU" sz="2000" dirty="0" smtClean="0"/>
            </a:br>
            <a:r>
              <a:rPr lang="ru-RU" sz="2000" dirty="0" smtClean="0"/>
              <a:t>на 2017-2021 годы» </a:t>
            </a:r>
          </a:p>
        </p:txBody>
      </p:sp>
      <p:sp>
        <p:nvSpPr>
          <p:cNvPr id="2" name="Прямоугольник 1"/>
          <p:cNvSpPr/>
          <p:nvPr/>
        </p:nvSpPr>
        <p:spPr>
          <a:xfrm>
            <a:off x="188640" y="1050805"/>
            <a:ext cx="6480720" cy="1600438"/>
          </a:xfrm>
          <a:prstGeom prst="rect">
            <a:avLst/>
          </a:prstGeom>
        </p:spPr>
        <p:txBody>
          <a:bodyPr wrap="square">
            <a:spAutoFit/>
          </a:bodyPr>
          <a:lstStyle/>
          <a:p>
            <a:pPr indent="542925" algn="just"/>
            <a:r>
              <a:rPr lang="ru-RU" sz="1400" dirty="0"/>
              <a:t>Целью Программы является наиболее полное удовлетворение растущих и изменяющихся культурных запросов и нужд населения района и повышение доступности услуг учреждений культуры и качества жизни для всех категорий населения, сохранение и использование культурного потенциала в качестве фактора социально-экономического развития района. </a:t>
            </a:r>
          </a:p>
          <a:p>
            <a:pPr indent="542925" algn="just"/>
            <a:r>
              <a:rPr lang="ru-RU" sz="1400" dirty="0"/>
              <a:t>Расходы районного бюджета в 2019– 2022 годах на реализацию Программы представлены в таблице:	</a:t>
            </a:r>
          </a:p>
        </p:txBody>
      </p:sp>
      <p:graphicFrame>
        <p:nvGraphicFramePr>
          <p:cNvPr id="3" name="Таблица 2"/>
          <p:cNvGraphicFramePr>
            <a:graphicFrameLocks noGrp="1"/>
          </p:cNvGraphicFramePr>
          <p:nvPr>
            <p:extLst>
              <p:ext uri="{D42A27DB-BD31-4B8C-83A1-F6EECF244321}">
                <p14:modId xmlns:p14="http://schemas.microsoft.com/office/powerpoint/2010/main" val="3685973133"/>
              </p:ext>
            </p:extLst>
          </p:nvPr>
        </p:nvGraphicFramePr>
        <p:xfrm>
          <a:off x="188640" y="2673445"/>
          <a:ext cx="6567606" cy="4274819"/>
        </p:xfrm>
        <a:graphic>
          <a:graphicData uri="http://schemas.openxmlformats.org/drawingml/2006/table">
            <a:tbl>
              <a:tblPr firstRow="1" firstCol="1" bandRow="1">
                <a:tableStyleId>{C4B1156A-380E-4F78-BDF5-A606A8083BF9}</a:tableStyleId>
              </a:tblPr>
              <a:tblGrid>
                <a:gridCol w="1512168"/>
                <a:gridCol w="802248"/>
                <a:gridCol w="774746"/>
                <a:gridCol w="774746"/>
                <a:gridCol w="774746"/>
                <a:gridCol w="689938"/>
                <a:gridCol w="720080"/>
                <a:gridCol w="518934"/>
              </a:tblGrid>
              <a:tr h="314379">
                <a:tc rowSpan="2">
                  <a:txBody>
                    <a:bodyPr/>
                    <a:lstStyle/>
                    <a:p>
                      <a:pPr indent="445770">
                        <a:lnSpc>
                          <a:spcPts val="1100"/>
                        </a:lnSpc>
                        <a:spcAft>
                          <a:spcPts val="0"/>
                        </a:spcAft>
                      </a:pPr>
                      <a:r>
                        <a:rPr lang="ru-RU" sz="1200" b="0" dirty="0">
                          <a:effectLst/>
                        </a:rPr>
                        <a:t>Показатель</a:t>
                      </a:r>
                      <a:endParaRPr lang="ru-RU" sz="1000" b="0" dirty="0">
                        <a:effectLst/>
                      </a:endParaRPr>
                    </a:p>
                    <a:p>
                      <a:pPr indent="445770">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dirty="0">
                          <a:effectLst/>
                        </a:rPr>
                        <a:t>2019 год роспись на</a:t>
                      </a:r>
                      <a:endParaRPr lang="ru-RU" sz="1000" b="0" dirty="0">
                        <a:effectLst/>
                      </a:endParaRPr>
                    </a:p>
                    <a:p>
                      <a:pPr algn="ctr">
                        <a:lnSpc>
                          <a:spcPts val="1100"/>
                        </a:lnSpc>
                        <a:spcAft>
                          <a:spcPts val="0"/>
                        </a:spcAft>
                      </a:pPr>
                      <a:r>
                        <a:rPr lang="ru-RU" sz="1200" b="0" dirty="0">
                          <a:effectLst/>
                        </a:rPr>
                        <a:t>01.10.19 г.</a:t>
                      </a:r>
                      <a:endParaRPr lang="ru-RU" sz="1000" b="0" dirty="0">
                        <a:effectLst/>
                      </a:endParaRPr>
                    </a:p>
                    <a:p>
                      <a:pPr algn="ctr">
                        <a:lnSpc>
                          <a:spcPts val="1100"/>
                        </a:lnSpc>
                        <a:spcAft>
                          <a:spcPts val="0"/>
                        </a:spcAft>
                      </a:pPr>
                      <a:r>
                        <a:rPr lang="ru-RU" sz="1200" b="0" dirty="0">
                          <a:effectLst/>
                        </a:rPr>
                        <a:t>(тыс.           рублей)</a:t>
                      </a:r>
                      <a:endParaRPr lang="ru-RU" sz="1000" b="0" dirty="0">
                        <a:effectLst/>
                        <a:latin typeface="Times New Roman"/>
                        <a:ea typeface="Times New Roman"/>
                      </a:endParaRPr>
                    </a:p>
                  </a:txBody>
                  <a:tcPr marL="68580" marR="68580" marT="0" marB="0" anchor="ctr"/>
                </a:tc>
                <a:tc gridSpan="2">
                  <a:txBody>
                    <a:bodyPr/>
                    <a:lstStyle/>
                    <a:p>
                      <a:pPr>
                        <a:lnSpc>
                          <a:spcPts val="1100"/>
                        </a:lnSpc>
                        <a:spcAft>
                          <a:spcPts val="0"/>
                        </a:spcAft>
                      </a:pPr>
                      <a:r>
                        <a:rPr lang="ru-RU" sz="1200" b="0" dirty="0">
                          <a:effectLst/>
                        </a:rPr>
                        <a:t>     2020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dirty="0">
                          <a:effectLst/>
                        </a:rPr>
                        <a:t>       2021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dirty="0">
                          <a:effectLst/>
                        </a:rPr>
                        <a:t>    2022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r>
              <a:tr h="1326807">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dirty="0">
                          <a:effectLst/>
                        </a:rPr>
                        <a:t>Проект (тыс.           рублей)</a:t>
                      </a:r>
                      <a:endParaRPr lang="ru-RU" sz="1000" b="0" dirty="0">
                        <a:effectLst/>
                      </a:endParaRPr>
                    </a:p>
                    <a:p>
                      <a:pPr algn="ctr">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329377">
                <a:tc gridSpan="8">
                  <a:txBody>
                    <a:bodyPr/>
                    <a:lstStyle/>
                    <a:p>
                      <a:pPr algn="ctr">
                        <a:lnSpc>
                          <a:spcPts val="1100"/>
                        </a:lnSpc>
                        <a:spcAft>
                          <a:spcPts val="0"/>
                        </a:spcAft>
                      </a:pPr>
                      <a:r>
                        <a:rPr lang="ru-RU" sz="1200" b="0" dirty="0">
                          <a:effectLst/>
                        </a:rPr>
                        <a:t> Основные мероприятия</a:t>
                      </a:r>
                      <a:endParaRPr lang="ru-RU" sz="1000" b="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48072">
                <a:tc>
                  <a:txBody>
                    <a:bodyPr/>
                    <a:lstStyle/>
                    <a:p>
                      <a:pPr algn="ctr">
                        <a:lnSpc>
                          <a:spcPts val="1100"/>
                        </a:lnSpc>
                        <a:spcAft>
                          <a:spcPts val="0"/>
                        </a:spcAft>
                      </a:pPr>
                      <a:r>
                        <a:rPr lang="ru-RU" sz="1200" b="0" dirty="0">
                          <a:effectLst/>
                        </a:rPr>
                        <a:t>Совершенствование кадрового ресурса в учреждениях культуры района</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122767,3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114532,3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93,3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114532,3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114532,8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a:t>
                      </a:r>
                      <a:endParaRPr lang="ru-RU" sz="1000" b="0" dirty="0">
                        <a:effectLst/>
                        <a:latin typeface="Times New Roman"/>
                        <a:ea typeface="Times New Roman"/>
                      </a:endParaRPr>
                    </a:p>
                  </a:txBody>
                  <a:tcPr marL="68580" marR="68580" marT="0" marB="0" anchor="ctr"/>
                </a:tc>
              </a:tr>
              <a:tr h="1296144">
                <a:tc>
                  <a:txBody>
                    <a:bodyPr/>
                    <a:lstStyle/>
                    <a:p>
                      <a:pPr algn="ctr">
                        <a:lnSpc>
                          <a:spcPts val="1100"/>
                        </a:lnSpc>
                        <a:spcAft>
                          <a:spcPts val="0"/>
                        </a:spcAft>
                      </a:pPr>
                      <a:r>
                        <a:rPr lang="ru-RU" sz="1200" b="0" dirty="0">
                          <a:effectLst/>
                        </a:rPr>
                        <a:t> Расходы на содержание и жизнеобеспечение зданий учреждений культуры и культурно- просветительская деятельность</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30585,0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8123,5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26,6</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8123,5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8123,5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a:t>
                      </a:r>
                      <a:endParaRPr lang="ru-RU" sz="1000" b="0" dirty="0">
                        <a:effectLst/>
                        <a:latin typeface="Times New Roman"/>
                        <a:ea typeface="Times New Roman"/>
                      </a:endParaRPr>
                    </a:p>
                  </a:txBody>
                  <a:tcPr marL="68580" marR="68580" marT="0" marB="0" anchor="ctr"/>
                </a:tc>
              </a:tr>
              <a:tr h="360040">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153352,2</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122655,8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80,0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122655,8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122655,8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88640" y="7164288"/>
            <a:ext cx="6480720" cy="523220"/>
          </a:xfrm>
          <a:prstGeom prst="rect">
            <a:avLst/>
          </a:prstGeom>
        </p:spPr>
        <p:txBody>
          <a:bodyPr wrap="square">
            <a:spAutoFit/>
          </a:bodyPr>
          <a:lstStyle/>
          <a:p>
            <a:pPr indent="542925"/>
            <a:r>
              <a:rPr lang="ru-RU" sz="1400" dirty="0"/>
              <a:t>Динамика расходов в 2020 году к 2019 году составила 80 % (снижение на 30 696,46 тыс. рублей), в 2021 </a:t>
            </a:r>
            <a:r>
              <a:rPr lang="ru-RU" sz="1400" dirty="0" smtClean="0"/>
              <a:t>– 2022 годах расходы на уровне 2020 года.</a:t>
            </a:r>
            <a:endParaRPr lang="ru-RU"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8913" y="0"/>
            <a:ext cx="6572250" cy="964927"/>
          </a:xfrm>
        </p:spPr>
        <p:txBody>
          <a:bodyPr/>
          <a:lstStyle/>
          <a:p>
            <a:r>
              <a:rPr lang="ru-RU" sz="2000" dirty="0" smtClean="0"/>
              <a:t>Муниципальная программа «Развитие малого и среднего предпринимательства и сельского хозяйства в Охотском муниципальном районе на 2016-2020 годы» </a:t>
            </a:r>
          </a:p>
        </p:txBody>
      </p:sp>
      <p:sp>
        <p:nvSpPr>
          <p:cNvPr id="2" name="Прямоугольник 1"/>
          <p:cNvSpPr/>
          <p:nvPr/>
        </p:nvSpPr>
        <p:spPr>
          <a:xfrm>
            <a:off x="116632" y="1043608"/>
            <a:ext cx="6624736" cy="1169551"/>
          </a:xfrm>
          <a:prstGeom prst="rect">
            <a:avLst/>
          </a:prstGeom>
        </p:spPr>
        <p:txBody>
          <a:bodyPr wrap="square">
            <a:spAutoFit/>
          </a:bodyPr>
          <a:lstStyle/>
          <a:p>
            <a:pPr indent="542925" algn="just"/>
            <a:r>
              <a:rPr lang="ru-RU" sz="1400" dirty="0"/>
              <a:t>Целью Программы является создание благоприятных условий для устойчивого функционирования и развития малого и среднего предпринимательства, сельского хозяйства на территории района. </a:t>
            </a:r>
            <a:endParaRPr lang="ru-RU" sz="1400" dirty="0" smtClean="0"/>
          </a:p>
          <a:p>
            <a:pPr indent="542925" algn="just"/>
            <a:r>
              <a:rPr lang="ru-RU" sz="1400" dirty="0" smtClean="0"/>
              <a:t>Расходы </a:t>
            </a:r>
            <a:r>
              <a:rPr lang="ru-RU" sz="1400" dirty="0"/>
              <a:t>районного бюджета в 2019– 2022 годах на Программу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4192103121"/>
              </p:ext>
            </p:extLst>
          </p:nvPr>
        </p:nvGraphicFramePr>
        <p:xfrm>
          <a:off x="188916" y="2213158"/>
          <a:ext cx="6552452" cy="4972578"/>
        </p:xfrm>
        <a:graphic>
          <a:graphicData uri="http://schemas.openxmlformats.org/drawingml/2006/table">
            <a:tbl>
              <a:tblPr firstRow="1" firstCol="1" bandRow="1">
                <a:tableStyleId>{C4B1156A-380E-4F78-BDF5-A606A8083BF9}</a:tableStyleId>
              </a:tblPr>
              <a:tblGrid>
                <a:gridCol w="1771714"/>
                <a:gridCol w="784065"/>
                <a:gridCol w="682275"/>
                <a:gridCol w="682275"/>
                <a:gridCol w="682275"/>
                <a:gridCol w="682275"/>
                <a:gridCol w="682275"/>
                <a:gridCol w="585298"/>
              </a:tblGrid>
              <a:tr h="357659">
                <a:tc rowSpan="2">
                  <a:txBody>
                    <a:bodyPr/>
                    <a:lstStyle/>
                    <a:p>
                      <a:pPr indent="445770">
                        <a:lnSpc>
                          <a:spcPts val="1100"/>
                        </a:lnSpc>
                        <a:spcAft>
                          <a:spcPts val="0"/>
                        </a:spcAft>
                      </a:pPr>
                      <a:r>
                        <a:rPr lang="ru-RU" sz="1200">
                          <a:effectLst/>
                        </a:rPr>
                        <a:t>Показатель</a:t>
                      </a:r>
                      <a:endParaRPr lang="ru-RU" sz="1000">
                        <a:effectLst/>
                      </a:endParaRPr>
                    </a:p>
                    <a:p>
                      <a:pPr indent="445770">
                        <a:lnSpc>
                          <a:spcPts val="1100"/>
                        </a:lnSpc>
                        <a:spcAft>
                          <a:spcPts val="0"/>
                        </a:spcAft>
                      </a:pPr>
                      <a:r>
                        <a:rPr lang="ru-RU" sz="1200">
                          <a:effectLst/>
                        </a:rPr>
                        <a:t> </a:t>
                      </a:r>
                      <a:endParaRPr lang="ru-RU" sz="100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a:effectLst/>
                        </a:rPr>
                        <a:t>2019 год роспись на</a:t>
                      </a:r>
                      <a:endParaRPr lang="ru-RU" sz="1000">
                        <a:effectLst/>
                      </a:endParaRPr>
                    </a:p>
                    <a:p>
                      <a:pPr algn="ctr">
                        <a:lnSpc>
                          <a:spcPts val="1100"/>
                        </a:lnSpc>
                        <a:spcAft>
                          <a:spcPts val="0"/>
                        </a:spcAft>
                      </a:pPr>
                      <a:r>
                        <a:rPr lang="ru-RU" sz="1200">
                          <a:effectLst/>
                        </a:rPr>
                        <a:t>01.10.19</a:t>
                      </a:r>
                      <a:endParaRPr lang="ru-RU" sz="1000">
                        <a:effectLst/>
                      </a:endParaRPr>
                    </a:p>
                    <a:p>
                      <a:pPr algn="ctr">
                        <a:lnSpc>
                          <a:spcPts val="1100"/>
                        </a:lnSpc>
                        <a:spcAft>
                          <a:spcPts val="0"/>
                        </a:spcAft>
                      </a:pPr>
                      <a:r>
                        <a:rPr lang="ru-RU" sz="1200">
                          <a:effectLst/>
                        </a:rPr>
                        <a:t>(тыс.           рублей)</a:t>
                      </a:r>
                      <a:endParaRPr lang="ru-RU" sz="1000">
                        <a:effectLst/>
                        <a:latin typeface="Times New Roman"/>
                        <a:ea typeface="Times New Roman"/>
                      </a:endParaRPr>
                    </a:p>
                  </a:txBody>
                  <a:tcPr marL="68580" marR="68580" marT="0" marB="0" anchor="ctr"/>
                </a:tc>
                <a:tc gridSpan="2">
                  <a:txBody>
                    <a:bodyPr/>
                    <a:lstStyle/>
                    <a:p>
                      <a:pPr>
                        <a:lnSpc>
                          <a:spcPts val="1100"/>
                        </a:lnSpc>
                        <a:spcAft>
                          <a:spcPts val="0"/>
                        </a:spcAft>
                      </a:pPr>
                      <a:r>
                        <a:rPr lang="ru-RU" sz="1200">
                          <a:effectLst/>
                        </a:rPr>
                        <a:t>     2020 год</a:t>
                      </a:r>
                      <a:endParaRPr lang="ru-RU" sz="100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a:effectLst/>
                        </a:rPr>
                        <a:t>       2021 год</a:t>
                      </a:r>
                      <a:endParaRPr lang="ru-RU" sz="100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a:effectLst/>
                        </a:rPr>
                        <a:t>    2022 год </a:t>
                      </a:r>
                      <a:endParaRPr lang="ru-RU" sz="1000">
                        <a:effectLst/>
                      </a:endParaRPr>
                    </a:p>
                    <a:p>
                      <a:pPr>
                        <a:lnSpc>
                          <a:spcPts val="1100"/>
                        </a:lnSpc>
                        <a:spcAft>
                          <a:spcPts val="0"/>
                        </a:spcAft>
                      </a:pPr>
                      <a:r>
                        <a:rPr lang="ru-RU" sz="1200">
                          <a:effectLst/>
                        </a:rPr>
                        <a:t>(по прогнозу)</a:t>
                      </a:r>
                      <a:endParaRPr lang="ru-RU" sz="1000">
                        <a:effectLst/>
                        <a:latin typeface="Times New Roman"/>
                        <a:ea typeface="Times New Roman"/>
                      </a:endParaRPr>
                    </a:p>
                  </a:txBody>
                  <a:tcPr marL="68580" marR="68580" marT="0" marB="0" anchor="ctr"/>
                </a:tc>
                <a:tc hMerge="1">
                  <a:txBody>
                    <a:bodyPr/>
                    <a:lstStyle/>
                    <a:p>
                      <a:endParaRPr lang="ru-RU"/>
                    </a:p>
                  </a:txBody>
                  <a:tcPr/>
                </a:tc>
              </a:tr>
              <a:tr h="1497127">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a:effectLst/>
                        </a:rPr>
                        <a:t>Проект (тыс.           рублей)</a:t>
                      </a:r>
                      <a:endParaRPr lang="ru-RU" sz="1000">
                        <a:effectLst/>
                      </a:endParaRPr>
                    </a:p>
                    <a:p>
                      <a:pPr algn="ctr">
                        <a:lnSpc>
                          <a:spcPts val="1100"/>
                        </a:lnSpc>
                        <a:spcAft>
                          <a:spcPts val="0"/>
                        </a:spcAft>
                      </a:pPr>
                      <a:r>
                        <a:rPr lang="ru-RU" sz="1200">
                          <a:effectLst/>
                        </a:rPr>
                        <a:t> </a:t>
                      </a:r>
                      <a:endParaRPr lang="ru-RU" sz="100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dirty="0">
                          <a:effectLst/>
                        </a:rPr>
                        <a:t>изменение к предыдущему году, %</a:t>
                      </a:r>
                      <a:endParaRPr lang="ru-RU" sz="100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a:effectLst/>
                        </a:rPr>
                        <a:t>Проект (тыс.           рублей)</a:t>
                      </a:r>
                      <a:endParaRPr lang="ru-RU" sz="1000">
                        <a:effectLst/>
                      </a:endParaRPr>
                    </a:p>
                    <a:p>
                      <a:pPr algn="ctr">
                        <a:lnSpc>
                          <a:spcPts val="1100"/>
                        </a:lnSpc>
                        <a:spcAft>
                          <a:spcPts val="0"/>
                        </a:spcAft>
                      </a:pPr>
                      <a:r>
                        <a:rPr lang="ru-RU" sz="1200">
                          <a:effectLst/>
                        </a:rPr>
                        <a:t> </a:t>
                      </a:r>
                      <a:endParaRPr lang="ru-RU" sz="100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dirty="0">
                          <a:effectLst/>
                        </a:rPr>
                        <a:t>изменение к предыдущему году,</a:t>
                      </a:r>
                      <a:endParaRPr lang="ru-RU" sz="1000" dirty="0">
                        <a:effectLst/>
                      </a:endParaRPr>
                    </a:p>
                    <a:p>
                      <a:pPr algn="ctr">
                        <a:lnSpc>
                          <a:spcPts val="1100"/>
                        </a:lnSpc>
                        <a:spcAft>
                          <a:spcPts val="0"/>
                        </a:spcAft>
                      </a:pPr>
                      <a:r>
                        <a:rPr lang="ru-RU" sz="1200" dirty="0">
                          <a:effectLst/>
                        </a:rPr>
                        <a:t>%</a:t>
                      </a:r>
                      <a:endParaRPr lang="ru-RU" sz="100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a:effectLst/>
                        </a:rPr>
                        <a:t>Проект (тыс.           рублей)</a:t>
                      </a:r>
                      <a:endParaRPr lang="ru-RU" sz="1000">
                        <a:effectLst/>
                      </a:endParaRPr>
                    </a:p>
                    <a:p>
                      <a:pPr algn="ctr">
                        <a:lnSpc>
                          <a:spcPts val="1100"/>
                        </a:lnSpc>
                        <a:spcAft>
                          <a:spcPts val="0"/>
                        </a:spcAft>
                      </a:pPr>
                      <a:r>
                        <a:rPr lang="ru-RU" sz="1200">
                          <a:effectLst/>
                        </a:rPr>
                        <a:t> </a:t>
                      </a:r>
                      <a:endParaRPr lang="ru-RU" sz="100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dirty="0">
                          <a:effectLst/>
                        </a:rPr>
                        <a:t>изменение к предыдущему году, %</a:t>
                      </a:r>
                      <a:endParaRPr lang="ru-RU" sz="1000" dirty="0">
                        <a:effectLst/>
                        <a:latin typeface="Times New Roman"/>
                        <a:ea typeface="Times New Roman"/>
                      </a:endParaRPr>
                    </a:p>
                  </a:txBody>
                  <a:tcPr marL="68580" marR="68580" marT="0" marB="0" vert="vert" anchor="ctr"/>
                </a:tc>
              </a:tr>
              <a:tr h="288032">
                <a:tc gridSpan="8">
                  <a:txBody>
                    <a:bodyPr/>
                    <a:lstStyle/>
                    <a:p>
                      <a:pPr algn="ctr">
                        <a:lnSpc>
                          <a:spcPts val="1000"/>
                        </a:lnSpc>
                        <a:spcBef>
                          <a:spcPts val="400"/>
                        </a:spcBef>
                        <a:spcAft>
                          <a:spcPts val="0"/>
                        </a:spcAft>
                      </a:pPr>
                      <a:r>
                        <a:rPr lang="ru-RU" sz="1200" dirty="0">
                          <a:effectLst/>
                        </a:rPr>
                        <a:t>Основные мероприятия</a:t>
                      </a:r>
                      <a:endParaRPr lang="ru-RU" sz="10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64096">
                <a:tc>
                  <a:txBody>
                    <a:bodyPr/>
                    <a:lstStyle/>
                    <a:p>
                      <a:pPr algn="just">
                        <a:lnSpc>
                          <a:spcPts val="1000"/>
                        </a:lnSpc>
                        <a:spcBef>
                          <a:spcPts val="200"/>
                        </a:spcBef>
                        <a:spcAft>
                          <a:spcPts val="0"/>
                        </a:spcAft>
                      </a:pPr>
                      <a:r>
                        <a:rPr lang="ru-RU" sz="1200">
                          <a:effectLst/>
                        </a:rPr>
                        <a:t>Содействие расширению доступа малого и среднего предпринимательства (далее – МСП) к финансовым ресурсам</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14115,0</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4944,0</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a:effectLst/>
                        </a:rPr>
                        <a:t>35</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r>
              <a:tr h="653546">
                <a:tc>
                  <a:txBody>
                    <a:bodyPr/>
                    <a:lstStyle/>
                    <a:p>
                      <a:pPr algn="just">
                        <a:lnSpc>
                          <a:spcPts val="1000"/>
                        </a:lnSpc>
                        <a:spcBef>
                          <a:spcPts val="200"/>
                        </a:spcBef>
                        <a:spcAft>
                          <a:spcPts val="0"/>
                        </a:spcAft>
                      </a:pPr>
                      <a:r>
                        <a:rPr lang="ru-RU" sz="1200">
                          <a:effectLst/>
                        </a:rPr>
                        <a:t>Создание условий для начала предпринимательской деятельности</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180,00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190,0</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105,6</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r>
              <a:tr h="491416">
                <a:tc>
                  <a:txBody>
                    <a:bodyPr/>
                    <a:lstStyle/>
                    <a:p>
                      <a:pPr algn="just">
                        <a:lnSpc>
                          <a:spcPts val="1000"/>
                        </a:lnSpc>
                        <a:spcBef>
                          <a:spcPts val="200"/>
                        </a:spcBef>
                        <a:spcAft>
                          <a:spcPts val="0"/>
                        </a:spcAft>
                      </a:pPr>
                      <a:r>
                        <a:rPr lang="ru-RU" sz="1200">
                          <a:effectLst/>
                        </a:rPr>
                        <a:t>Реализация мероприятий программы </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10583,3</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105,0</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a:effectLst/>
                        </a:rPr>
                        <a:t>1</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r>
              <a:tr h="491416">
                <a:tc>
                  <a:txBody>
                    <a:bodyPr/>
                    <a:lstStyle/>
                    <a:p>
                      <a:pPr algn="just">
                        <a:lnSpc>
                          <a:spcPts val="1000"/>
                        </a:lnSpc>
                        <a:spcBef>
                          <a:spcPts val="200"/>
                        </a:spcBef>
                        <a:spcAft>
                          <a:spcPts val="0"/>
                        </a:spcAft>
                      </a:pPr>
                      <a:r>
                        <a:rPr lang="ru-RU" sz="1200">
                          <a:effectLst/>
                        </a:rPr>
                        <a:t>Содействие развитию сельского хозяйства</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2002,6</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356,0</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17,8</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r>
              <a:tr h="329286">
                <a:tc>
                  <a:txBody>
                    <a:bodyPr/>
                    <a:lstStyle/>
                    <a:p>
                      <a:pPr algn="ctr">
                        <a:lnSpc>
                          <a:spcPts val="1000"/>
                        </a:lnSpc>
                        <a:spcBef>
                          <a:spcPts val="400"/>
                        </a:spcBef>
                        <a:spcAft>
                          <a:spcPts val="0"/>
                        </a:spcAft>
                      </a:pPr>
                      <a:r>
                        <a:rPr lang="ru-RU" sz="1200">
                          <a:effectLst/>
                        </a:rPr>
                        <a:t>Всего:</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26880,9</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5595,0</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smtClean="0">
                          <a:effectLst/>
                        </a:rPr>
                        <a:t>20,8</a:t>
                      </a:r>
                      <a:endParaRPr lang="ru-RU" sz="1000" dirty="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a:effectLst/>
                        </a:rPr>
                        <a:t>0</a:t>
                      </a:r>
                      <a:endParaRPr lang="ru-RU" sz="100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dirty="0">
                          <a:effectLst/>
                        </a:rPr>
                        <a:t>0</a:t>
                      </a:r>
                      <a:endParaRPr lang="ru-RU" sz="100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88640" y="7380312"/>
            <a:ext cx="6552728" cy="523220"/>
          </a:xfrm>
          <a:prstGeom prst="rect">
            <a:avLst/>
          </a:prstGeom>
        </p:spPr>
        <p:txBody>
          <a:bodyPr wrap="square">
            <a:spAutoFit/>
          </a:bodyPr>
          <a:lstStyle/>
          <a:p>
            <a:pPr indent="542925" algn="just"/>
            <a:r>
              <a:rPr lang="ru-RU" sz="1400" dirty="0"/>
              <a:t>Динамика расходов в 2020 году к 2019 году </a:t>
            </a:r>
            <a:r>
              <a:rPr lang="ru-RU" sz="1400" dirty="0" smtClean="0"/>
              <a:t>составит </a:t>
            </a:r>
            <a:r>
              <a:rPr lang="ru-RU" sz="1400" dirty="0"/>
              <a:t>20,81% (снижение на 21 285,88 тыс. рублей).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92150" y="179388"/>
            <a:ext cx="5822950" cy="647700"/>
          </a:xfrm>
        </p:spPr>
        <p:txBody>
          <a:bodyPr/>
          <a:lstStyle/>
          <a:p>
            <a:pPr eaLnBrk="1" hangingPunct="1"/>
            <a:r>
              <a:rPr lang="ru-RU" sz="3200" b="1" dirty="0" smtClean="0">
                <a:solidFill>
                  <a:schemeClr val="tx1"/>
                </a:solidFill>
              </a:rPr>
              <a:t>Глоссарий</a:t>
            </a:r>
            <a:endParaRPr lang="ru-RU" sz="3200" dirty="0" smtClean="0">
              <a:solidFill>
                <a:schemeClr val="tx1"/>
              </a:solidFill>
            </a:endParaRPr>
          </a:p>
        </p:txBody>
      </p:sp>
      <p:sp>
        <p:nvSpPr>
          <p:cNvPr id="6148" name="Rectangle 3"/>
          <p:cNvSpPr>
            <a:spLocks noGrp="1" noChangeArrowheads="1"/>
          </p:cNvSpPr>
          <p:nvPr>
            <p:ph type="body" idx="1"/>
          </p:nvPr>
        </p:nvSpPr>
        <p:spPr>
          <a:xfrm>
            <a:off x="332657" y="900113"/>
            <a:ext cx="6192688" cy="8243887"/>
          </a:xfrm>
        </p:spPr>
        <p:txBody>
          <a:bodyPr/>
          <a:lstStyle/>
          <a:p>
            <a:pPr marL="0" indent="457200" algn="just" eaLnBrk="1" hangingPunct="1">
              <a:lnSpc>
                <a:spcPct val="80000"/>
              </a:lnSpc>
              <a:buNone/>
            </a:pPr>
            <a:r>
              <a:rPr lang="ru-RU" sz="1600" dirty="0" smtClean="0"/>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indent="457200" algn="just" eaLnBrk="1" hangingPunct="1">
              <a:lnSpc>
                <a:spcPct val="80000"/>
              </a:lnSpc>
              <a:buNone/>
            </a:pPr>
            <a:r>
              <a:rPr lang="ru-RU" sz="1600" dirty="0" smtClean="0"/>
              <a:t>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457200" algn="just" eaLnBrk="1" hangingPunct="1">
              <a:lnSpc>
                <a:spcPct val="80000"/>
              </a:lnSpc>
              <a:buNone/>
            </a:pPr>
            <a:r>
              <a:rPr lang="ru-RU" sz="1600" dirty="0" smtClean="0"/>
              <a:t>Доходы бюджета – поступающие в бюджет денежные средства, за исключением источников финансирования дефицита бюджета</a:t>
            </a:r>
          </a:p>
          <a:p>
            <a:pPr marL="0" indent="457200" algn="just" eaLnBrk="1" hangingPunct="1">
              <a:lnSpc>
                <a:spcPct val="80000"/>
              </a:lnSpc>
              <a:buNone/>
            </a:pPr>
            <a:r>
              <a:rPr lang="ru-RU" sz="1600" dirty="0" smtClean="0"/>
              <a:t>Расходы бюджета – выплачиваемые из бюджета денежные средства, за исключением источников финансирования дефицита бюджета</a:t>
            </a:r>
          </a:p>
          <a:p>
            <a:pPr marL="0" indent="457200" algn="just" eaLnBrk="1" hangingPunct="1">
              <a:lnSpc>
                <a:spcPct val="80000"/>
              </a:lnSpc>
              <a:buNone/>
            </a:pPr>
            <a:r>
              <a:rPr lang="ru-RU" sz="1600" dirty="0" smtClean="0"/>
              <a:t>Дефицит бюджета – превышение расходов бюджета над его доходами</a:t>
            </a:r>
          </a:p>
          <a:p>
            <a:pPr marL="0" indent="457200" algn="just" eaLnBrk="1" hangingPunct="1">
              <a:lnSpc>
                <a:spcPct val="80000"/>
              </a:lnSpc>
              <a:buNone/>
            </a:pPr>
            <a:r>
              <a:rPr lang="ru-RU" sz="1600" dirty="0" smtClean="0"/>
              <a:t>Профицит бюджета – превышение доходов бюджета над его расходами</a:t>
            </a:r>
          </a:p>
          <a:p>
            <a:pPr marL="0" indent="457200" algn="just" eaLnBrk="1" hangingPunct="1">
              <a:lnSpc>
                <a:spcPct val="80000"/>
              </a:lnSpc>
              <a:buNone/>
            </a:pPr>
            <a:r>
              <a:rPr lang="ru-RU" sz="1600" dirty="0" smtClean="0"/>
              <a:t>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a:t>
            </a:r>
          </a:p>
          <a:p>
            <a:pPr marL="0" indent="457200" algn="just" eaLnBrk="1" hangingPunct="1">
              <a:lnSpc>
                <a:spcPct val="80000"/>
              </a:lnSpc>
              <a:buNone/>
            </a:pPr>
            <a:r>
              <a:rPr lang="ru-RU" sz="1600" dirty="0" smtClean="0"/>
              <a:t>Дотации – межбюджетные трансферты, предоставляемые на безвозмездной и безвозвратной основе без установления направления их использования</a:t>
            </a:r>
          </a:p>
          <a:p>
            <a:pPr marL="0" indent="457200" algn="just" eaLnBrk="1" hangingPunct="1">
              <a:lnSpc>
                <a:spcPct val="80000"/>
              </a:lnSpc>
              <a:buNone/>
            </a:pPr>
            <a:r>
              <a:rPr lang="ru-RU" sz="1600" dirty="0" smtClean="0"/>
              <a:t>Субвенции – межбюджетные трансферты, предоставляемые на финансирование «переданных» другим  публично – правовым образованиям полномочий</a:t>
            </a:r>
          </a:p>
          <a:p>
            <a:pPr marL="0" indent="457200" algn="just" eaLnBrk="1" hangingPunct="1">
              <a:lnSpc>
                <a:spcPct val="80000"/>
              </a:lnSpc>
              <a:buNone/>
            </a:pPr>
            <a:r>
              <a:rPr lang="ru-RU" sz="1600" dirty="0" smtClean="0"/>
              <a:t>Субсидии – межбюджетные трансферты, предоставляемые в целях  </a:t>
            </a:r>
            <a:r>
              <a:rPr lang="ru-RU" sz="1600" dirty="0" err="1" smtClean="0"/>
              <a:t>софинансирования</a:t>
            </a:r>
            <a:r>
              <a:rPr lang="ru-RU" sz="1600" dirty="0" smtClean="0"/>
              <a:t> расходных обязательств по выполнению полномочий органов местного самоуправления по вопросам местного значения</a:t>
            </a:r>
          </a:p>
          <a:p>
            <a:pPr marL="0" indent="457200" algn="just" eaLnBrk="1" hangingPunct="1">
              <a:lnSpc>
                <a:spcPct val="80000"/>
              </a:lnSpc>
              <a:buNone/>
            </a:pPr>
            <a:r>
              <a:rPr lang="ru-RU" sz="1600" dirty="0" smtClean="0"/>
              <a:t>Муниципальная программа – система мероприятий и инструментов муниципальной политики района. обеспечивающих в рамках реализации основных муниципальных функций района достижение приоритетов и целей муниципальной политики района в сфере социально – экономического развития</a:t>
            </a:r>
          </a:p>
          <a:p>
            <a:pPr algn="just" eaLnBrk="1" hangingPunct="1">
              <a:lnSpc>
                <a:spcPct val="80000"/>
              </a:lnSpc>
            </a:pPr>
            <a:endParaRPr lang="ru-RU" sz="2400" dirty="0" smtClean="0">
              <a:solidFill>
                <a:schemeClr val="accent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32656" y="0"/>
            <a:ext cx="6172200" cy="964927"/>
          </a:xfrm>
        </p:spPr>
        <p:txBody>
          <a:bodyPr/>
          <a:lstStyle/>
          <a:p>
            <a:r>
              <a:rPr lang="ru-RU" sz="2000" dirty="0" smtClean="0"/>
              <a:t>Муниципальная программа</a:t>
            </a:r>
            <a:br>
              <a:rPr lang="ru-RU" sz="2000" dirty="0" smtClean="0"/>
            </a:br>
            <a:r>
              <a:rPr lang="ru-RU" sz="2000" dirty="0" smtClean="0"/>
              <a:t>«Развитие муниципальной службы в Охотском муниципальном районе на 2013 - 2020 годы» </a:t>
            </a:r>
          </a:p>
        </p:txBody>
      </p:sp>
      <p:sp>
        <p:nvSpPr>
          <p:cNvPr id="2" name="Прямоугольник 1"/>
          <p:cNvSpPr/>
          <p:nvPr/>
        </p:nvSpPr>
        <p:spPr>
          <a:xfrm>
            <a:off x="165900" y="1002583"/>
            <a:ext cx="6480720" cy="1384995"/>
          </a:xfrm>
          <a:prstGeom prst="rect">
            <a:avLst/>
          </a:prstGeom>
        </p:spPr>
        <p:txBody>
          <a:bodyPr wrap="square">
            <a:spAutoFit/>
          </a:bodyPr>
          <a:lstStyle/>
          <a:p>
            <a:pPr indent="542925" algn="just"/>
            <a:r>
              <a:rPr lang="ru-RU" sz="1400" dirty="0"/>
              <a:t>Целями Программы являются: повышение эффективности и результативности муниципальной службы в органах местного самоуправления Охотского муниципального района, повышение кадрового потенциала органов местного самоуправления.</a:t>
            </a:r>
          </a:p>
          <a:p>
            <a:pPr indent="542925" algn="just"/>
            <a:r>
              <a:rPr lang="ru-RU" sz="1400" dirty="0"/>
              <a:t>Расходы районного бюджета в 2019 - 2022 годах на Программу представлены в таблице:	</a:t>
            </a:r>
          </a:p>
        </p:txBody>
      </p:sp>
      <p:graphicFrame>
        <p:nvGraphicFramePr>
          <p:cNvPr id="3" name="Таблица 2"/>
          <p:cNvGraphicFramePr>
            <a:graphicFrameLocks noGrp="1"/>
          </p:cNvGraphicFramePr>
          <p:nvPr>
            <p:extLst>
              <p:ext uri="{D42A27DB-BD31-4B8C-83A1-F6EECF244321}">
                <p14:modId xmlns:p14="http://schemas.microsoft.com/office/powerpoint/2010/main" val="1139161098"/>
              </p:ext>
            </p:extLst>
          </p:nvPr>
        </p:nvGraphicFramePr>
        <p:xfrm>
          <a:off x="266558" y="2555776"/>
          <a:ext cx="6380063" cy="5538514"/>
        </p:xfrm>
        <a:graphic>
          <a:graphicData uri="http://schemas.openxmlformats.org/drawingml/2006/table">
            <a:tbl>
              <a:tblPr firstRow="1" firstCol="1" bandRow="1">
                <a:tableStyleId>{C4B1156A-380E-4F78-BDF5-A606A8083BF9}</a:tableStyleId>
              </a:tblPr>
              <a:tblGrid>
                <a:gridCol w="1995953"/>
                <a:gridCol w="765608"/>
                <a:gridCol w="666213"/>
                <a:gridCol w="666213"/>
                <a:gridCol w="571519"/>
                <a:gridCol w="571519"/>
                <a:gridCol w="571519"/>
                <a:gridCol w="571519"/>
              </a:tblGrid>
              <a:tr h="281930">
                <a:tc rowSpan="2">
                  <a:txBody>
                    <a:bodyPr/>
                    <a:lstStyle/>
                    <a:p>
                      <a:pPr indent="445770">
                        <a:lnSpc>
                          <a:spcPts val="1100"/>
                        </a:lnSpc>
                        <a:spcAft>
                          <a:spcPts val="0"/>
                        </a:spcAft>
                      </a:pPr>
                      <a:r>
                        <a:rPr lang="ru-RU" sz="1200" b="0" dirty="0">
                          <a:effectLst/>
                        </a:rPr>
                        <a:t>Показатель</a:t>
                      </a:r>
                      <a:endParaRPr lang="ru-RU" sz="1000" b="0" dirty="0">
                        <a:effectLst/>
                      </a:endParaRPr>
                    </a:p>
                    <a:p>
                      <a:pPr indent="445770">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dirty="0">
                          <a:effectLst/>
                        </a:rPr>
                        <a:t>2019 год роспись на</a:t>
                      </a:r>
                      <a:endParaRPr lang="ru-RU" sz="1000" b="0" dirty="0">
                        <a:effectLst/>
                      </a:endParaRPr>
                    </a:p>
                    <a:p>
                      <a:pPr algn="ctr">
                        <a:lnSpc>
                          <a:spcPts val="1100"/>
                        </a:lnSpc>
                        <a:spcAft>
                          <a:spcPts val="0"/>
                        </a:spcAft>
                      </a:pPr>
                      <a:r>
                        <a:rPr lang="ru-RU" sz="1200" b="0" dirty="0">
                          <a:effectLst/>
                        </a:rPr>
                        <a:t>01.10.19</a:t>
                      </a:r>
                      <a:endParaRPr lang="ru-RU" sz="1000" b="0" dirty="0">
                        <a:effectLst/>
                      </a:endParaRPr>
                    </a:p>
                    <a:p>
                      <a:pPr algn="ctr">
                        <a:lnSpc>
                          <a:spcPts val="1100"/>
                        </a:lnSpc>
                        <a:spcAft>
                          <a:spcPts val="0"/>
                        </a:spcAft>
                      </a:pPr>
                      <a:r>
                        <a:rPr lang="ru-RU" sz="1200" b="0" dirty="0">
                          <a:effectLst/>
                        </a:rPr>
                        <a:t>(тыс.           рублей)</a:t>
                      </a:r>
                      <a:endParaRPr lang="ru-RU" sz="1000" b="0" dirty="0">
                        <a:effectLst/>
                        <a:latin typeface="Times New Roman"/>
                        <a:ea typeface="Times New Roman"/>
                      </a:endParaRPr>
                    </a:p>
                  </a:txBody>
                  <a:tcPr marL="68580" marR="68580" marT="0" marB="0" anchor="ctr"/>
                </a:tc>
                <a:tc gridSpan="2">
                  <a:txBody>
                    <a:bodyPr/>
                    <a:lstStyle/>
                    <a:p>
                      <a:pPr>
                        <a:lnSpc>
                          <a:spcPts val="1100"/>
                        </a:lnSpc>
                        <a:spcAft>
                          <a:spcPts val="0"/>
                        </a:spcAft>
                      </a:pPr>
                      <a:r>
                        <a:rPr lang="ru-RU" sz="1200" b="0">
                          <a:effectLst/>
                        </a:rPr>
                        <a:t>     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080120">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07202">
                <a:tc gridSpan="8">
                  <a:txBody>
                    <a:bodyPr/>
                    <a:lstStyle/>
                    <a:p>
                      <a:pPr algn="ctr">
                        <a:lnSpc>
                          <a:spcPts val="1100"/>
                        </a:lnSpc>
                        <a:spcAft>
                          <a:spcPts val="0"/>
                        </a:spcAft>
                      </a:pPr>
                      <a:r>
                        <a:rPr lang="ru-RU" sz="1200" b="0" dirty="0">
                          <a:effectLst/>
                        </a:rPr>
                        <a:t>Основные мероприятия</a:t>
                      </a:r>
                      <a:endParaRPr lang="ru-RU" sz="1000" b="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81881">
                <a:tc>
                  <a:txBody>
                    <a:bodyPr/>
                    <a:lstStyle/>
                    <a:p>
                      <a:pPr algn="just">
                        <a:lnSpc>
                          <a:spcPts val="1100"/>
                        </a:lnSpc>
                        <a:spcAft>
                          <a:spcPts val="0"/>
                        </a:spcAft>
                      </a:pPr>
                      <a:r>
                        <a:rPr lang="ru-RU" sz="1200" b="0">
                          <a:effectLst/>
                        </a:rPr>
                        <a:t>Организация дополнительного профессионального  образования по программам повышения квалификации муниципальных служащих</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691,8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390,0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56,4</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r>
              <a:tr h="1442007">
                <a:tc>
                  <a:txBody>
                    <a:bodyPr/>
                    <a:lstStyle/>
                    <a:p>
                      <a:pPr algn="just">
                        <a:lnSpc>
                          <a:spcPts val="1100"/>
                        </a:lnSpc>
                        <a:spcAft>
                          <a:spcPts val="0"/>
                        </a:spcAft>
                      </a:pPr>
                      <a:r>
                        <a:rPr lang="ru-RU" sz="1200" b="0">
                          <a:effectLst/>
                        </a:rPr>
                        <a:t>Организация дополнительного профессионального  образования по программам профессиональной переподготовки муниципальных служащих</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r>
              <a:tr h="1029350">
                <a:tc>
                  <a:txBody>
                    <a:bodyPr/>
                    <a:lstStyle/>
                    <a:p>
                      <a:pPr algn="just">
                        <a:lnSpc>
                          <a:spcPts val="1100"/>
                        </a:lnSpc>
                        <a:spcAft>
                          <a:spcPts val="0"/>
                        </a:spcAft>
                      </a:pPr>
                      <a:r>
                        <a:rPr lang="ru-RU" sz="1200" b="0">
                          <a:effectLst/>
                        </a:rPr>
                        <a:t>Организация обучения муниципальных служащих на курсах, семинарах, тренингах и т.п.), в том числе дистанционно на базе администрации района</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150,0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110,0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73,3</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r>
              <a:tr h="216024">
                <a:tc>
                  <a:txBody>
                    <a:bodyPr/>
                    <a:lstStyle/>
                    <a:p>
                      <a:pPr algn="ctr">
                        <a:lnSpc>
                          <a:spcPts val="1100"/>
                        </a:lnSpc>
                        <a:spcAft>
                          <a:spcPts val="0"/>
                        </a:spcAft>
                      </a:pPr>
                      <a:r>
                        <a:rPr lang="ru-RU" sz="1200" b="0" dirty="0">
                          <a:effectLst/>
                        </a:rPr>
                        <a:t>Всего:</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841,8</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500,0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smtClean="0">
                          <a:effectLst/>
                        </a:rPr>
                        <a:t>59,4</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65900" y="8244408"/>
            <a:ext cx="6480720" cy="523220"/>
          </a:xfrm>
          <a:prstGeom prst="rect">
            <a:avLst/>
          </a:prstGeom>
        </p:spPr>
        <p:txBody>
          <a:bodyPr wrap="square">
            <a:spAutoFit/>
          </a:bodyPr>
          <a:lstStyle/>
          <a:p>
            <a:pPr indent="542925" algn="just"/>
            <a:r>
              <a:rPr lang="ru-RU" sz="1400" dirty="0"/>
              <a:t>Динамика расходов в 2020 году к 2019 году составила 59,44 % (снижение на 341,17 тыс. рублей.</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2875" y="154756"/>
            <a:ext cx="6572250" cy="604887"/>
          </a:xfrm>
        </p:spPr>
        <p:txBody>
          <a:bodyPr/>
          <a:lstStyle/>
          <a:p>
            <a:r>
              <a:rPr lang="ru-RU" sz="2000" dirty="0" smtClean="0"/>
              <a:t>Муниципальная программа</a:t>
            </a:r>
            <a:br>
              <a:rPr lang="ru-RU" sz="2000" dirty="0" smtClean="0"/>
            </a:br>
            <a:r>
              <a:rPr lang="ru-RU" sz="2000" dirty="0" smtClean="0"/>
              <a:t>«Развитие физической культуры и спорта в Охотском муниципальном районе на 2017-2025 годы» </a:t>
            </a:r>
          </a:p>
        </p:txBody>
      </p:sp>
      <p:pic>
        <p:nvPicPr>
          <p:cNvPr id="51203" name="Picture 3" descr="C:\Users\Admin\Desktop\ууу.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6143625"/>
            <a:ext cx="6858000" cy="3000375"/>
          </a:xfrm>
        </p:spPr>
      </p:pic>
      <p:sp>
        <p:nvSpPr>
          <p:cNvPr id="51204" name="Rectangle 5"/>
          <p:cNvSpPr>
            <a:spLocks noChangeArrowheads="1"/>
          </p:cNvSpPr>
          <p:nvPr/>
        </p:nvSpPr>
        <p:spPr bwMode="auto">
          <a:xfrm>
            <a:off x="0" y="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449263" algn="r"/>
                <a:tab pos="2970213" algn="ctr"/>
                <a:tab pos="5940425" algn="r"/>
              </a:tabLst>
            </a:pPr>
            <a:endParaRPr lang="ru-RU"/>
          </a:p>
        </p:txBody>
      </p:sp>
      <p:sp>
        <p:nvSpPr>
          <p:cNvPr id="2" name="Прямоугольник 1"/>
          <p:cNvSpPr/>
          <p:nvPr/>
        </p:nvSpPr>
        <p:spPr>
          <a:xfrm>
            <a:off x="116632" y="1043608"/>
            <a:ext cx="6552728" cy="954107"/>
          </a:xfrm>
          <a:prstGeom prst="rect">
            <a:avLst/>
          </a:prstGeom>
        </p:spPr>
        <p:txBody>
          <a:bodyPr wrap="square">
            <a:spAutoFit/>
          </a:bodyPr>
          <a:lstStyle/>
          <a:p>
            <a:pPr indent="542925" algn="just"/>
            <a:r>
              <a:rPr lang="ru-RU" sz="1400" dirty="0"/>
              <a:t>Целью Программы является создание условий для развития физической культуры и спорта в районе.</a:t>
            </a:r>
          </a:p>
          <a:p>
            <a:pPr indent="542925" algn="just"/>
            <a:r>
              <a:rPr lang="ru-RU" sz="1400" dirty="0"/>
              <a:t>Расходы районного бюджета в 2019– 2022 годах на реализацию Программы представлены в таблице:	</a:t>
            </a:r>
          </a:p>
        </p:txBody>
      </p:sp>
      <p:graphicFrame>
        <p:nvGraphicFramePr>
          <p:cNvPr id="3" name="Таблица 2"/>
          <p:cNvGraphicFramePr>
            <a:graphicFrameLocks noGrp="1"/>
          </p:cNvGraphicFramePr>
          <p:nvPr>
            <p:extLst>
              <p:ext uri="{D42A27DB-BD31-4B8C-83A1-F6EECF244321}">
                <p14:modId xmlns:p14="http://schemas.microsoft.com/office/powerpoint/2010/main" val="830709115"/>
              </p:ext>
            </p:extLst>
          </p:nvPr>
        </p:nvGraphicFramePr>
        <p:xfrm>
          <a:off x="116632" y="1997714"/>
          <a:ext cx="6552729" cy="3286838"/>
        </p:xfrm>
        <a:graphic>
          <a:graphicData uri="http://schemas.openxmlformats.org/drawingml/2006/table">
            <a:tbl>
              <a:tblPr firstRow="1" firstCol="1" bandRow="1">
                <a:tableStyleId>{C4B1156A-380E-4F78-BDF5-A606A8083BF9}</a:tableStyleId>
              </a:tblPr>
              <a:tblGrid>
                <a:gridCol w="1771788"/>
                <a:gridCol w="784098"/>
                <a:gridCol w="682304"/>
                <a:gridCol w="682304"/>
                <a:gridCol w="682304"/>
                <a:gridCol w="682304"/>
                <a:gridCol w="682304"/>
                <a:gridCol w="585323"/>
              </a:tblGrid>
              <a:tr h="208496">
                <a:tc rowSpan="2">
                  <a:txBody>
                    <a:bodyPr/>
                    <a:lstStyle/>
                    <a:p>
                      <a:pPr indent="445770">
                        <a:lnSpc>
                          <a:spcPts val="1000"/>
                        </a:lnSpc>
                        <a:spcAft>
                          <a:spcPts val="0"/>
                        </a:spcAft>
                      </a:pPr>
                      <a:r>
                        <a:rPr lang="ru-RU" sz="1200" b="0">
                          <a:effectLst/>
                        </a:rPr>
                        <a:t>Показатель</a:t>
                      </a:r>
                      <a:endParaRPr lang="ru-RU" sz="1000" b="0">
                        <a:effectLst/>
                      </a:endParaRPr>
                    </a:p>
                    <a:p>
                      <a:pPr indent="445770">
                        <a:lnSpc>
                          <a:spcPts val="1000"/>
                        </a:lnSpc>
                        <a:spcAft>
                          <a:spcPts val="0"/>
                        </a:spcAft>
                      </a:pPr>
                      <a:r>
                        <a:rPr lang="ru-RU" sz="1200" b="0">
                          <a:effectLst/>
                        </a:rPr>
                        <a:t> </a:t>
                      </a:r>
                      <a:endParaRPr lang="ru-RU" sz="1000" b="0">
                        <a:effectLst/>
                        <a:latin typeface="Times New Roman"/>
                        <a:ea typeface="Times New Roman"/>
                      </a:endParaRPr>
                    </a:p>
                  </a:txBody>
                  <a:tcPr marL="68580" marR="68580" marT="0" marB="0" anchor="ctr"/>
                </a:tc>
                <a:tc rowSpan="2">
                  <a:txBody>
                    <a:bodyPr/>
                    <a:lstStyle/>
                    <a:p>
                      <a:pPr algn="ctr">
                        <a:lnSpc>
                          <a:spcPts val="1000"/>
                        </a:lnSpc>
                        <a:spcAft>
                          <a:spcPts val="0"/>
                        </a:spcAft>
                      </a:pPr>
                      <a:r>
                        <a:rPr lang="ru-RU" sz="1200" b="0">
                          <a:effectLst/>
                        </a:rPr>
                        <a:t>2019 год роспись на</a:t>
                      </a:r>
                      <a:endParaRPr lang="ru-RU" sz="1000" b="0">
                        <a:effectLst/>
                      </a:endParaRPr>
                    </a:p>
                    <a:p>
                      <a:pPr algn="ctr">
                        <a:lnSpc>
                          <a:spcPts val="1000"/>
                        </a:lnSpc>
                        <a:spcAft>
                          <a:spcPts val="0"/>
                        </a:spcAft>
                      </a:pPr>
                      <a:r>
                        <a:rPr lang="ru-RU" sz="1200" b="0">
                          <a:effectLst/>
                        </a:rPr>
                        <a:t>01.10.19 </a:t>
                      </a:r>
                      <a:endParaRPr lang="ru-RU" sz="1000" b="0">
                        <a:effectLst/>
                      </a:endParaRPr>
                    </a:p>
                    <a:p>
                      <a:pPr algn="ctr">
                        <a:lnSpc>
                          <a:spcPts val="10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nSpc>
                          <a:spcPts val="1000"/>
                        </a:lnSpc>
                        <a:spcAft>
                          <a:spcPts val="0"/>
                        </a:spcAft>
                      </a:pPr>
                      <a:r>
                        <a:rPr lang="ru-RU" sz="1200" b="0">
                          <a:effectLst/>
                        </a:rPr>
                        <a:t>     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000"/>
                        </a:lnSpc>
                        <a:spcAft>
                          <a:spcPts val="0"/>
                        </a:spcAft>
                      </a:pPr>
                      <a:r>
                        <a:rPr lang="ru-RU" sz="1200" b="0">
                          <a:effectLst/>
                        </a:rPr>
                        <a:t>       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000"/>
                        </a:lnSpc>
                        <a:spcAft>
                          <a:spcPts val="0"/>
                        </a:spcAft>
                      </a:pPr>
                      <a:r>
                        <a:rPr lang="ru-RU" sz="1200" b="0">
                          <a:effectLst/>
                        </a:rPr>
                        <a:t>    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069646">
                <a:tc vMerge="1">
                  <a:txBody>
                    <a:bodyPr/>
                    <a:lstStyle/>
                    <a:p>
                      <a:endParaRPr lang="ru-RU"/>
                    </a:p>
                  </a:txBody>
                  <a:tcPr/>
                </a:tc>
                <a:tc vMerge="1">
                  <a:txBody>
                    <a:bodyPr/>
                    <a:lstStyle/>
                    <a:p>
                      <a:endParaRPr lang="ru-RU"/>
                    </a:p>
                  </a:txBody>
                  <a:tcP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Aft>
                          <a:spcPts val="0"/>
                        </a:spcAft>
                      </a:pPr>
                      <a:r>
                        <a:rPr lang="ru-RU" sz="1200" b="0" dirty="0">
                          <a:effectLst/>
                        </a:rPr>
                        <a:t>изменение к предыдущему году,</a:t>
                      </a:r>
                      <a:endParaRPr lang="ru-RU" sz="1000" b="0" dirty="0">
                        <a:effectLst/>
                      </a:endParaRPr>
                    </a:p>
                    <a:p>
                      <a:pPr algn="ctr">
                        <a:lnSpc>
                          <a:spcPts val="1000"/>
                        </a:lnSpc>
                        <a:spcBef>
                          <a:spcPts val="400"/>
                        </a:spcBef>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16024">
                <a:tc gridSpan="8">
                  <a:txBody>
                    <a:bodyPr/>
                    <a:lstStyle/>
                    <a:p>
                      <a:pPr algn="ctr">
                        <a:lnSpc>
                          <a:spcPts val="1000"/>
                        </a:lnSpc>
                        <a:spcBef>
                          <a:spcPts val="400"/>
                        </a:spcBef>
                        <a:spcAft>
                          <a:spcPts val="0"/>
                        </a:spcAft>
                      </a:pPr>
                      <a:r>
                        <a:rPr lang="ru-RU" sz="1200" b="0">
                          <a:effectLst/>
                        </a:rPr>
                        <a:t> 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64096">
                <a:tc>
                  <a:txBody>
                    <a:bodyPr/>
                    <a:lstStyle/>
                    <a:p>
                      <a:pPr algn="just">
                        <a:lnSpc>
                          <a:spcPts val="1000"/>
                        </a:lnSpc>
                        <a:spcBef>
                          <a:spcPts val="200"/>
                        </a:spcBef>
                        <a:spcAft>
                          <a:spcPts val="0"/>
                        </a:spcAft>
                      </a:pPr>
                      <a:r>
                        <a:rPr lang="ru-RU" sz="1200" b="0">
                          <a:effectLst/>
                        </a:rPr>
                        <a:t>Создание условий для вовлечения различных групп населения района к регулярным занятиям физической культурой и спортом</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2400,8</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1133,0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47,2</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1138,0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100,4</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1138,0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r>
              <a:tr h="720080">
                <a:tc>
                  <a:txBody>
                    <a:bodyPr/>
                    <a:lstStyle/>
                    <a:p>
                      <a:pPr algn="just">
                        <a:lnSpc>
                          <a:spcPts val="1000"/>
                        </a:lnSpc>
                        <a:spcBef>
                          <a:spcPts val="200"/>
                        </a:spcBef>
                        <a:spcAft>
                          <a:spcPts val="0"/>
                        </a:spcAft>
                      </a:pPr>
                      <a:r>
                        <a:rPr lang="ru-RU" sz="1200" b="0">
                          <a:effectLst/>
                        </a:rPr>
                        <a:t>Реализация мероприятий, направленных на внедрение ВФСК ГТО</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96,8</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50,0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51,8</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50,0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50,0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r>
              <a:tr h="208496">
                <a:tc>
                  <a:txBody>
                    <a:bodyPr/>
                    <a:lstStyle/>
                    <a:p>
                      <a:pPr algn="just">
                        <a:lnSpc>
                          <a:spcPts val="1000"/>
                        </a:lnSpc>
                        <a:spcBef>
                          <a:spcPts val="200"/>
                        </a:spcBef>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2497,6</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1183,0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47,4</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1188,0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100,4</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1188,0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100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16632" y="5364088"/>
            <a:ext cx="6552728" cy="738664"/>
          </a:xfrm>
          <a:prstGeom prst="rect">
            <a:avLst/>
          </a:prstGeom>
        </p:spPr>
        <p:txBody>
          <a:bodyPr wrap="square">
            <a:spAutoFit/>
          </a:bodyPr>
          <a:lstStyle/>
          <a:p>
            <a:pPr indent="542925" algn="just"/>
            <a:r>
              <a:rPr lang="ru-RU" sz="1400" dirty="0"/>
              <a:t>Динамика расходов в 2020 году к 2019 году составила 47,37% (снижение на 1314,58 тыс. рублей), в 2021 году к 2020 году – 100,4 % (рост на 5,00 тыс. рублей), в 2022 году </a:t>
            </a:r>
            <a:r>
              <a:rPr lang="ru-RU" sz="1400" dirty="0" smtClean="0"/>
              <a:t>на уровне  </a:t>
            </a:r>
            <a:r>
              <a:rPr lang="ru-RU" sz="1400" dirty="0"/>
              <a:t>2021 </a:t>
            </a:r>
            <a:r>
              <a:rPr lang="ru-RU" sz="1400" dirty="0" smtClean="0"/>
              <a:t>года.</a:t>
            </a:r>
            <a:endParaRPr lang="ru-RU" sz="1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57188" y="142875"/>
            <a:ext cx="6172200" cy="972741"/>
          </a:xfrm>
        </p:spPr>
        <p:txBody>
          <a:bodyPr/>
          <a:lstStyle/>
          <a:p>
            <a:r>
              <a:rPr lang="ru-RU" sz="2000" dirty="0" smtClean="0"/>
              <a:t>Муниципальная программа «Молодежная политика в Охотском муниципальном районе </a:t>
            </a:r>
            <a:br>
              <a:rPr lang="ru-RU" sz="2000" dirty="0" smtClean="0"/>
            </a:br>
            <a:r>
              <a:rPr lang="ru-RU" sz="2000" dirty="0" smtClean="0"/>
              <a:t>на 2017-2025 годы» </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6659563"/>
            <a:ext cx="619283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05541" y="1193768"/>
            <a:ext cx="6409010" cy="1384995"/>
          </a:xfrm>
          <a:prstGeom prst="rect">
            <a:avLst/>
          </a:prstGeom>
        </p:spPr>
        <p:txBody>
          <a:bodyPr wrap="square">
            <a:spAutoFit/>
          </a:bodyPr>
          <a:lstStyle/>
          <a:p>
            <a:pPr indent="542925" algn="just"/>
            <a:r>
              <a:rPr lang="ru-RU" sz="1400" dirty="0"/>
              <a:t>Целями Программы являются: содействие социальному, культурному, духовному и физическому развитию молодежи, создание условий для всестороннего развития молодого человека в различных сферах общественной жизни, защита прав и интересов молодежи.</a:t>
            </a:r>
          </a:p>
          <a:p>
            <a:pPr indent="542925" algn="just"/>
            <a:r>
              <a:rPr lang="ru-RU" sz="1400" dirty="0"/>
              <a:t>Расходы районного бюджета в 2019-2022 годах на реализацию Программы представлены в таблице:	</a:t>
            </a:r>
          </a:p>
        </p:txBody>
      </p:sp>
      <p:graphicFrame>
        <p:nvGraphicFramePr>
          <p:cNvPr id="3" name="Таблица 2"/>
          <p:cNvGraphicFramePr>
            <a:graphicFrameLocks noGrp="1"/>
          </p:cNvGraphicFramePr>
          <p:nvPr>
            <p:extLst>
              <p:ext uri="{D42A27DB-BD31-4B8C-83A1-F6EECF244321}">
                <p14:modId xmlns:p14="http://schemas.microsoft.com/office/powerpoint/2010/main" val="1320029416"/>
              </p:ext>
            </p:extLst>
          </p:nvPr>
        </p:nvGraphicFramePr>
        <p:xfrm>
          <a:off x="205541" y="2578762"/>
          <a:ext cx="6409010" cy="2852693"/>
        </p:xfrm>
        <a:graphic>
          <a:graphicData uri="http://schemas.openxmlformats.org/drawingml/2006/table">
            <a:tbl>
              <a:tblPr firstRow="1" firstCol="1" bandRow="1">
                <a:tableStyleId>{C4B1156A-380E-4F78-BDF5-A606A8083BF9}</a:tableStyleId>
              </a:tblPr>
              <a:tblGrid>
                <a:gridCol w="1732928"/>
                <a:gridCol w="766902"/>
                <a:gridCol w="667339"/>
                <a:gridCol w="667339"/>
                <a:gridCol w="667339"/>
                <a:gridCol w="667339"/>
                <a:gridCol w="667339"/>
                <a:gridCol w="572485"/>
              </a:tblGrid>
              <a:tr h="211383">
                <a:tc rowSpan="2">
                  <a:txBody>
                    <a:bodyPr/>
                    <a:lstStyle/>
                    <a:p>
                      <a:pPr indent="445770">
                        <a:lnSpc>
                          <a:spcPts val="1100"/>
                        </a:lnSpc>
                        <a:spcAft>
                          <a:spcPts val="0"/>
                        </a:spcAft>
                      </a:pPr>
                      <a:r>
                        <a:rPr lang="ru-RU" sz="1200" b="0">
                          <a:effectLst/>
                        </a:rPr>
                        <a:t>Показатель</a:t>
                      </a:r>
                      <a:endParaRPr lang="ru-RU" sz="1000" b="0">
                        <a:effectLst/>
                      </a:endParaRPr>
                    </a:p>
                    <a:p>
                      <a:pPr indent="445770">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a:effectLst/>
                        </a:rPr>
                        <a:t>2019 год роспись на</a:t>
                      </a:r>
                      <a:endParaRPr lang="ru-RU" sz="1000" b="0">
                        <a:effectLst/>
                      </a:endParaRPr>
                    </a:p>
                    <a:p>
                      <a:pPr algn="ctr">
                        <a:lnSpc>
                          <a:spcPts val="1100"/>
                        </a:lnSpc>
                        <a:spcAft>
                          <a:spcPts val="0"/>
                        </a:spcAft>
                      </a:pPr>
                      <a:r>
                        <a:rPr lang="ru-RU" sz="1200" b="0">
                          <a:effectLst/>
                        </a:rPr>
                        <a:t>01.10.19 </a:t>
                      </a:r>
                      <a:endParaRPr lang="ru-RU" sz="1000" b="0">
                        <a:effectLst/>
                      </a:endParaRPr>
                    </a:p>
                    <a:p>
                      <a:pPr algn="ctr">
                        <a:lnSpc>
                          <a:spcPts val="11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gn="ctr">
                        <a:lnSpc>
                          <a:spcPts val="1100"/>
                        </a:lnSpc>
                        <a:spcAft>
                          <a:spcPts val="0"/>
                        </a:spcAft>
                      </a:pPr>
                      <a:r>
                        <a:rPr lang="ru-RU" sz="1200" b="0">
                          <a:effectLst/>
                        </a:rPr>
                        <a:t>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a:effectLst/>
                        </a:rPr>
                        <a:t>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a:effectLst/>
                        </a:rPr>
                        <a:t>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205791">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75218">
                <a:tc gridSpan="8">
                  <a:txBody>
                    <a:bodyPr/>
                    <a:lstStyle/>
                    <a:p>
                      <a:pPr algn="ctr">
                        <a:spcAft>
                          <a:spcPts val="0"/>
                        </a:spcAft>
                      </a:pPr>
                      <a:r>
                        <a:rPr lang="ru-RU" sz="1200" b="0">
                          <a:effectLst/>
                        </a:rPr>
                        <a:t> 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48918">
                <a:tc>
                  <a:txBody>
                    <a:bodyPr/>
                    <a:lstStyle/>
                    <a:p>
                      <a:pPr algn="just">
                        <a:lnSpc>
                          <a:spcPts val="1100"/>
                        </a:lnSpc>
                        <a:spcAft>
                          <a:spcPts val="0"/>
                        </a:spcAft>
                      </a:pPr>
                      <a:r>
                        <a:rPr lang="ru-RU" sz="1200" b="0">
                          <a:effectLst/>
                        </a:rPr>
                        <a:t>Развитие молодежной культуры и творчества, поддержка талантливых и одаренных молодых граждан</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211383">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205541" y="5508104"/>
            <a:ext cx="6392109" cy="307777"/>
          </a:xfrm>
          <a:prstGeom prst="rect">
            <a:avLst/>
          </a:prstGeom>
        </p:spPr>
        <p:txBody>
          <a:bodyPr wrap="square">
            <a:spAutoFit/>
          </a:bodyPr>
          <a:lstStyle/>
          <a:p>
            <a:pPr indent="542925" algn="just"/>
            <a:r>
              <a:rPr lang="ru-RU" sz="1400" dirty="0"/>
              <a:t>Объемы финансирования на реализацию программы на уровне 2019 года.</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32656" y="107504"/>
            <a:ext cx="6172200" cy="748903"/>
          </a:xfrm>
        </p:spPr>
        <p:txBody>
          <a:bodyPr/>
          <a:lstStyle/>
          <a:p>
            <a:r>
              <a:rPr lang="ru-RU" sz="2000" dirty="0" smtClean="0"/>
              <a:t>Муниципальная программа «Формирование здорового образа жизни населения Охотского муниципального района на 2017-2025 годы» </a:t>
            </a:r>
          </a:p>
        </p:txBody>
      </p:sp>
      <p:sp>
        <p:nvSpPr>
          <p:cNvPr id="2" name="Прямоугольник 1"/>
          <p:cNvSpPr/>
          <p:nvPr/>
        </p:nvSpPr>
        <p:spPr>
          <a:xfrm>
            <a:off x="188640" y="971600"/>
            <a:ext cx="6480720" cy="1600438"/>
          </a:xfrm>
          <a:prstGeom prst="rect">
            <a:avLst/>
          </a:prstGeom>
        </p:spPr>
        <p:txBody>
          <a:bodyPr wrap="square">
            <a:spAutoFit/>
          </a:bodyPr>
          <a:lstStyle/>
          <a:p>
            <a:pPr indent="542925" algn="just"/>
            <a:r>
              <a:rPr lang="ru-RU" sz="1400" dirty="0"/>
              <a:t>Целями Программы являются: ограничение распространения алкоголизма и наркомании и связанных с ними негативных социальных последствий, сокращение патологической зависимости в детской и молодежной среде, повышение общественной безопасности населения, снижение уровня правонарушений и преступлений среди населения района.</a:t>
            </a:r>
          </a:p>
          <a:p>
            <a:pPr indent="542925" algn="just"/>
            <a:r>
              <a:rPr lang="ru-RU" sz="1400" dirty="0"/>
              <a:t>Расходы районного бюджета в 2019 – 2022 годах на Программу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763915915"/>
              </p:ext>
            </p:extLst>
          </p:nvPr>
        </p:nvGraphicFramePr>
        <p:xfrm>
          <a:off x="260647" y="2572038"/>
          <a:ext cx="6408712" cy="4736266"/>
        </p:xfrm>
        <a:graphic>
          <a:graphicData uri="http://schemas.openxmlformats.org/drawingml/2006/table">
            <a:tbl>
              <a:tblPr firstRow="1" firstCol="1" bandRow="1">
                <a:tableStyleId>{C4B1156A-380E-4F78-BDF5-A606A8083BF9}</a:tableStyleId>
              </a:tblPr>
              <a:tblGrid>
                <a:gridCol w="1732848"/>
                <a:gridCol w="766865"/>
                <a:gridCol w="667308"/>
                <a:gridCol w="667308"/>
                <a:gridCol w="667308"/>
                <a:gridCol w="667308"/>
                <a:gridCol w="667308"/>
                <a:gridCol w="572459"/>
              </a:tblGrid>
              <a:tr h="271770">
                <a:tc rowSpan="2">
                  <a:txBody>
                    <a:bodyPr/>
                    <a:lstStyle/>
                    <a:p>
                      <a:pPr indent="445770">
                        <a:lnSpc>
                          <a:spcPts val="1100"/>
                        </a:lnSpc>
                        <a:spcAft>
                          <a:spcPts val="0"/>
                        </a:spcAft>
                      </a:pPr>
                      <a:r>
                        <a:rPr lang="ru-RU" sz="1200" b="0">
                          <a:effectLst/>
                        </a:rPr>
                        <a:t>Показатель</a:t>
                      </a:r>
                      <a:endParaRPr lang="ru-RU" sz="1000" b="0">
                        <a:effectLst/>
                      </a:endParaRPr>
                    </a:p>
                    <a:p>
                      <a:pPr indent="445770">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a:effectLst/>
                        </a:rPr>
                        <a:t>2019 год роспись на</a:t>
                      </a:r>
                      <a:endParaRPr lang="ru-RU" sz="1000" b="0">
                        <a:effectLst/>
                      </a:endParaRPr>
                    </a:p>
                    <a:p>
                      <a:pPr algn="ctr">
                        <a:lnSpc>
                          <a:spcPts val="1100"/>
                        </a:lnSpc>
                        <a:spcAft>
                          <a:spcPts val="0"/>
                        </a:spcAft>
                      </a:pPr>
                      <a:r>
                        <a:rPr lang="ru-RU" sz="1200" b="0">
                          <a:effectLst/>
                        </a:rPr>
                        <a:t>01.10.19 г.</a:t>
                      </a:r>
                      <a:endParaRPr lang="ru-RU" sz="1000" b="0">
                        <a:effectLst/>
                      </a:endParaRPr>
                    </a:p>
                    <a:p>
                      <a:pPr algn="ctr">
                        <a:lnSpc>
                          <a:spcPts val="11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nSpc>
                          <a:spcPts val="1100"/>
                        </a:lnSpc>
                        <a:spcAft>
                          <a:spcPts val="0"/>
                        </a:spcAft>
                      </a:pPr>
                      <a:r>
                        <a:rPr lang="ru-RU" sz="1200" b="0">
                          <a:effectLst/>
                        </a:rPr>
                        <a:t>     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352844">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303340">
                <a:tc gridSpan="8">
                  <a:txBody>
                    <a:bodyPr/>
                    <a:lstStyle/>
                    <a:p>
                      <a:pPr algn="ctr">
                        <a:lnSpc>
                          <a:spcPts val="1100"/>
                        </a:lnSpc>
                        <a:spcAft>
                          <a:spcPts val="0"/>
                        </a:spcAft>
                      </a:pPr>
                      <a:r>
                        <a:rPr lang="ru-RU" sz="1200" b="0">
                          <a:effectLst/>
                        </a:rPr>
                        <a:t> 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83854">
                <a:tc>
                  <a:txBody>
                    <a:bodyPr/>
                    <a:lstStyle/>
                    <a:p>
                      <a:pPr algn="just">
                        <a:lnSpc>
                          <a:spcPts val="1100"/>
                        </a:lnSpc>
                        <a:spcAft>
                          <a:spcPts val="0"/>
                        </a:spcAft>
                      </a:pPr>
                      <a:r>
                        <a:rPr lang="ru-RU" sz="1200" b="0">
                          <a:effectLst/>
                        </a:rPr>
                        <a:t>Культурно-массовые, спортивные и другие мероприятия, направленные на формирование здорового образа жизни</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170,0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85,0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170,0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170,0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1352844">
                <a:tc>
                  <a:txBody>
                    <a:bodyPr/>
                    <a:lstStyle/>
                    <a:p>
                      <a:pPr algn="just">
                        <a:lnSpc>
                          <a:spcPts val="1100"/>
                        </a:lnSpc>
                        <a:spcAft>
                          <a:spcPts val="0"/>
                        </a:spcAft>
                      </a:pPr>
                      <a:r>
                        <a:rPr lang="ru-RU" sz="1200" b="0">
                          <a:effectLst/>
                        </a:rPr>
                        <a:t>Мероприятия, направленные на поддержку    правопорядка и общественной безопасности на территории района вид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271614">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217020" y="7452320"/>
            <a:ext cx="6452339" cy="738664"/>
          </a:xfrm>
          <a:prstGeom prst="rect">
            <a:avLst/>
          </a:prstGeom>
        </p:spPr>
        <p:txBody>
          <a:bodyPr wrap="square">
            <a:spAutoFit/>
          </a:bodyPr>
          <a:lstStyle/>
          <a:p>
            <a:pPr indent="542925" algn="just"/>
            <a:r>
              <a:rPr lang="ru-RU" sz="1400" dirty="0"/>
              <a:t>Динамика расходов в 2020 году к 2019 году составила 100,00%, в 2021 году к 2020 году – 100,0 % (на уровне 2020 года), в 2022 году к 2021 году – 150,0 % (увеличение составило 50,0 тыс. рублей).</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52425" y="179512"/>
            <a:ext cx="6172200" cy="676895"/>
          </a:xfrm>
        </p:spPr>
        <p:txBody>
          <a:bodyPr/>
          <a:lstStyle/>
          <a:p>
            <a:r>
              <a:rPr lang="ru-RU" sz="2000" dirty="0" smtClean="0"/>
              <a:t>Муниципальная программа «Развитие семейной политики в Охотском муниципальном районе </a:t>
            </a:r>
            <a:br>
              <a:rPr lang="ru-RU" sz="2000" dirty="0" smtClean="0"/>
            </a:br>
            <a:r>
              <a:rPr lang="ru-RU" sz="2000" dirty="0" smtClean="0"/>
              <a:t>на 2017-2025 годы» </a:t>
            </a:r>
          </a:p>
        </p:txBody>
      </p:sp>
      <p:sp>
        <p:nvSpPr>
          <p:cNvPr id="2" name="Прямоугольник 1"/>
          <p:cNvSpPr/>
          <p:nvPr/>
        </p:nvSpPr>
        <p:spPr>
          <a:xfrm>
            <a:off x="168411" y="1043608"/>
            <a:ext cx="6552728" cy="1169551"/>
          </a:xfrm>
          <a:prstGeom prst="rect">
            <a:avLst/>
          </a:prstGeom>
        </p:spPr>
        <p:txBody>
          <a:bodyPr wrap="square">
            <a:spAutoFit/>
          </a:bodyPr>
          <a:lstStyle/>
          <a:p>
            <a:pPr indent="542925" algn="just"/>
            <a:r>
              <a:rPr lang="ru-RU" sz="1400" dirty="0"/>
              <a:t>Целями Программы являются: укрепление и развитие социального института семьи, охрана репродуктивного здоровья, улучшение качества жизни и здоровья отдельных категорий граждан.</a:t>
            </a:r>
          </a:p>
          <a:p>
            <a:pPr indent="542925" algn="just"/>
            <a:r>
              <a:rPr lang="ru-RU" sz="1400" dirty="0"/>
              <a:t>Расходы районного бюджета в 2019-2022 годах на реализацию Программы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433302001"/>
              </p:ext>
            </p:extLst>
          </p:nvPr>
        </p:nvGraphicFramePr>
        <p:xfrm>
          <a:off x="168411" y="2213158"/>
          <a:ext cx="6552727" cy="4735106"/>
        </p:xfrm>
        <a:graphic>
          <a:graphicData uri="http://schemas.openxmlformats.org/drawingml/2006/table">
            <a:tbl>
              <a:tblPr firstRow="1" firstCol="1" bandRow="1">
                <a:tableStyleId>{C4B1156A-380E-4F78-BDF5-A606A8083BF9}</a:tableStyleId>
              </a:tblPr>
              <a:tblGrid>
                <a:gridCol w="1850677"/>
                <a:gridCol w="702693"/>
                <a:gridCol w="682733"/>
                <a:gridCol w="682733"/>
                <a:gridCol w="682733"/>
                <a:gridCol w="682733"/>
                <a:gridCol w="682733"/>
                <a:gridCol w="585692"/>
              </a:tblGrid>
              <a:tr h="270610">
                <a:tc rowSpan="2">
                  <a:txBody>
                    <a:bodyPr/>
                    <a:lstStyle/>
                    <a:p>
                      <a:pPr indent="445770">
                        <a:lnSpc>
                          <a:spcPts val="1100"/>
                        </a:lnSpc>
                      </a:pPr>
                      <a:r>
                        <a:rPr lang="ru-RU" sz="1200" b="0">
                          <a:effectLst/>
                        </a:rPr>
                        <a:t>Показатель</a:t>
                      </a:r>
                      <a:endParaRPr lang="ru-RU" sz="1000" b="0">
                        <a:effectLst/>
                      </a:endParaRPr>
                    </a:p>
                    <a:p>
                      <a:pPr indent="445770">
                        <a:lnSpc>
                          <a:spcPts val="1100"/>
                        </a:lnSpc>
                      </a:pPr>
                      <a:r>
                        <a:rPr lang="ru-RU" sz="1200" b="0">
                          <a:effectLst/>
                        </a:rPr>
                        <a:t> </a:t>
                      </a:r>
                      <a:endParaRPr lang="ru-RU" sz="1000" b="0">
                        <a:effectLst/>
                        <a:latin typeface="Times New Roman"/>
                      </a:endParaRPr>
                    </a:p>
                  </a:txBody>
                  <a:tcPr marL="68580" marR="68580" marT="0" marB="0" anchor="ctr"/>
                </a:tc>
                <a:tc rowSpan="2">
                  <a:txBody>
                    <a:bodyPr/>
                    <a:lstStyle/>
                    <a:p>
                      <a:pPr algn="ctr">
                        <a:lnSpc>
                          <a:spcPts val="1100"/>
                        </a:lnSpc>
                        <a:spcAft>
                          <a:spcPts val="0"/>
                        </a:spcAft>
                      </a:pPr>
                      <a:r>
                        <a:rPr lang="ru-RU" sz="1200" b="0">
                          <a:effectLst/>
                        </a:rPr>
                        <a:t>2019 год роспись на</a:t>
                      </a:r>
                      <a:endParaRPr lang="ru-RU" sz="1000" b="0">
                        <a:effectLst/>
                      </a:endParaRPr>
                    </a:p>
                    <a:p>
                      <a:pPr algn="ctr">
                        <a:lnSpc>
                          <a:spcPts val="1100"/>
                        </a:lnSpc>
                        <a:spcAft>
                          <a:spcPts val="0"/>
                        </a:spcAft>
                      </a:pPr>
                      <a:r>
                        <a:rPr lang="ru-RU" sz="1200" b="0">
                          <a:effectLst/>
                        </a:rPr>
                        <a:t>01.10.19 (тыс.           рублей)</a:t>
                      </a:r>
                      <a:endParaRPr lang="ru-RU" sz="1000" b="0">
                        <a:effectLst/>
                        <a:latin typeface="Times New Roman"/>
                      </a:endParaRPr>
                    </a:p>
                  </a:txBody>
                  <a:tcPr marL="68580" marR="68580" marT="0" marB="0" anchor="ctr"/>
                </a:tc>
                <a:tc gridSpan="2">
                  <a:txBody>
                    <a:bodyPr/>
                    <a:lstStyle/>
                    <a:p>
                      <a:pPr algn="ctr">
                        <a:lnSpc>
                          <a:spcPts val="1100"/>
                        </a:lnSpc>
                      </a:pPr>
                      <a:r>
                        <a:rPr lang="ru-RU" sz="1200" b="0">
                          <a:effectLst/>
                        </a:rPr>
                        <a:t>2020 год</a:t>
                      </a:r>
                      <a:endParaRPr lang="ru-RU" sz="1000" b="0">
                        <a:effectLst/>
                        <a:latin typeface="Times New Roman"/>
                      </a:endParaRPr>
                    </a:p>
                  </a:txBody>
                  <a:tcPr marL="68580" marR="68580" marT="0" marB="0" anchor="ctr"/>
                </a:tc>
                <a:tc hMerge="1">
                  <a:txBody>
                    <a:bodyPr/>
                    <a:lstStyle/>
                    <a:p>
                      <a:endParaRPr lang="ru-RU"/>
                    </a:p>
                  </a:txBody>
                  <a:tcPr/>
                </a:tc>
                <a:tc gridSpan="2">
                  <a:txBody>
                    <a:bodyPr/>
                    <a:lstStyle/>
                    <a:p>
                      <a:pPr algn="ctr">
                        <a:lnSpc>
                          <a:spcPts val="1100"/>
                        </a:lnSpc>
                      </a:pPr>
                      <a:r>
                        <a:rPr lang="ru-RU" sz="1200" b="0">
                          <a:effectLst/>
                        </a:rPr>
                        <a:t>2021 год</a:t>
                      </a:r>
                      <a:endParaRPr lang="ru-RU" sz="1000" b="0">
                        <a:effectLst/>
                        <a:latin typeface="Times New Roman"/>
                      </a:endParaRPr>
                    </a:p>
                  </a:txBody>
                  <a:tcPr marL="68580" marR="68580" marT="0" marB="0" anchor="ctr"/>
                </a:tc>
                <a:tc hMerge="1">
                  <a:txBody>
                    <a:bodyPr/>
                    <a:lstStyle/>
                    <a:p>
                      <a:endParaRPr lang="ru-RU"/>
                    </a:p>
                  </a:txBody>
                  <a:tcPr/>
                </a:tc>
                <a:tc gridSpan="2">
                  <a:txBody>
                    <a:bodyPr/>
                    <a:lstStyle/>
                    <a:p>
                      <a:pPr algn="ctr">
                        <a:lnSpc>
                          <a:spcPts val="1100"/>
                        </a:lnSpc>
                      </a:pPr>
                      <a:r>
                        <a:rPr lang="ru-RU" sz="1200" b="0">
                          <a:effectLst/>
                        </a:rPr>
                        <a:t>2022 год</a:t>
                      </a:r>
                      <a:endParaRPr lang="ru-RU" sz="1000" b="0">
                        <a:effectLst/>
                        <a:latin typeface="Times New Roman"/>
                      </a:endParaRPr>
                    </a:p>
                  </a:txBody>
                  <a:tcPr marL="68580" marR="68580" marT="0" marB="0" anchor="ctr"/>
                </a:tc>
                <a:tc hMerge="1">
                  <a:txBody>
                    <a:bodyPr/>
                    <a:lstStyle/>
                    <a:p>
                      <a:endParaRPr lang="ru-RU"/>
                    </a:p>
                  </a:txBody>
                  <a:tcPr/>
                </a:tc>
              </a:tr>
              <a:tr h="1080120">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pPr>
                      <a:r>
                        <a:rPr lang="ru-RU" sz="1200" b="0">
                          <a:effectLst/>
                        </a:rPr>
                        <a:t> </a:t>
                      </a:r>
                      <a:endParaRPr lang="ru-RU" sz="1000" b="0">
                        <a:effectLst/>
                        <a:latin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pPr>
                      <a:r>
                        <a:rPr lang="ru-RU" sz="1200" b="0">
                          <a:effectLst/>
                        </a:rPr>
                        <a:t> </a:t>
                      </a:r>
                      <a:endParaRPr lang="ru-RU" sz="1000" b="0">
                        <a:effectLst/>
                        <a:latin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pPr>
                      <a:r>
                        <a:rPr lang="ru-RU" sz="1200" b="0">
                          <a:effectLst/>
                        </a:rPr>
                        <a:t> </a:t>
                      </a:r>
                      <a:endParaRPr lang="ru-RU" sz="1000" b="0">
                        <a:effectLst/>
                        <a:latin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ndParaRPr>
                    </a:p>
                  </a:txBody>
                  <a:tcPr marL="68580" marR="68580" marT="0" marB="0" vert="vert" anchor="ctr"/>
                </a:tc>
              </a:tr>
              <a:tr h="288032">
                <a:tc gridSpan="8">
                  <a:txBody>
                    <a:bodyPr/>
                    <a:lstStyle/>
                    <a:p>
                      <a:pPr algn="ctr">
                        <a:lnSpc>
                          <a:spcPts val="1100"/>
                        </a:lnSpc>
                        <a:spcAft>
                          <a:spcPts val="0"/>
                        </a:spcAft>
                      </a:pPr>
                      <a:r>
                        <a:rPr lang="ru-RU" sz="1200" b="0">
                          <a:effectLst/>
                        </a:rPr>
                        <a:t>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08112">
                <a:tc>
                  <a:txBody>
                    <a:bodyPr/>
                    <a:lstStyle/>
                    <a:p>
                      <a:pPr>
                        <a:lnSpc>
                          <a:spcPts val="1100"/>
                        </a:lnSpc>
                        <a:spcAft>
                          <a:spcPts val="0"/>
                        </a:spcAft>
                      </a:pPr>
                      <a:r>
                        <a:rPr lang="ru-RU" sz="1200" b="0">
                          <a:effectLst/>
                        </a:rPr>
                        <a:t>Поддержка малообеспеченных, многодетных семей и профилактическая работа с семьями, ведущими асоциальный образ жизни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67,0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67,0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130,0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194,0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67,0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51,5</a:t>
                      </a:r>
                      <a:endParaRPr lang="ru-RU" sz="1000" b="0">
                        <a:effectLst/>
                        <a:latin typeface="Times New Roman"/>
                        <a:ea typeface="Times New Roman"/>
                      </a:endParaRPr>
                    </a:p>
                  </a:txBody>
                  <a:tcPr marL="68580" marR="68580" marT="0" marB="0" anchor="ctr"/>
                </a:tc>
              </a:tr>
              <a:tr h="864096">
                <a:tc>
                  <a:txBody>
                    <a:bodyPr/>
                    <a:lstStyle/>
                    <a:p>
                      <a:pPr>
                        <a:lnSpc>
                          <a:spcPts val="1100"/>
                        </a:lnSpc>
                        <a:spcAft>
                          <a:spcPts val="0"/>
                        </a:spcAft>
                      </a:pPr>
                      <a:r>
                        <a:rPr lang="ru-RU" sz="1200" b="0">
                          <a:effectLst/>
                        </a:rPr>
                        <a:t>Информационно-просветительская деятельность, направленная на повышение статуса семьи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83,0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45,0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54,2</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70,0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155,6</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133,0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190,0</a:t>
                      </a:r>
                      <a:endParaRPr lang="ru-RU" sz="1000" b="0">
                        <a:effectLst/>
                        <a:latin typeface="Times New Roman"/>
                        <a:ea typeface="Times New Roman"/>
                      </a:endParaRPr>
                    </a:p>
                  </a:txBody>
                  <a:tcPr marL="68580" marR="68580" marT="0" marB="0" anchor="ctr"/>
                </a:tc>
              </a:tr>
              <a:tr h="958540">
                <a:tc>
                  <a:txBody>
                    <a:bodyPr/>
                    <a:lstStyle/>
                    <a:p>
                      <a:pPr>
                        <a:lnSpc>
                          <a:spcPts val="1100"/>
                        </a:lnSpc>
                        <a:spcAft>
                          <a:spcPts val="0"/>
                        </a:spcAft>
                      </a:pPr>
                      <a:r>
                        <a:rPr lang="ru-RU" sz="1200" b="0">
                          <a:effectLst/>
                        </a:rPr>
                        <a:t>Мероприятия, направленные на оказание поддержки ветеранам ВОВ и гражданам, отдельной категории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450,0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466,0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103,6</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400,0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85,8</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400,0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265596">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578,0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96,3</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103,8</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68411" y="7112675"/>
            <a:ext cx="6552728" cy="738664"/>
          </a:xfrm>
          <a:prstGeom prst="rect">
            <a:avLst/>
          </a:prstGeom>
        </p:spPr>
        <p:txBody>
          <a:bodyPr wrap="square">
            <a:spAutoFit/>
          </a:bodyPr>
          <a:lstStyle/>
          <a:p>
            <a:pPr indent="542925" algn="just"/>
            <a:r>
              <a:rPr lang="ru-RU" sz="1400" dirty="0"/>
              <a:t>Динамика расходов в 2020 году к 2019 году составила 96,3% (снижение на 22,00 тыс. рублей), в 2021 году к 2020 году – 103,8% (рост на 22,00 тыс. рублей), в 2022 году </a:t>
            </a:r>
            <a:r>
              <a:rPr lang="ru-RU" sz="1400" dirty="0" smtClean="0"/>
              <a:t>расходы на </a:t>
            </a:r>
            <a:r>
              <a:rPr lang="ru-RU" sz="1400" dirty="0"/>
              <a:t>уровне 2021 </a:t>
            </a:r>
            <a:r>
              <a:rPr lang="ru-RU" sz="1400" dirty="0" smtClean="0"/>
              <a:t>года.</a:t>
            </a:r>
            <a:endParaRPr lang="ru-RU" sz="1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78619" y="179512"/>
            <a:ext cx="6172200" cy="604887"/>
          </a:xfrm>
        </p:spPr>
        <p:txBody>
          <a:bodyPr/>
          <a:lstStyle/>
          <a:p>
            <a:r>
              <a:rPr lang="ru-RU" sz="2000" dirty="0" smtClean="0"/>
              <a:t>Муниципальная программа «Профилактика правонарушений в Охотском муниципальном районе </a:t>
            </a:r>
            <a:br>
              <a:rPr lang="ru-RU" sz="2000" dirty="0" smtClean="0"/>
            </a:br>
            <a:r>
              <a:rPr lang="ru-RU" sz="2000" dirty="0" smtClean="0"/>
              <a:t>на 2017-2025 годы»  </a:t>
            </a:r>
          </a:p>
        </p:txBody>
      </p:sp>
      <p:pic>
        <p:nvPicPr>
          <p:cNvPr id="55299" name="Picture 4" descr="27e21308e39e7812af60095b1021911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6516215"/>
            <a:ext cx="6408738" cy="237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16632" y="1043608"/>
            <a:ext cx="6552456" cy="1169551"/>
          </a:xfrm>
          <a:prstGeom prst="rect">
            <a:avLst/>
          </a:prstGeom>
        </p:spPr>
        <p:txBody>
          <a:bodyPr wrap="square">
            <a:spAutoFit/>
          </a:bodyPr>
          <a:lstStyle/>
          <a:p>
            <a:pPr indent="542925" algn="just"/>
            <a:r>
              <a:rPr lang="ru-RU" sz="1400" dirty="0"/>
              <a:t>Целями Программы являются: укрепление общественного порядка и общественной безопасности на территории района, создание основы для снижения уровня преступности посредством укрепления законности и правопорядка.</a:t>
            </a:r>
          </a:p>
          <a:p>
            <a:pPr indent="542925" algn="just"/>
            <a:r>
              <a:rPr lang="ru-RU" sz="1400" dirty="0"/>
              <a:t>Расходы районного бюджета в 2019 – 2022 годах на реализацию Программы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425684783"/>
              </p:ext>
            </p:extLst>
          </p:nvPr>
        </p:nvGraphicFramePr>
        <p:xfrm>
          <a:off x="260352" y="2339751"/>
          <a:ext cx="6408737" cy="3240361"/>
        </p:xfrm>
        <a:graphic>
          <a:graphicData uri="http://schemas.openxmlformats.org/drawingml/2006/table">
            <a:tbl>
              <a:tblPr firstRow="1" firstCol="1" bandRow="1">
                <a:tableStyleId>{C4B1156A-380E-4F78-BDF5-A606A8083BF9}</a:tableStyleId>
              </a:tblPr>
              <a:tblGrid>
                <a:gridCol w="1732854"/>
                <a:gridCol w="766868"/>
                <a:gridCol w="667311"/>
                <a:gridCol w="667311"/>
                <a:gridCol w="667311"/>
                <a:gridCol w="667311"/>
                <a:gridCol w="667311"/>
                <a:gridCol w="572460"/>
              </a:tblGrid>
              <a:tr h="198624">
                <a:tc rowSpan="2">
                  <a:txBody>
                    <a:bodyPr/>
                    <a:lstStyle/>
                    <a:p>
                      <a:pPr indent="445770">
                        <a:lnSpc>
                          <a:spcPts val="1100"/>
                        </a:lnSpc>
                        <a:spcAft>
                          <a:spcPts val="0"/>
                        </a:spcAft>
                      </a:pPr>
                      <a:r>
                        <a:rPr lang="ru-RU" sz="1200" b="0">
                          <a:effectLst/>
                        </a:rPr>
                        <a:t>Показатель</a:t>
                      </a:r>
                      <a:endParaRPr lang="ru-RU" sz="1000" b="0">
                        <a:effectLst/>
                      </a:endParaRPr>
                    </a:p>
                    <a:p>
                      <a:pPr indent="445770">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a:effectLst/>
                        </a:rPr>
                        <a:t>2019 год роспись на</a:t>
                      </a:r>
                      <a:endParaRPr lang="ru-RU" sz="1000" b="0">
                        <a:effectLst/>
                      </a:endParaRPr>
                    </a:p>
                    <a:p>
                      <a:pPr algn="ctr">
                        <a:lnSpc>
                          <a:spcPts val="1100"/>
                        </a:lnSpc>
                        <a:spcAft>
                          <a:spcPts val="0"/>
                        </a:spcAft>
                      </a:pPr>
                      <a:r>
                        <a:rPr lang="ru-RU" sz="1200" b="0">
                          <a:effectLst/>
                        </a:rPr>
                        <a:t>01.10.19</a:t>
                      </a:r>
                      <a:endParaRPr lang="ru-RU" sz="1000" b="0">
                        <a:effectLst/>
                      </a:endParaRPr>
                    </a:p>
                    <a:p>
                      <a:pPr algn="ctr">
                        <a:lnSpc>
                          <a:spcPts val="11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nSpc>
                          <a:spcPts val="1100"/>
                        </a:lnSpc>
                        <a:spcAft>
                          <a:spcPts val="0"/>
                        </a:spcAft>
                      </a:pPr>
                      <a:r>
                        <a:rPr lang="ru-RU" sz="1200" b="0">
                          <a:effectLst/>
                        </a:rPr>
                        <a:t>     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097521">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88032">
                <a:tc gridSpan="8">
                  <a:txBody>
                    <a:bodyPr/>
                    <a:lstStyle/>
                    <a:p>
                      <a:pPr algn="ctr">
                        <a:lnSpc>
                          <a:spcPts val="1100"/>
                        </a:lnSpc>
                        <a:spcAft>
                          <a:spcPts val="0"/>
                        </a:spcAft>
                      </a:pPr>
                      <a:r>
                        <a:rPr lang="ru-RU" sz="1200" b="0">
                          <a:effectLst/>
                        </a:rPr>
                        <a:t> 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8152">
                <a:tc>
                  <a:txBody>
                    <a:bodyPr/>
                    <a:lstStyle/>
                    <a:p>
                      <a:pPr algn="just">
                        <a:lnSpc>
                          <a:spcPts val="1100"/>
                        </a:lnSpc>
                        <a:spcAft>
                          <a:spcPts val="0"/>
                        </a:spcAft>
                      </a:pPr>
                      <a:r>
                        <a:rPr lang="ru-RU" sz="1200" b="0">
                          <a:effectLst/>
                        </a:rPr>
                        <a:t>Реализация мероприятий, в рамках муниципальной программы «Профилактика правонарушений в Охотском муниципальном районе на 2017-2025 год»</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288032">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96901" y="5652120"/>
            <a:ext cx="6552456" cy="738664"/>
          </a:xfrm>
          <a:prstGeom prst="rect">
            <a:avLst/>
          </a:prstGeom>
        </p:spPr>
        <p:txBody>
          <a:bodyPr wrap="square">
            <a:spAutoFit/>
          </a:bodyPr>
          <a:lstStyle/>
          <a:p>
            <a:pPr indent="542925" algn="just"/>
            <a:r>
              <a:rPr lang="ru-RU" sz="1400" dirty="0"/>
              <a:t>Динамика расходов в 2020 году к 2019 году составила 100 % (на уровне 2019 года), в 2021 году к 2020 году –100,0% (на уровне 2020 года), в 2022 году </a:t>
            </a:r>
            <a:r>
              <a:rPr lang="ru-RU" sz="1400" dirty="0" smtClean="0"/>
              <a:t>на </a:t>
            </a:r>
            <a:r>
              <a:rPr lang="ru-RU" sz="1400" dirty="0"/>
              <a:t>уровне 2021 </a:t>
            </a:r>
            <a:r>
              <a:rPr lang="ru-RU" sz="1400" dirty="0" smtClean="0"/>
              <a:t>года.</a:t>
            </a:r>
            <a:endParaRPr lang="ru-RU" sz="1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9863" y="251520"/>
            <a:ext cx="6572250" cy="832148"/>
          </a:xfrm>
        </p:spPr>
        <p:txBody>
          <a:bodyPr/>
          <a:lstStyle/>
          <a:p>
            <a:r>
              <a:rPr lang="ru-RU" sz="2000" dirty="0" smtClean="0"/>
              <a:t>Муниципальная программа «Формирование доступной среды для инвалидов и других маломобильных групп населения в Охотском муниципальном районе </a:t>
            </a:r>
            <a:br>
              <a:rPr lang="ru-RU" sz="2000" dirty="0" smtClean="0"/>
            </a:br>
            <a:r>
              <a:rPr lang="ru-RU" sz="2000" dirty="0" smtClean="0"/>
              <a:t>на 2017-2025 годы» </a:t>
            </a:r>
          </a:p>
        </p:txBody>
      </p:sp>
      <p:sp>
        <p:nvSpPr>
          <p:cNvPr id="2" name="Прямоугольник 1"/>
          <p:cNvSpPr/>
          <p:nvPr/>
        </p:nvSpPr>
        <p:spPr>
          <a:xfrm>
            <a:off x="115886" y="1331640"/>
            <a:ext cx="6626225" cy="1169551"/>
          </a:xfrm>
          <a:prstGeom prst="rect">
            <a:avLst/>
          </a:prstGeom>
        </p:spPr>
        <p:txBody>
          <a:bodyPr wrap="square">
            <a:spAutoFit/>
          </a:bodyPr>
          <a:lstStyle/>
          <a:p>
            <a:pPr indent="542925" algn="just"/>
            <a:r>
              <a:rPr lang="ru-RU" sz="1400" dirty="0"/>
              <a:t>Целью Программы является обеспечение беспрепятственного доступа к приоритетным объектам и услугам в приоритетных сферах жизнедеятельности инвалидов и других маломобильных групп населения района.</a:t>
            </a:r>
          </a:p>
          <a:p>
            <a:pPr indent="542925" algn="just"/>
            <a:r>
              <a:rPr lang="ru-RU" sz="1400" dirty="0"/>
              <a:t>Расходы районного бюджета в 2019-2022 годах на реализацию Программы представлены в таблице:	</a:t>
            </a:r>
          </a:p>
        </p:txBody>
      </p:sp>
      <p:graphicFrame>
        <p:nvGraphicFramePr>
          <p:cNvPr id="3" name="Таблица 2"/>
          <p:cNvGraphicFramePr>
            <a:graphicFrameLocks noGrp="1"/>
          </p:cNvGraphicFramePr>
          <p:nvPr>
            <p:extLst>
              <p:ext uri="{D42A27DB-BD31-4B8C-83A1-F6EECF244321}">
                <p14:modId xmlns:p14="http://schemas.microsoft.com/office/powerpoint/2010/main" val="2576184401"/>
              </p:ext>
            </p:extLst>
          </p:nvPr>
        </p:nvGraphicFramePr>
        <p:xfrm>
          <a:off x="115890" y="2501192"/>
          <a:ext cx="6626219" cy="4519080"/>
        </p:xfrm>
        <a:graphic>
          <a:graphicData uri="http://schemas.openxmlformats.org/drawingml/2006/table">
            <a:tbl>
              <a:tblPr firstRow="1" firstCol="1" bandRow="1">
                <a:tableStyleId>{C4B1156A-380E-4F78-BDF5-A606A8083BF9}</a:tableStyleId>
              </a:tblPr>
              <a:tblGrid>
                <a:gridCol w="1871434"/>
                <a:gridCol w="710575"/>
                <a:gridCol w="690390"/>
                <a:gridCol w="690390"/>
                <a:gridCol w="690390"/>
                <a:gridCol w="690390"/>
                <a:gridCol w="690390"/>
                <a:gridCol w="592260"/>
              </a:tblGrid>
              <a:tr h="270608">
                <a:tc rowSpan="2">
                  <a:txBody>
                    <a:bodyPr/>
                    <a:lstStyle/>
                    <a:p>
                      <a:pPr indent="445770">
                        <a:lnSpc>
                          <a:spcPts val="1100"/>
                        </a:lnSpc>
                        <a:spcAft>
                          <a:spcPts val="0"/>
                        </a:spcAft>
                      </a:pPr>
                      <a:r>
                        <a:rPr lang="ru-RU" sz="1200" b="0">
                          <a:effectLst/>
                        </a:rPr>
                        <a:t>Показатель</a:t>
                      </a:r>
                      <a:endParaRPr lang="ru-RU" sz="1000" b="0">
                        <a:effectLst/>
                      </a:endParaRPr>
                    </a:p>
                    <a:p>
                      <a:pPr indent="445770">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rowSpan="2">
                  <a:txBody>
                    <a:bodyPr/>
                    <a:lstStyle/>
                    <a:p>
                      <a:pPr algn="ctr">
                        <a:lnSpc>
                          <a:spcPts val="1100"/>
                        </a:lnSpc>
                        <a:spcAft>
                          <a:spcPts val="0"/>
                        </a:spcAft>
                        <a:tabLst>
                          <a:tab pos="561340" algn="l"/>
                        </a:tabLst>
                      </a:pPr>
                      <a:r>
                        <a:rPr lang="ru-RU" sz="1200" b="0">
                          <a:effectLst/>
                        </a:rPr>
                        <a:t>2019 год роспись на</a:t>
                      </a:r>
                      <a:endParaRPr lang="ru-RU" sz="1000" b="0">
                        <a:effectLst/>
                      </a:endParaRPr>
                    </a:p>
                    <a:p>
                      <a:pPr algn="ctr">
                        <a:lnSpc>
                          <a:spcPts val="1100"/>
                        </a:lnSpc>
                        <a:spcAft>
                          <a:spcPts val="0"/>
                        </a:spcAft>
                        <a:tabLst>
                          <a:tab pos="561340" algn="l"/>
                        </a:tabLst>
                      </a:pPr>
                      <a:r>
                        <a:rPr lang="ru-RU" sz="1200" b="0">
                          <a:effectLst/>
                        </a:rPr>
                        <a:t>01.10.19 </a:t>
                      </a:r>
                      <a:endParaRPr lang="ru-RU" sz="1000" b="0">
                        <a:effectLst/>
                      </a:endParaRPr>
                    </a:p>
                    <a:p>
                      <a:pPr algn="ctr">
                        <a:lnSpc>
                          <a:spcPts val="1100"/>
                        </a:lnSpc>
                        <a:spcAft>
                          <a:spcPts val="0"/>
                        </a:spcAft>
                        <a:tabLst>
                          <a:tab pos="561340" algn="l"/>
                        </a:tabLs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gn="ctr">
                        <a:lnSpc>
                          <a:spcPts val="1100"/>
                        </a:lnSpc>
                        <a:spcAft>
                          <a:spcPts val="0"/>
                        </a:spcAft>
                      </a:pPr>
                      <a:r>
                        <a:rPr lang="ru-RU" sz="1200" b="0">
                          <a:effectLst/>
                        </a:rPr>
                        <a:t>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a:effectLst/>
                        </a:rPr>
                        <a:t>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a:effectLst/>
                        </a:rPr>
                        <a:t>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080120">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16024">
                <a:tc gridSpan="8">
                  <a:txBody>
                    <a:bodyPr/>
                    <a:lstStyle/>
                    <a:p>
                      <a:pPr algn="ctr">
                        <a:lnSpc>
                          <a:spcPts val="1100"/>
                        </a:lnSpc>
                        <a:spcAft>
                          <a:spcPts val="0"/>
                        </a:spcAft>
                      </a:pPr>
                      <a:r>
                        <a:rPr lang="ru-RU" sz="1200" b="0">
                          <a:effectLst/>
                        </a:rPr>
                        <a:t>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24137">
                <a:tc>
                  <a:txBody>
                    <a:bodyPr/>
                    <a:lstStyle/>
                    <a:p>
                      <a:pPr algn="just">
                        <a:lnSpc>
                          <a:spcPts val="1100"/>
                        </a:lnSpc>
                        <a:spcAft>
                          <a:spcPts val="0"/>
                        </a:spcAft>
                      </a:pPr>
                      <a:r>
                        <a:rPr lang="ru-RU" sz="1200" b="0">
                          <a:effectLst/>
                        </a:rPr>
                        <a:t>Повышение уровня доступности приоритетных объектов и услуг в приоритетных сферах жизнедеятельности инвалидов и других маломобильных групп населения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120,0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342,9</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120,0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190,0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158,3</a:t>
                      </a:r>
                      <a:endParaRPr lang="ru-RU" sz="1000" b="0">
                        <a:effectLst/>
                        <a:latin typeface="Times New Roman"/>
                        <a:ea typeface="Times New Roman"/>
                      </a:endParaRPr>
                    </a:p>
                  </a:txBody>
                  <a:tcPr marL="68580" marR="68580" marT="0" marB="0" anchor="ctr"/>
                </a:tc>
              </a:tr>
              <a:tr h="633429">
                <a:tc>
                  <a:txBody>
                    <a:bodyPr/>
                    <a:lstStyle/>
                    <a:p>
                      <a:pPr algn="just">
                        <a:lnSpc>
                          <a:spcPts val="1100"/>
                        </a:lnSpc>
                        <a:spcAft>
                          <a:spcPts val="0"/>
                        </a:spcAft>
                      </a:pPr>
                      <a:r>
                        <a:rPr lang="ru-RU" sz="1200" b="0">
                          <a:effectLst/>
                        </a:rPr>
                        <a:t>Создание условий для социализации инвалидов, детей-инвалидов и их семей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212,5</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102,0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48,0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80,0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78,4</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68,8</a:t>
                      </a:r>
                      <a:endParaRPr lang="ru-RU" sz="1000" b="0">
                        <a:effectLst/>
                        <a:latin typeface="Times New Roman"/>
                        <a:ea typeface="Times New Roman"/>
                      </a:endParaRPr>
                    </a:p>
                  </a:txBody>
                  <a:tcPr marL="68580" marR="68580" marT="0" marB="0" anchor="ctr"/>
                </a:tc>
              </a:tr>
              <a:tr h="678738">
                <a:tc>
                  <a:txBody>
                    <a:bodyPr/>
                    <a:lstStyle/>
                    <a:p>
                      <a:pPr algn="just">
                        <a:lnSpc>
                          <a:spcPts val="1100"/>
                        </a:lnSpc>
                        <a:spcAft>
                          <a:spcPts val="0"/>
                        </a:spcAft>
                      </a:pPr>
                      <a:r>
                        <a:rPr lang="ru-RU" sz="1200" b="0">
                          <a:effectLst/>
                        </a:rPr>
                        <a:t>Устранение социальной разобщенности инвалидов и граждан, не являющихся инвалидами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52,5</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190,1</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55,0</a:t>
                      </a:r>
                      <a:endParaRPr lang="ru-RU" sz="1000" b="0">
                        <a:effectLst/>
                        <a:latin typeface="Times New Roman"/>
                        <a:ea typeface="Times New Roman"/>
                      </a:endParaRPr>
                    </a:p>
                  </a:txBody>
                  <a:tcPr marL="68580" marR="68580" marT="0" marB="0" anchor="ctr"/>
                </a:tc>
              </a:tr>
              <a:tr h="216024">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322,0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107,3</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93,2</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89439" y="7019925"/>
            <a:ext cx="6626223" cy="738664"/>
          </a:xfrm>
          <a:prstGeom prst="rect">
            <a:avLst/>
          </a:prstGeom>
        </p:spPr>
        <p:txBody>
          <a:bodyPr wrap="square">
            <a:spAutoFit/>
          </a:bodyPr>
          <a:lstStyle/>
          <a:p>
            <a:pPr indent="542925" algn="just"/>
            <a:r>
              <a:rPr lang="ru-RU" sz="1400" dirty="0"/>
              <a:t>Динамика расходов в 2020 году к 2019 году составила 107,3 % (повышение на 22,0 тыс. рублей), в 2021 году к 2020 году – 93,2% (снижение на 22,0 тыс. рублей), в 2022 </a:t>
            </a:r>
            <a:r>
              <a:rPr lang="ru-RU" sz="1400" dirty="0" smtClean="0"/>
              <a:t>году на </a:t>
            </a:r>
            <a:r>
              <a:rPr lang="ru-RU" sz="1400" dirty="0"/>
              <a:t>уровне 2021 </a:t>
            </a:r>
            <a:r>
              <a:rPr lang="ru-RU" sz="1400" dirty="0" smtClean="0"/>
              <a:t>года.</a:t>
            </a:r>
            <a:endParaRPr lang="ru-RU"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42900" y="366713"/>
            <a:ext cx="6172200" cy="316855"/>
          </a:xfrm>
        </p:spPr>
        <p:txBody>
          <a:bodyPr/>
          <a:lstStyle/>
          <a:p>
            <a:r>
              <a:rPr lang="ru-RU" sz="2000" dirty="0" smtClean="0"/>
              <a:t>Муниципальная программа «Предупреждение коррупции в Охотском муниципальном районе </a:t>
            </a:r>
            <a:br>
              <a:rPr lang="ru-RU" sz="2000" dirty="0" smtClean="0"/>
            </a:br>
            <a:r>
              <a:rPr lang="ru-RU" sz="2000" dirty="0" smtClean="0"/>
              <a:t>на 2017-2019 годы» </a:t>
            </a:r>
          </a:p>
        </p:txBody>
      </p:sp>
      <p:pic>
        <p:nvPicPr>
          <p:cNvPr id="57347" name="Picture 4" descr="iCAC16A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7019925"/>
            <a:ext cx="6048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88640" y="1043608"/>
            <a:ext cx="6409010" cy="1600438"/>
          </a:xfrm>
          <a:prstGeom prst="rect">
            <a:avLst/>
          </a:prstGeom>
        </p:spPr>
        <p:txBody>
          <a:bodyPr wrap="square">
            <a:spAutoFit/>
          </a:bodyPr>
          <a:lstStyle/>
          <a:p>
            <a:pPr indent="542925" algn="just"/>
            <a:r>
              <a:rPr lang="ru-RU" sz="1400" dirty="0"/>
              <a:t>Целями Программы являются: устранение причин, порождающих коррупцию, и противодействие условиям, способствующим ее распространению, формирование нетерпимости граждан к коррупционным действиям, повышение доверия граждан  к органам власти, вовлечение граждан в реализацию основных направлений предупреждения коррупции.</a:t>
            </a:r>
          </a:p>
          <a:p>
            <a:pPr indent="542925" algn="just"/>
            <a:r>
              <a:rPr lang="ru-RU" sz="1400" dirty="0"/>
              <a:t>Расходы районного бюджета в 2019– 2022 годах на реализацию Программы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3610724867"/>
              </p:ext>
            </p:extLst>
          </p:nvPr>
        </p:nvGraphicFramePr>
        <p:xfrm>
          <a:off x="260649" y="2771801"/>
          <a:ext cx="6337000" cy="3168351"/>
        </p:xfrm>
        <a:graphic>
          <a:graphicData uri="http://schemas.openxmlformats.org/drawingml/2006/table">
            <a:tbl>
              <a:tblPr firstRow="1" firstCol="1" bandRow="1">
                <a:tableStyleId>{C4B1156A-380E-4F78-BDF5-A606A8083BF9}</a:tableStyleId>
              </a:tblPr>
              <a:tblGrid>
                <a:gridCol w="1713458"/>
                <a:gridCol w="758284"/>
                <a:gridCol w="659841"/>
                <a:gridCol w="659841"/>
                <a:gridCol w="659841"/>
                <a:gridCol w="659841"/>
                <a:gridCol w="659841"/>
                <a:gridCol w="566053"/>
              </a:tblGrid>
              <a:tr h="389587">
                <a:tc rowSpan="2">
                  <a:txBody>
                    <a:bodyPr/>
                    <a:lstStyle/>
                    <a:p>
                      <a:pPr indent="445770">
                        <a:lnSpc>
                          <a:spcPts val="1100"/>
                        </a:lnSpc>
                        <a:spcAft>
                          <a:spcPts val="0"/>
                        </a:spcAft>
                      </a:pPr>
                      <a:r>
                        <a:rPr lang="ru-RU" sz="1200" b="0" dirty="0">
                          <a:effectLst/>
                        </a:rPr>
                        <a:t>Показатель</a:t>
                      </a:r>
                      <a:endParaRPr lang="ru-RU" sz="1000" b="0" dirty="0">
                        <a:effectLst/>
                      </a:endParaRPr>
                    </a:p>
                    <a:p>
                      <a:pPr indent="445770">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a:effectLst/>
                        </a:rPr>
                        <a:t>2019 год роспись на</a:t>
                      </a:r>
                      <a:endParaRPr lang="ru-RU" sz="1000" b="0">
                        <a:effectLst/>
                      </a:endParaRPr>
                    </a:p>
                    <a:p>
                      <a:pPr algn="ctr">
                        <a:lnSpc>
                          <a:spcPts val="1100"/>
                        </a:lnSpc>
                        <a:spcAft>
                          <a:spcPts val="0"/>
                        </a:spcAft>
                      </a:pPr>
                      <a:r>
                        <a:rPr lang="ru-RU" sz="1200" b="0">
                          <a:effectLst/>
                        </a:rPr>
                        <a:t>01.10.19 г.</a:t>
                      </a:r>
                      <a:endParaRPr lang="ru-RU" sz="1000" b="0">
                        <a:effectLst/>
                      </a:endParaRPr>
                    </a:p>
                    <a:p>
                      <a:pPr algn="ctr">
                        <a:lnSpc>
                          <a:spcPts val="11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gn="ctr">
                        <a:lnSpc>
                          <a:spcPts val="1100"/>
                        </a:lnSpc>
                        <a:spcAft>
                          <a:spcPts val="0"/>
                        </a:spcAft>
                      </a:pPr>
                      <a:r>
                        <a:rPr lang="ru-RU" sz="1200" b="0" dirty="0">
                          <a:effectLst/>
                        </a:rPr>
                        <a:t>     2020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dirty="0" smtClean="0">
                          <a:effectLst/>
                        </a:rPr>
                        <a:t>2021 </a:t>
                      </a:r>
                      <a:r>
                        <a:rPr lang="ru-RU" sz="1200" b="0" dirty="0">
                          <a:effectLst/>
                        </a:rPr>
                        <a:t>год (по прогнозу)</a:t>
                      </a:r>
                      <a:endParaRPr lang="ru-RU" sz="1000" b="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dirty="0">
                          <a:effectLst/>
                        </a:rPr>
                        <a:t>    2022 год </a:t>
                      </a:r>
                      <a:endParaRPr lang="ru-RU" sz="1000" b="0" dirty="0">
                        <a:effectLst/>
                      </a:endParaRPr>
                    </a:p>
                    <a:p>
                      <a:pPr algn="ctr">
                        <a:lnSpc>
                          <a:spcPts val="1100"/>
                        </a:lnSpc>
                        <a:spcAft>
                          <a:spcPts val="0"/>
                        </a:spcAft>
                      </a:pPr>
                      <a:r>
                        <a:rPr lang="ru-RU" sz="1200" b="0" dirty="0">
                          <a:effectLst/>
                        </a:rPr>
                        <a:t>(по прогнозу)</a:t>
                      </a:r>
                      <a:endParaRPr lang="ru-RU" sz="1000" b="0" dirty="0">
                        <a:effectLst/>
                        <a:latin typeface="Times New Roman"/>
                        <a:ea typeface="Times New Roman"/>
                      </a:endParaRPr>
                    </a:p>
                  </a:txBody>
                  <a:tcPr marL="68580" marR="68580" marT="0" marB="0" anchor="ctr"/>
                </a:tc>
                <a:tc hMerge="1">
                  <a:txBody>
                    <a:bodyPr/>
                    <a:lstStyle/>
                    <a:p>
                      <a:endParaRPr lang="ru-RU"/>
                    </a:p>
                  </a:txBody>
                  <a:tcPr/>
                </a:tc>
              </a:tr>
              <a:tr h="1050572">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Bef>
                          <a:spcPts val="400"/>
                        </a:spcBef>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88032">
                <a:tc gridSpan="8">
                  <a:txBody>
                    <a:bodyPr/>
                    <a:lstStyle/>
                    <a:p>
                      <a:pPr algn="ctr">
                        <a:lnSpc>
                          <a:spcPts val="1000"/>
                        </a:lnSpc>
                        <a:spcBef>
                          <a:spcPts val="400"/>
                        </a:spcBef>
                        <a:spcAft>
                          <a:spcPts val="0"/>
                        </a:spcAft>
                      </a:pPr>
                      <a:r>
                        <a:rPr lang="ru-RU" sz="1200" b="0">
                          <a:effectLst/>
                        </a:rPr>
                        <a:t>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24136">
                <a:tc>
                  <a:txBody>
                    <a:bodyPr/>
                    <a:lstStyle/>
                    <a:p>
                      <a:pPr algn="just">
                        <a:lnSpc>
                          <a:spcPts val="1000"/>
                        </a:lnSpc>
                        <a:spcBef>
                          <a:spcPts val="200"/>
                        </a:spcBef>
                        <a:spcAft>
                          <a:spcPts val="0"/>
                        </a:spcAft>
                      </a:pPr>
                      <a:r>
                        <a:rPr lang="ru-RU" sz="1200" b="0">
                          <a:effectLst/>
                        </a:rPr>
                        <a:t>Разработка и распространение информационных материалов по антикоррупционной пропаганде (буклеты, плакаты, календари, баннеры)</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r>
              <a:tr h="216024">
                <a:tc>
                  <a:txBody>
                    <a:bodyPr/>
                    <a:lstStyle/>
                    <a:p>
                      <a:pPr algn="ctr">
                        <a:lnSpc>
                          <a:spcPts val="1000"/>
                        </a:lnSpc>
                        <a:spcBef>
                          <a:spcPts val="200"/>
                        </a:spcBef>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88640" y="6004262"/>
            <a:ext cx="6409010" cy="738664"/>
          </a:xfrm>
          <a:prstGeom prst="rect">
            <a:avLst/>
          </a:prstGeom>
        </p:spPr>
        <p:txBody>
          <a:bodyPr wrap="square">
            <a:spAutoFit/>
          </a:bodyPr>
          <a:lstStyle/>
          <a:p>
            <a:pPr indent="542925" algn="just"/>
            <a:r>
              <a:rPr lang="ru-RU" sz="1400" dirty="0"/>
              <a:t>Динамика расходов в 2020 году к 2019 году составила 100,0 % (на уровне 2019 года), в 2021 году к 2020 году – 100,0% (на уровне 2020 года), в 2022 году </a:t>
            </a:r>
            <a:r>
              <a:rPr lang="ru-RU" sz="1400" dirty="0" smtClean="0"/>
              <a:t>на </a:t>
            </a:r>
            <a:r>
              <a:rPr lang="ru-RU" sz="1400" dirty="0"/>
              <a:t>уровне 2021 </a:t>
            </a:r>
            <a:r>
              <a:rPr lang="ru-RU" sz="1400" dirty="0" smtClean="0"/>
              <a:t>года.</a:t>
            </a:r>
            <a:endParaRPr lang="ru-RU"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832" y="179512"/>
            <a:ext cx="6858000" cy="904156"/>
          </a:xfrm>
        </p:spPr>
        <p:txBody>
          <a:bodyPr/>
          <a:lstStyle/>
          <a:p>
            <a:r>
              <a:rPr lang="ru-RU" sz="2000" dirty="0" smtClean="0"/>
              <a:t>Муниципальная программа </a:t>
            </a:r>
            <a:r>
              <a:rPr lang="ru-RU" sz="2000" dirty="0"/>
              <a:t>«Сохранность и развитие автомобильных дорог общего пользования местного значения Охотского муниципального района на 2020-2025 годы»</a:t>
            </a:r>
            <a:endParaRPr lang="ru-RU" sz="2000" dirty="0" smtClean="0"/>
          </a:p>
        </p:txBody>
      </p:sp>
      <p:sp>
        <p:nvSpPr>
          <p:cNvPr id="2" name="Прямоугольник 1"/>
          <p:cNvSpPr/>
          <p:nvPr/>
        </p:nvSpPr>
        <p:spPr>
          <a:xfrm>
            <a:off x="116632" y="1259632"/>
            <a:ext cx="6552728" cy="1384995"/>
          </a:xfrm>
          <a:prstGeom prst="rect">
            <a:avLst/>
          </a:prstGeom>
        </p:spPr>
        <p:txBody>
          <a:bodyPr wrap="square">
            <a:spAutoFit/>
          </a:bodyPr>
          <a:lstStyle/>
          <a:p>
            <a:pPr indent="542925" algn="just"/>
            <a:r>
              <a:rPr lang="ru-RU" sz="1400" dirty="0"/>
              <a:t>Целью Программы является повышение качества автомобильных дорог общего пользования местного значения внутри муниципального района для обеспечения полного удовлетворения потребностей населения района в транспортных услугах.</a:t>
            </a:r>
          </a:p>
          <a:p>
            <a:pPr indent="542925" algn="just"/>
            <a:r>
              <a:rPr lang="ru-RU" sz="1400" dirty="0"/>
              <a:t>Расходы районного бюджета в 2019 – 2022 годах на Программу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1401257621"/>
              </p:ext>
            </p:extLst>
          </p:nvPr>
        </p:nvGraphicFramePr>
        <p:xfrm>
          <a:off x="251085" y="2699792"/>
          <a:ext cx="6408709" cy="5472608"/>
        </p:xfrm>
        <a:graphic>
          <a:graphicData uri="http://schemas.openxmlformats.org/drawingml/2006/table">
            <a:tbl>
              <a:tblPr firstRow="1" firstCol="1" bandRow="1">
                <a:tableStyleId>{C4B1156A-380E-4F78-BDF5-A606A8083BF9}</a:tableStyleId>
              </a:tblPr>
              <a:tblGrid>
                <a:gridCol w="1842877"/>
                <a:gridCol w="686966"/>
                <a:gridCol w="720080"/>
                <a:gridCol w="504056"/>
                <a:gridCol w="720080"/>
                <a:gridCol w="616163"/>
                <a:gridCol w="709679"/>
                <a:gridCol w="608808"/>
              </a:tblGrid>
              <a:tr h="432048">
                <a:tc rowSpan="2">
                  <a:txBody>
                    <a:bodyPr/>
                    <a:lstStyle/>
                    <a:p>
                      <a:pPr indent="445770">
                        <a:lnSpc>
                          <a:spcPts val="1100"/>
                        </a:lnSpc>
                        <a:spcAft>
                          <a:spcPts val="0"/>
                        </a:spcAft>
                      </a:pPr>
                      <a:r>
                        <a:rPr lang="ru-RU" sz="1200" b="0" dirty="0">
                          <a:effectLst/>
                        </a:rPr>
                        <a:t>Показатель</a:t>
                      </a:r>
                    </a:p>
                    <a:p>
                      <a:pPr indent="445770">
                        <a:lnSpc>
                          <a:spcPts val="1100"/>
                        </a:lnSpc>
                        <a:spcAft>
                          <a:spcPts val="0"/>
                        </a:spcAft>
                      </a:pPr>
                      <a:r>
                        <a:rPr lang="ru-RU" sz="1200" b="0" dirty="0">
                          <a:effectLst/>
                        </a:rPr>
                        <a:t> </a:t>
                      </a:r>
                      <a:endParaRPr lang="ru-RU" sz="1200" b="0" dirty="0">
                        <a:effectLst/>
                        <a:latin typeface="Times New Roman"/>
                        <a:ea typeface="Times New Roman"/>
                      </a:endParaRPr>
                    </a:p>
                  </a:txBody>
                  <a:tcPr marL="52302" marR="52302" marT="0" marB="0" anchor="ctr"/>
                </a:tc>
                <a:tc rowSpan="2">
                  <a:txBody>
                    <a:bodyPr/>
                    <a:lstStyle/>
                    <a:p>
                      <a:pPr algn="ctr">
                        <a:lnSpc>
                          <a:spcPts val="1100"/>
                        </a:lnSpc>
                        <a:spcAft>
                          <a:spcPts val="0"/>
                        </a:spcAft>
                      </a:pPr>
                      <a:r>
                        <a:rPr lang="ru-RU" sz="1200" b="0" dirty="0">
                          <a:effectLst/>
                        </a:rPr>
                        <a:t>2019 год роспись на</a:t>
                      </a:r>
                    </a:p>
                    <a:p>
                      <a:pPr algn="ctr">
                        <a:lnSpc>
                          <a:spcPts val="1100"/>
                        </a:lnSpc>
                        <a:spcAft>
                          <a:spcPts val="0"/>
                        </a:spcAft>
                      </a:pPr>
                      <a:r>
                        <a:rPr lang="ru-RU" sz="1200" b="0" dirty="0">
                          <a:effectLst/>
                        </a:rPr>
                        <a:t>01.10.19 </a:t>
                      </a:r>
                    </a:p>
                    <a:p>
                      <a:pPr algn="ctr">
                        <a:lnSpc>
                          <a:spcPts val="1100"/>
                        </a:lnSpc>
                        <a:spcAft>
                          <a:spcPts val="0"/>
                        </a:spcAft>
                      </a:pPr>
                      <a:r>
                        <a:rPr lang="ru-RU" sz="1200" b="0" dirty="0">
                          <a:effectLst/>
                        </a:rPr>
                        <a:t>(тыс.           рублей)</a:t>
                      </a:r>
                      <a:endParaRPr lang="ru-RU" sz="1200" b="0" dirty="0">
                        <a:effectLst/>
                        <a:latin typeface="Times New Roman"/>
                        <a:ea typeface="Times New Roman"/>
                      </a:endParaRPr>
                    </a:p>
                  </a:txBody>
                  <a:tcPr marL="52302" marR="52302" marT="0" marB="0" anchor="ctr"/>
                </a:tc>
                <a:tc gridSpan="2">
                  <a:txBody>
                    <a:bodyPr/>
                    <a:lstStyle/>
                    <a:p>
                      <a:pPr>
                        <a:lnSpc>
                          <a:spcPts val="1100"/>
                        </a:lnSpc>
                        <a:spcAft>
                          <a:spcPts val="0"/>
                        </a:spcAft>
                      </a:pPr>
                      <a:r>
                        <a:rPr lang="ru-RU" sz="1200" b="0" dirty="0">
                          <a:effectLst/>
                        </a:rPr>
                        <a:t>     2020 год</a:t>
                      </a:r>
                      <a:endParaRPr lang="ru-RU" sz="1200" b="0" dirty="0">
                        <a:effectLst/>
                        <a:latin typeface="Times New Roman"/>
                        <a:ea typeface="Times New Roman"/>
                      </a:endParaRPr>
                    </a:p>
                  </a:txBody>
                  <a:tcPr marL="52302" marR="52302" marT="0" marB="0" anchor="ctr"/>
                </a:tc>
                <a:tc hMerge="1">
                  <a:txBody>
                    <a:bodyPr/>
                    <a:lstStyle/>
                    <a:p>
                      <a:endParaRPr lang="ru-RU"/>
                    </a:p>
                  </a:txBody>
                  <a:tcPr/>
                </a:tc>
                <a:tc gridSpan="2">
                  <a:txBody>
                    <a:bodyPr/>
                    <a:lstStyle/>
                    <a:p>
                      <a:pPr>
                        <a:lnSpc>
                          <a:spcPts val="1100"/>
                        </a:lnSpc>
                        <a:spcAft>
                          <a:spcPts val="0"/>
                        </a:spcAft>
                      </a:pPr>
                      <a:r>
                        <a:rPr lang="ru-RU" sz="1200" b="0" dirty="0">
                          <a:effectLst/>
                        </a:rPr>
                        <a:t> </a:t>
                      </a:r>
                      <a:r>
                        <a:rPr lang="ru-RU" sz="1200" b="0" dirty="0" smtClean="0">
                          <a:effectLst/>
                        </a:rPr>
                        <a:t>2021 </a:t>
                      </a:r>
                      <a:r>
                        <a:rPr lang="ru-RU" sz="1200" b="0" dirty="0">
                          <a:effectLst/>
                        </a:rPr>
                        <a:t>год (по прогнозу)</a:t>
                      </a:r>
                      <a:endParaRPr lang="ru-RU" sz="1200" b="0" dirty="0">
                        <a:effectLst/>
                        <a:latin typeface="Times New Roman"/>
                        <a:ea typeface="Times New Roman"/>
                      </a:endParaRPr>
                    </a:p>
                  </a:txBody>
                  <a:tcPr marL="52302" marR="52302" marT="0" marB="0" anchor="ctr"/>
                </a:tc>
                <a:tc hMerge="1">
                  <a:txBody>
                    <a:bodyPr/>
                    <a:lstStyle/>
                    <a:p>
                      <a:endParaRPr lang="ru-RU"/>
                    </a:p>
                  </a:txBody>
                  <a:tcPr/>
                </a:tc>
                <a:tc gridSpan="2">
                  <a:txBody>
                    <a:bodyPr/>
                    <a:lstStyle/>
                    <a:p>
                      <a:pPr>
                        <a:lnSpc>
                          <a:spcPts val="1100"/>
                        </a:lnSpc>
                        <a:spcAft>
                          <a:spcPts val="0"/>
                        </a:spcAft>
                      </a:pPr>
                      <a:r>
                        <a:rPr lang="ru-RU" sz="1200" b="0" dirty="0">
                          <a:effectLst/>
                        </a:rPr>
                        <a:t>    2022 год </a:t>
                      </a:r>
                    </a:p>
                    <a:p>
                      <a:pPr>
                        <a:lnSpc>
                          <a:spcPts val="1100"/>
                        </a:lnSpc>
                        <a:spcAft>
                          <a:spcPts val="0"/>
                        </a:spcAft>
                      </a:pPr>
                      <a:r>
                        <a:rPr lang="ru-RU" sz="1200" b="0" dirty="0">
                          <a:effectLst/>
                        </a:rPr>
                        <a:t>(по прогнозу)</a:t>
                      </a:r>
                      <a:endParaRPr lang="ru-RU" sz="1200" b="0" dirty="0">
                        <a:effectLst/>
                        <a:latin typeface="Times New Roman"/>
                        <a:ea typeface="Times New Roman"/>
                      </a:endParaRPr>
                    </a:p>
                  </a:txBody>
                  <a:tcPr marL="52302" marR="52302" marT="0" marB="0" anchor="ctr"/>
                </a:tc>
                <a:tc hMerge="1">
                  <a:txBody>
                    <a:bodyPr/>
                    <a:lstStyle/>
                    <a:p>
                      <a:endParaRPr lang="ru-RU"/>
                    </a:p>
                  </a:txBody>
                  <a:tcPr/>
                </a:tc>
              </a:tr>
              <a:tr h="1008112">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dirty="0">
                          <a:effectLst/>
                        </a:rPr>
                        <a:t>Проект (тыс.           рублей)</a:t>
                      </a:r>
                    </a:p>
                    <a:p>
                      <a:pPr algn="ctr">
                        <a:lnSpc>
                          <a:spcPts val="1100"/>
                        </a:lnSpc>
                        <a:spcAft>
                          <a:spcPts val="0"/>
                        </a:spcAft>
                      </a:pPr>
                      <a:r>
                        <a:rPr lang="ru-RU" sz="1200" b="0" dirty="0">
                          <a:effectLst/>
                        </a:rPr>
                        <a:t> </a:t>
                      </a:r>
                      <a:endParaRPr lang="ru-RU" sz="1200" b="0" dirty="0">
                        <a:effectLst/>
                        <a:latin typeface="Times New Roman"/>
                        <a:ea typeface="Times New Roman"/>
                      </a:endParaRPr>
                    </a:p>
                  </a:txBody>
                  <a:tcPr marL="52302" marR="52302" marT="0" marB="0" anchor="ctr"/>
                </a:tc>
                <a:tc>
                  <a:txBody>
                    <a:bodyPr/>
                    <a:lstStyle/>
                    <a:p>
                      <a:pPr algn="ctr">
                        <a:lnSpc>
                          <a:spcPts val="1100"/>
                        </a:lnSpc>
                        <a:spcAft>
                          <a:spcPts val="0"/>
                        </a:spcAft>
                      </a:pPr>
                      <a:r>
                        <a:rPr lang="ru-RU" sz="1200" b="0" dirty="0">
                          <a:effectLst/>
                        </a:rPr>
                        <a:t>изменение к предыдущему году, %</a:t>
                      </a:r>
                      <a:endParaRPr lang="ru-RU" sz="1200" b="0" dirty="0">
                        <a:effectLst/>
                        <a:latin typeface="Times New Roman"/>
                        <a:ea typeface="Times New Roman"/>
                      </a:endParaRPr>
                    </a:p>
                  </a:txBody>
                  <a:tcPr marL="52302" marR="52302" marT="0" marB="0" vert="vert" anchor="ctr"/>
                </a:tc>
                <a:tc>
                  <a:txBody>
                    <a:bodyPr/>
                    <a:lstStyle/>
                    <a:p>
                      <a:pPr algn="ctr">
                        <a:lnSpc>
                          <a:spcPts val="1100"/>
                        </a:lnSpc>
                        <a:spcAft>
                          <a:spcPts val="0"/>
                        </a:spcAft>
                      </a:pPr>
                      <a:r>
                        <a:rPr lang="ru-RU" sz="1200" b="0" dirty="0">
                          <a:effectLst/>
                        </a:rPr>
                        <a:t>Проект (тыс.           рублей)</a:t>
                      </a:r>
                    </a:p>
                    <a:p>
                      <a:pPr algn="ctr">
                        <a:lnSpc>
                          <a:spcPts val="1100"/>
                        </a:lnSpc>
                        <a:spcAft>
                          <a:spcPts val="0"/>
                        </a:spcAft>
                      </a:pPr>
                      <a:r>
                        <a:rPr lang="ru-RU" sz="1200" b="0" dirty="0">
                          <a:effectLst/>
                        </a:rPr>
                        <a:t> </a:t>
                      </a:r>
                      <a:endParaRPr lang="ru-RU" sz="1200" b="0" dirty="0">
                        <a:effectLst/>
                        <a:latin typeface="Times New Roman"/>
                        <a:ea typeface="Times New Roman"/>
                      </a:endParaRPr>
                    </a:p>
                  </a:txBody>
                  <a:tcPr marL="52302" marR="52302" marT="0" marB="0" anchor="ctr"/>
                </a:tc>
                <a:tc>
                  <a:txBody>
                    <a:bodyPr/>
                    <a:lstStyle/>
                    <a:p>
                      <a:pPr algn="ctr">
                        <a:lnSpc>
                          <a:spcPts val="1100"/>
                        </a:lnSpc>
                        <a:spcAft>
                          <a:spcPts val="0"/>
                        </a:spcAft>
                      </a:pPr>
                      <a:r>
                        <a:rPr lang="ru-RU" sz="1200" b="0" dirty="0">
                          <a:effectLst/>
                        </a:rPr>
                        <a:t>изменение к предыдущему году,</a:t>
                      </a:r>
                    </a:p>
                    <a:p>
                      <a:pPr algn="ctr">
                        <a:lnSpc>
                          <a:spcPts val="1100"/>
                        </a:lnSpc>
                        <a:spcAft>
                          <a:spcPts val="0"/>
                        </a:spcAft>
                      </a:pPr>
                      <a:r>
                        <a:rPr lang="ru-RU" sz="1200" b="0" dirty="0">
                          <a:effectLst/>
                        </a:rPr>
                        <a:t>%</a:t>
                      </a:r>
                      <a:endParaRPr lang="ru-RU" sz="1200" b="0" dirty="0">
                        <a:effectLst/>
                        <a:latin typeface="Times New Roman"/>
                        <a:ea typeface="Times New Roman"/>
                      </a:endParaRPr>
                    </a:p>
                  </a:txBody>
                  <a:tcPr marL="52302" marR="52302" marT="0" marB="0" vert="vert" anchor="ctr"/>
                </a:tc>
                <a:tc>
                  <a:txBody>
                    <a:bodyPr/>
                    <a:lstStyle/>
                    <a:p>
                      <a:pPr algn="ctr">
                        <a:lnSpc>
                          <a:spcPts val="1100"/>
                        </a:lnSpc>
                        <a:spcAft>
                          <a:spcPts val="0"/>
                        </a:spcAft>
                      </a:pPr>
                      <a:r>
                        <a:rPr lang="ru-RU" sz="1200" b="0" dirty="0">
                          <a:effectLst/>
                        </a:rPr>
                        <a:t>Проект (тыс.           рублей)</a:t>
                      </a:r>
                    </a:p>
                    <a:p>
                      <a:pPr algn="ctr">
                        <a:lnSpc>
                          <a:spcPts val="1100"/>
                        </a:lnSpc>
                        <a:spcAft>
                          <a:spcPts val="0"/>
                        </a:spcAft>
                      </a:pPr>
                      <a:r>
                        <a:rPr lang="ru-RU" sz="1200" b="0" dirty="0">
                          <a:effectLst/>
                        </a:rPr>
                        <a:t> </a:t>
                      </a:r>
                      <a:endParaRPr lang="ru-RU" sz="1200" b="0" dirty="0">
                        <a:effectLst/>
                        <a:latin typeface="Times New Roman"/>
                        <a:ea typeface="Times New Roman"/>
                      </a:endParaRPr>
                    </a:p>
                  </a:txBody>
                  <a:tcPr marL="52302" marR="52302" marT="0" marB="0" anchor="ctr"/>
                </a:tc>
                <a:tc>
                  <a:txBody>
                    <a:bodyPr/>
                    <a:lstStyle/>
                    <a:p>
                      <a:pPr algn="ctr">
                        <a:lnSpc>
                          <a:spcPts val="1100"/>
                        </a:lnSpc>
                        <a:spcAft>
                          <a:spcPts val="0"/>
                        </a:spcAft>
                      </a:pPr>
                      <a:r>
                        <a:rPr lang="ru-RU" sz="1200" b="0" dirty="0">
                          <a:effectLst/>
                        </a:rPr>
                        <a:t>изменение к предыдущему году, %</a:t>
                      </a:r>
                      <a:endParaRPr lang="ru-RU" sz="1200" b="0" dirty="0">
                        <a:effectLst/>
                        <a:latin typeface="Times New Roman"/>
                        <a:ea typeface="Times New Roman"/>
                      </a:endParaRPr>
                    </a:p>
                  </a:txBody>
                  <a:tcPr marL="52302" marR="52302" marT="0" marB="0" vert="vert" anchor="ctr"/>
                </a:tc>
              </a:tr>
              <a:tr h="216024">
                <a:tc gridSpan="8">
                  <a:txBody>
                    <a:bodyPr/>
                    <a:lstStyle/>
                    <a:p>
                      <a:pPr algn="ctr">
                        <a:lnSpc>
                          <a:spcPts val="1000"/>
                        </a:lnSpc>
                        <a:spcBef>
                          <a:spcPts val="400"/>
                        </a:spcBef>
                        <a:spcAft>
                          <a:spcPts val="0"/>
                        </a:spcAft>
                      </a:pPr>
                      <a:r>
                        <a:rPr lang="ru-RU" sz="1200" b="0" dirty="0">
                          <a:effectLst/>
                        </a:rPr>
                        <a:t>Основные мероприятия</a:t>
                      </a:r>
                      <a:endParaRPr lang="ru-RU" sz="1200" b="0" dirty="0">
                        <a:effectLst/>
                        <a:latin typeface="Times New Roman"/>
                        <a:ea typeface="Times New Roman"/>
                      </a:endParaRPr>
                    </a:p>
                  </a:txBody>
                  <a:tcPr marL="52302" marR="52302"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6144">
                <a:tc>
                  <a:txBody>
                    <a:bodyPr/>
                    <a:lstStyle/>
                    <a:p>
                      <a:pPr algn="just">
                        <a:lnSpc>
                          <a:spcPts val="1000"/>
                        </a:lnSpc>
                        <a:spcBef>
                          <a:spcPts val="200"/>
                        </a:spcBef>
                        <a:spcAft>
                          <a:spcPts val="0"/>
                        </a:spcAft>
                      </a:pPr>
                      <a:r>
                        <a:rPr lang="ru-RU" sz="1200" b="0" dirty="0">
                          <a:effectLst/>
                        </a:rPr>
                        <a:t>Поддержка </a:t>
                      </a:r>
                      <a:r>
                        <a:rPr lang="ru-RU" sz="1200" b="0" dirty="0" smtClean="0">
                          <a:effectLst/>
                        </a:rPr>
                        <a:t>автомобиль-</a:t>
                      </a:r>
                      <a:r>
                        <a:rPr lang="ru-RU" sz="1200" b="0" dirty="0" err="1" smtClean="0">
                          <a:effectLst/>
                        </a:rPr>
                        <a:t>ных</a:t>
                      </a:r>
                      <a:r>
                        <a:rPr lang="ru-RU" sz="1200" b="0" dirty="0" smtClean="0">
                          <a:effectLst/>
                        </a:rPr>
                        <a:t> </a:t>
                      </a:r>
                      <a:r>
                        <a:rPr lang="ru-RU" sz="1200" b="0" dirty="0">
                          <a:effectLst/>
                        </a:rPr>
                        <a:t>дорог общего пользования местного значения и искусственных сооружений на них на уровне, соответствующем категории дороги, путем содержания дорог и сооружений на них </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18300,0</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dirty="0">
                          <a:effectLst/>
                        </a:rPr>
                        <a:t>11546,7</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dirty="0">
                          <a:effectLst/>
                        </a:rPr>
                        <a:t>63,3</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dirty="0">
                          <a:effectLst/>
                        </a:rPr>
                        <a:t>14000,0</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dirty="0">
                          <a:effectLst/>
                        </a:rPr>
                        <a:t>100,0</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dirty="0">
                          <a:effectLst/>
                        </a:rPr>
                        <a:t>14500,0</a:t>
                      </a:r>
                      <a:endParaRPr lang="ru-RU" sz="1200" b="0" dirty="0">
                        <a:effectLst/>
                        <a:latin typeface="Times New Roman"/>
                        <a:ea typeface="Times New Roman"/>
                      </a:endParaRPr>
                    </a:p>
                  </a:txBody>
                  <a:tcPr marL="52302" marR="52302" marT="0" marB="0" anchor="ctr"/>
                </a:tc>
                <a:tc>
                  <a:txBody>
                    <a:bodyPr/>
                    <a:lstStyle/>
                    <a:p>
                      <a:pPr algn="ctr">
                        <a:spcAft>
                          <a:spcPts val="0"/>
                        </a:spcAft>
                      </a:pPr>
                      <a:r>
                        <a:rPr lang="ru-RU" sz="1200" b="0" dirty="0">
                          <a:effectLst/>
                        </a:rPr>
                        <a:t>100,0</a:t>
                      </a:r>
                      <a:endParaRPr lang="ru-RU" sz="1200" b="0" dirty="0">
                        <a:effectLst/>
                        <a:latin typeface="Times New Roman"/>
                        <a:ea typeface="Times New Roman"/>
                      </a:endParaRPr>
                    </a:p>
                  </a:txBody>
                  <a:tcPr marL="52302" marR="52302" marT="0" marB="0" anchor="ctr"/>
                </a:tc>
              </a:tr>
              <a:tr h="1296144">
                <a:tc>
                  <a:txBody>
                    <a:bodyPr/>
                    <a:lstStyle/>
                    <a:p>
                      <a:pPr algn="just">
                        <a:lnSpc>
                          <a:spcPts val="1000"/>
                        </a:lnSpc>
                        <a:spcBef>
                          <a:spcPts val="200"/>
                        </a:spcBef>
                        <a:spcAft>
                          <a:spcPts val="0"/>
                        </a:spcAft>
                      </a:pPr>
                      <a:r>
                        <a:rPr lang="ru-RU" sz="1200" b="0" dirty="0">
                          <a:effectLst/>
                        </a:rPr>
                        <a:t>Сохранение </a:t>
                      </a:r>
                      <a:r>
                        <a:rPr lang="ru-RU" sz="1200" b="0" dirty="0" err="1" smtClean="0">
                          <a:effectLst/>
                        </a:rPr>
                        <a:t>протяженнос-ти</a:t>
                      </a:r>
                      <a:r>
                        <a:rPr lang="ru-RU" sz="1200" b="0" dirty="0" smtClean="0">
                          <a:effectLst/>
                        </a:rPr>
                        <a:t> </a:t>
                      </a:r>
                      <a:r>
                        <a:rPr lang="ru-RU" sz="1200" b="0" dirty="0">
                          <a:effectLst/>
                        </a:rPr>
                        <a:t>соответствующим </a:t>
                      </a:r>
                      <a:r>
                        <a:rPr lang="ru-RU" sz="1200" b="0" dirty="0" smtClean="0">
                          <a:effectLst/>
                        </a:rPr>
                        <a:t>нор-</a:t>
                      </a:r>
                      <a:r>
                        <a:rPr lang="ru-RU" sz="1200" b="0" dirty="0" err="1" smtClean="0">
                          <a:effectLst/>
                        </a:rPr>
                        <a:t>мативным</a:t>
                      </a:r>
                      <a:r>
                        <a:rPr lang="ru-RU" sz="1200" b="0" dirty="0" smtClean="0">
                          <a:effectLst/>
                        </a:rPr>
                        <a:t> </a:t>
                      </a:r>
                      <a:r>
                        <a:rPr lang="ru-RU" sz="1200" b="0" dirty="0">
                          <a:effectLst/>
                        </a:rPr>
                        <a:t>требованиям автомобильных дорог </a:t>
                      </a:r>
                      <a:r>
                        <a:rPr lang="ru-RU" sz="1200" b="0" dirty="0" smtClean="0">
                          <a:effectLst/>
                        </a:rPr>
                        <a:t>об-</a:t>
                      </a:r>
                      <a:r>
                        <a:rPr lang="ru-RU" sz="1200" b="0" dirty="0" err="1" smtClean="0">
                          <a:effectLst/>
                        </a:rPr>
                        <a:t>щего</a:t>
                      </a:r>
                      <a:r>
                        <a:rPr lang="ru-RU" sz="1200" b="0" dirty="0" smtClean="0">
                          <a:effectLst/>
                        </a:rPr>
                        <a:t> </a:t>
                      </a:r>
                      <a:r>
                        <a:rPr lang="ru-RU" sz="1200" b="0" dirty="0">
                          <a:effectLst/>
                        </a:rPr>
                        <a:t>пользования </a:t>
                      </a:r>
                      <a:r>
                        <a:rPr lang="ru-RU" sz="1200" b="0" dirty="0" smtClean="0">
                          <a:effectLst/>
                        </a:rPr>
                        <a:t>мест-</a:t>
                      </a:r>
                      <a:r>
                        <a:rPr lang="ru-RU" sz="1200" b="0" dirty="0" err="1" smtClean="0">
                          <a:effectLst/>
                        </a:rPr>
                        <a:t>ного</a:t>
                      </a:r>
                      <a:r>
                        <a:rPr lang="ru-RU" sz="1200" b="0" dirty="0" smtClean="0">
                          <a:effectLst/>
                        </a:rPr>
                        <a:t> </a:t>
                      </a:r>
                      <a:r>
                        <a:rPr lang="ru-RU" sz="1200" b="0" dirty="0">
                          <a:effectLst/>
                        </a:rPr>
                        <a:t>значения за счет ремонта и капитального ремонта автомобильных дорог</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59000,0</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5003,3</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8,5</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9000,0</a:t>
                      </a:r>
                      <a:endParaRPr lang="ru-RU" sz="1200" b="0">
                        <a:effectLst/>
                        <a:latin typeface="Times New Roman"/>
                        <a:ea typeface="Times New Roman"/>
                      </a:endParaRPr>
                    </a:p>
                  </a:txBody>
                  <a:tcPr marL="52302" marR="52302" marT="0" marB="0" anchor="ctr"/>
                </a:tc>
                <a:tc>
                  <a:txBody>
                    <a:bodyPr/>
                    <a:lstStyle/>
                    <a:p>
                      <a:pPr algn="ctr">
                        <a:spcAft>
                          <a:spcPts val="0"/>
                        </a:spcAft>
                      </a:pPr>
                      <a:r>
                        <a:rPr lang="ru-RU" sz="1200" b="0" dirty="0">
                          <a:effectLst/>
                        </a:rPr>
                        <a:t>100,0</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dirty="0">
                          <a:effectLst/>
                        </a:rPr>
                        <a:t>5500,0</a:t>
                      </a:r>
                      <a:endParaRPr lang="ru-RU" sz="1200" b="0" dirty="0">
                        <a:effectLst/>
                        <a:latin typeface="Times New Roman"/>
                        <a:ea typeface="Times New Roman"/>
                      </a:endParaRPr>
                    </a:p>
                  </a:txBody>
                  <a:tcPr marL="52302" marR="52302" marT="0" marB="0" anchor="ctr"/>
                </a:tc>
                <a:tc>
                  <a:txBody>
                    <a:bodyPr/>
                    <a:lstStyle/>
                    <a:p>
                      <a:pPr algn="ctr">
                        <a:spcAft>
                          <a:spcPts val="0"/>
                        </a:spcAft>
                      </a:pPr>
                      <a:r>
                        <a:rPr lang="ru-RU" sz="1200" b="0">
                          <a:effectLst/>
                        </a:rPr>
                        <a:t>100,0</a:t>
                      </a:r>
                      <a:endParaRPr lang="ru-RU" sz="1200" b="0">
                        <a:effectLst/>
                        <a:latin typeface="Times New Roman"/>
                        <a:ea typeface="Times New Roman"/>
                      </a:endParaRPr>
                    </a:p>
                  </a:txBody>
                  <a:tcPr marL="52302" marR="52302" marT="0" marB="0" anchor="ctr"/>
                </a:tc>
              </a:tr>
              <a:tr h="936104">
                <a:tc>
                  <a:txBody>
                    <a:bodyPr/>
                    <a:lstStyle/>
                    <a:p>
                      <a:pPr algn="just">
                        <a:lnSpc>
                          <a:spcPts val="1000"/>
                        </a:lnSpc>
                        <a:spcBef>
                          <a:spcPts val="200"/>
                        </a:spcBef>
                        <a:spcAft>
                          <a:spcPts val="0"/>
                        </a:spcAft>
                      </a:pPr>
                      <a:r>
                        <a:rPr lang="ru-RU" sz="1200" b="0" dirty="0">
                          <a:effectLst/>
                        </a:rPr>
                        <a:t>Приобретение </a:t>
                      </a:r>
                      <a:r>
                        <a:rPr lang="ru-RU" sz="1200" b="0" dirty="0" err="1" smtClean="0">
                          <a:effectLst/>
                        </a:rPr>
                        <a:t>специа-лизированной</a:t>
                      </a:r>
                      <a:r>
                        <a:rPr lang="ru-RU" sz="1200" b="0" dirty="0" smtClean="0">
                          <a:effectLst/>
                        </a:rPr>
                        <a:t> </a:t>
                      </a:r>
                      <a:r>
                        <a:rPr lang="ru-RU" sz="1200" b="0" dirty="0">
                          <a:effectLst/>
                        </a:rPr>
                        <a:t>техники для содержания </a:t>
                      </a:r>
                      <a:r>
                        <a:rPr lang="ru-RU" sz="1200" b="0" dirty="0" smtClean="0">
                          <a:effectLst/>
                        </a:rPr>
                        <a:t>автомобиль-</a:t>
                      </a:r>
                      <a:r>
                        <a:rPr lang="ru-RU" sz="1200" b="0" dirty="0" err="1" smtClean="0">
                          <a:effectLst/>
                        </a:rPr>
                        <a:t>ных</a:t>
                      </a:r>
                      <a:r>
                        <a:rPr lang="ru-RU" sz="1200" b="0" dirty="0" smtClean="0">
                          <a:effectLst/>
                        </a:rPr>
                        <a:t> </a:t>
                      </a:r>
                      <a:r>
                        <a:rPr lang="ru-RU" sz="1200" b="0" dirty="0">
                          <a:effectLst/>
                        </a:rPr>
                        <a:t>дорог общего пользования местного значения</a:t>
                      </a:r>
                      <a:endParaRPr lang="ru-RU" sz="1200" b="0" dirty="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0,00</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6450,0</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 </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0</a:t>
                      </a:r>
                      <a:endParaRPr lang="ru-RU" sz="1200" b="0">
                        <a:effectLst/>
                        <a:latin typeface="Times New Roman"/>
                        <a:ea typeface="Times New Roman"/>
                      </a:endParaRPr>
                    </a:p>
                  </a:txBody>
                  <a:tcPr marL="52302" marR="52302" marT="0" marB="0" anchor="ctr"/>
                </a:tc>
                <a:tc>
                  <a:txBody>
                    <a:bodyPr/>
                    <a:lstStyle/>
                    <a:p>
                      <a:pPr algn="ctr">
                        <a:spcAft>
                          <a:spcPts val="0"/>
                        </a:spcAft>
                      </a:pPr>
                      <a:r>
                        <a:rPr lang="ru-RU" sz="1200" b="0">
                          <a:effectLst/>
                        </a:rPr>
                        <a:t> </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dirty="0">
                          <a:effectLst/>
                        </a:rPr>
                        <a:t>3000,0</a:t>
                      </a:r>
                      <a:endParaRPr lang="ru-RU" sz="1200" b="0" dirty="0">
                        <a:effectLst/>
                        <a:latin typeface="Times New Roman"/>
                        <a:ea typeface="Times New Roman"/>
                      </a:endParaRPr>
                    </a:p>
                  </a:txBody>
                  <a:tcPr marL="52302" marR="52302" marT="0" marB="0" anchor="ctr"/>
                </a:tc>
                <a:tc>
                  <a:txBody>
                    <a:bodyPr/>
                    <a:lstStyle/>
                    <a:p>
                      <a:pPr algn="ctr">
                        <a:spcAft>
                          <a:spcPts val="0"/>
                        </a:spcAft>
                      </a:pPr>
                      <a:r>
                        <a:rPr lang="ru-RU" sz="1200" b="0" dirty="0">
                          <a:effectLst/>
                        </a:rPr>
                        <a:t> </a:t>
                      </a:r>
                      <a:endParaRPr lang="ru-RU" sz="1200" b="0" dirty="0">
                        <a:effectLst/>
                        <a:latin typeface="Times New Roman"/>
                        <a:ea typeface="Times New Roman"/>
                      </a:endParaRPr>
                    </a:p>
                  </a:txBody>
                  <a:tcPr marL="52302" marR="52302" marT="0" marB="0" anchor="ctr"/>
                </a:tc>
              </a:tr>
              <a:tr h="288032">
                <a:tc>
                  <a:txBody>
                    <a:bodyPr/>
                    <a:lstStyle/>
                    <a:p>
                      <a:pPr algn="ctr">
                        <a:lnSpc>
                          <a:spcPts val="1000"/>
                        </a:lnSpc>
                        <a:spcBef>
                          <a:spcPts val="200"/>
                        </a:spcBef>
                        <a:spcAft>
                          <a:spcPts val="0"/>
                        </a:spcAft>
                      </a:pPr>
                      <a:r>
                        <a:rPr lang="ru-RU" sz="1200" b="0">
                          <a:effectLst/>
                        </a:rPr>
                        <a:t>Всего:</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77300,0</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23000,0</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43,1</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23000,0</a:t>
                      </a:r>
                      <a:endParaRPr lang="ru-RU" sz="1200" b="0">
                        <a:effectLst/>
                        <a:latin typeface="Times New Roman"/>
                        <a:ea typeface="Times New Roman"/>
                      </a:endParaRPr>
                    </a:p>
                  </a:txBody>
                  <a:tcPr marL="52302" marR="52302" marT="0" marB="0" anchor="ctr"/>
                </a:tc>
                <a:tc>
                  <a:txBody>
                    <a:bodyPr/>
                    <a:lstStyle/>
                    <a:p>
                      <a:pPr algn="ctr">
                        <a:spcAft>
                          <a:spcPts val="0"/>
                        </a:spcAft>
                      </a:pPr>
                      <a:r>
                        <a:rPr lang="ru-RU" sz="1200" b="0">
                          <a:effectLst/>
                        </a:rPr>
                        <a:t>100,0</a:t>
                      </a:r>
                      <a:endParaRPr lang="ru-RU" sz="1200" b="0">
                        <a:effectLst/>
                        <a:latin typeface="Times New Roman"/>
                        <a:ea typeface="Times New Roman"/>
                      </a:endParaRPr>
                    </a:p>
                  </a:txBody>
                  <a:tcPr marL="52302" marR="52302" marT="0" marB="0" anchor="ctr"/>
                </a:tc>
                <a:tc>
                  <a:txBody>
                    <a:bodyPr/>
                    <a:lstStyle/>
                    <a:p>
                      <a:pPr algn="ctr">
                        <a:lnSpc>
                          <a:spcPts val="1000"/>
                        </a:lnSpc>
                        <a:spcBef>
                          <a:spcPts val="400"/>
                        </a:spcBef>
                        <a:spcAft>
                          <a:spcPts val="0"/>
                        </a:spcAft>
                      </a:pPr>
                      <a:r>
                        <a:rPr lang="ru-RU" sz="1200" b="0">
                          <a:effectLst/>
                        </a:rPr>
                        <a:t>23000,0</a:t>
                      </a:r>
                      <a:endParaRPr lang="ru-RU" sz="1200" b="0">
                        <a:effectLst/>
                        <a:latin typeface="Times New Roman"/>
                        <a:ea typeface="Times New Roman"/>
                      </a:endParaRPr>
                    </a:p>
                  </a:txBody>
                  <a:tcPr marL="52302" marR="52302" marT="0" marB="0" anchor="ctr"/>
                </a:tc>
                <a:tc>
                  <a:txBody>
                    <a:bodyPr/>
                    <a:lstStyle/>
                    <a:p>
                      <a:pPr algn="ctr">
                        <a:spcAft>
                          <a:spcPts val="0"/>
                        </a:spcAft>
                      </a:pPr>
                      <a:r>
                        <a:rPr lang="ru-RU" sz="1200" b="0" dirty="0">
                          <a:effectLst/>
                        </a:rPr>
                        <a:t>100,0</a:t>
                      </a:r>
                      <a:endParaRPr lang="ru-RU" sz="1200" b="0" dirty="0">
                        <a:effectLst/>
                        <a:latin typeface="Times New Roman"/>
                        <a:ea typeface="Times New Roman"/>
                      </a:endParaRPr>
                    </a:p>
                  </a:txBody>
                  <a:tcPr marL="52302" marR="52302" marT="0" marB="0" anchor="ctr"/>
                </a:tc>
              </a:tr>
            </a:tbl>
          </a:graphicData>
        </a:graphic>
      </p:graphicFrame>
      <p:sp>
        <p:nvSpPr>
          <p:cNvPr id="4" name="Прямоугольник 3"/>
          <p:cNvSpPr/>
          <p:nvPr/>
        </p:nvSpPr>
        <p:spPr>
          <a:xfrm>
            <a:off x="116632" y="8244408"/>
            <a:ext cx="6552728" cy="738664"/>
          </a:xfrm>
          <a:prstGeom prst="rect">
            <a:avLst/>
          </a:prstGeom>
        </p:spPr>
        <p:txBody>
          <a:bodyPr wrap="square">
            <a:spAutoFit/>
          </a:bodyPr>
          <a:lstStyle/>
          <a:p>
            <a:pPr indent="542925" algn="just"/>
            <a:r>
              <a:rPr lang="ru-RU" sz="1400" dirty="0"/>
              <a:t>Динамика расходов в 2020 году к 2019 году составила 43,1 % (снижение на 30 310,25 тыс. рублей), в 2021 году к 2020году – 100,0 % (на уровне 2020 года), в 2022 году </a:t>
            </a:r>
            <a:r>
              <a:rPr lang="ru-RU" sz="1400" dirty="0" smtClean="0"/>
              <a:t>на </a:t>
            </a:r>
            <a:r>
              <a:rPr lang="ru-RU" sz="1400" dirty="0"/>
              <a:t>уровне 2021 </a:t>
            </a:r>
            <a:r>
              <a:rPr lang="ru-RU" sz="1400" dirty="0" smtClean="0"/>
              <a:t>года.</a:t>
            </a:r>
            <a:endParaRPr lang="ru-RU" sz="1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108520"/>
            <a:ext cx="6858000" cy="1524000"/>
          </a:xfrm>
        </p:spPr>
        <p:txBody>
          <a:bodyPr/>
          <a:lstStyle/>
          <a:p>
            <a:r>
              <a:rPr lang="ru-RU" sz="2000" dirty="0" smtClean="0"/>
              <a:t>Муниципальная программа «</a:t>
            </a:r>
            <a:r>
              <a:rPr lang="ru-RU" sz="2000" dirty="0"/>
              <a:t>Энергосбережение и повышение энергетической эффективности на территории Охотского муниципального района </a:t>
            </a:r>
            <a:r>
              <a:rPr lang="ru-RU" sz="2000" dirty="0" smtClean="0"/>
              <a:t>на </a:t>
            </a:r>
            <a:r>
              <a:rPr lang="ru-RU" sz="2000" dirty="0"/>
              <a:t>2020-2025 годы»</a:t>
            </a:r>
            <a:br>
              <a:rPr lang="ru-RU" sz="2000" dirty="0"/>
            </a:br>
            <a:endParaRPr lang="ru-RU" sz="2000" dirty="0" smtClean="0"/>
          </a:p>
        </p:txBody>
      </p:sp>
      <p:graphicFrame>
        <p:nvGraphicFramePr>
          <p:cNvPr id="14" name="Схема 13"/>
          <p:cNvGraphicFramePr/>
          <p:nvPr>
            <p:extLst>
              <p:ext uri="{D42A27DB-BD31-4B8C-83A1-F6EECF244321}">
                <p14:modId xmlns:p14="http://schemas.microsoft.com/office/powerpoint/2010/main" val="2597009784"/>
              </p:ext>
            </p:extLst>
          </p:nvPr>
        </p:nvGraphicFramePr>
        <p:xfrm>
          <a:off x="3636964" y="7236296"/>
          <a:ext cx="2803206" cy="1904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Схема 14"/>
          <p:cNvGraphicFramePr/>
          <p:nvPr>
            <p:extLst>
              <p:ext uri="{D42A27DB-BD31-4B8C-83A1-F6EECF244321}">
                <p14:modId xmlns:p14="http://schemas.microsoft.com/office/powerpoint/2010/main" val="1272055448"/>
              </p:ext>
            </p:extLst>
          </p:nvPr>
        </p:nvGraphicFramePr>
        <p:xfrm>
          <a:off x="193653" y="6669524"/>
          <a:ext cx="3571876" cy="20696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Прямоугольник 1"/>
          <p:cNvSpPr/>
          <p:nvPr/>
        </p:nvSpPr>
        <p:spPr>
          <a:xfrm>
            <a:off x="116632" y="1043609"/>
            <a:ext cx="6624736" cy="1600438"/>
          </a:xfrm>
          <a:prstGeom prst="rect">
            <a:avLst/>
          </a:prstGeom>
        </p:spPr>
        <p:txBody>
          <a:bodyPr wrap="square">
            <a:spAutoFit/>
          </a:bodyPr>
          <a:lstStyle/>
          <a:p>
            <a:pPr indent="542925" algn="just"/>
            <a:r>
              <a:rPr lang="ru-RU" sz="1400" dirty="0"/>
              <a:t>Целями Программы являются: обеспечение рационального использования топливно-энергетических ресурсов за счет реализации энергосберегающих мероприятий на основе широкомасштабного внедрения наиболее </a:t>
            </a:r>
            <a:r>
              <a:rPr lang="ru-RU" sz="1400" dirty="0" err="1"/>
              <a:t>энергоэффективных</a:t>
            </a:r>
            <a:r>
              <a:rPr lang="ru-RU" sz="1400" dirty="0"/>
              <a:t> технологий, повышения энергетической эффективности по всем направлениям деятельности  в муниципальном образовании.</a:t>
            </a:r>
          </a:p>
          <a:p>
            <a:pPr indent="542925" algn="just"/>
            <a:r>
              <a:rPr lang="ru-RU" sz="1400" dirty="0"/>
              <a:t>Расходы районного бюджета в 2019– 2022 годах на Программу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2202830417"/>
              </p:ext>
            </p:extLst>
          </p:nvPr>
        </p:nvGraphicFramePr>
        <p:xfrm>
          <a:off x="260650" y="2644046"/>
          <a:ext cx="6480719" cy="3224098"/>
        </p:xfrm>
        <a:graphic>
          <a:graphicData uri="http://schemas.openxmlformats.org/drawingml/2006/table">
            <a:tbl>
              <a:tblPr firstRow="1" firstCol="1" bandRow="1">
                <a:tableStyleId>{C4B1156A-380E-4F78-BDF5-A606A8083BF9}</a:tableStyleId>
              </a:tblPr>
              <a:tblGrid>
                <a:gridCol w="1376310"/>
                <a:gridCol w="827602"/>
                <a:gridCol w="739393"/>
                <a:gridCol w="753663"/>
                <a:gridCol w="753663"/>
                <a:gridCol w="739393"/>
                <a:gridCol w="739393"/>
                <a:gridCol w="551302"/>
              </a:tblGrid>
              <a:tr h="368444">
                <a:tc rowSpan="2">
                  <a:txBody>
                    <a:bodyPr/>
                    <a:lstStyle/>
                    <a:p>
                      <a:pPr indent="18415" algn="just">
                        <a:lnSpc>
                          <a:spcPts val="1100"/>
                        </a:lnSpc>
                        <a:spcAft>
                          <a:spcPts val="0"/>
                        </a:spcAft>
                      </a:pPr>
                      <a:r>
                        <a:rPr lang="ru-RU" sz="1200" b="0" dirty="0">
                          <a:effectLst/>
                        </a:rPr>
                        <a:t>Показатель</a:t>
                      </a:r>
                      <a:endParaRPr lang="ru-RU" sz="1000" b="0" dirty="0">
                        <a:effectLst/>
                      </a:endParaRPr>
                    </a:p>
                    <a:p>
                      <a:pPr indent="445770" algn="just">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rowSpan="2">
                  <a:txBody>
                    <a:bodyPr/>
                    <a:lstStyle/>
                    <a:p>
                      <a:pPr algn="just">
                        <a:lnSpc>
                          <a:spcPts val="1100"/>
                        </a:lnSpc>
                        <a:spcAft>
                          <a:spcPts val="0"/>
                        </a:spcAft>
                      </a:pPr>
                      <a:r>
                        <a:rPr lang="ru-RU" sz="1200" b="0">
                          <a:effectLst/>
                        </a:rPr>
                        <a:t>2019 год роспись на</a:t>
                      </a:r>
                      <a:endParaRPr lang="ru-RU" sz="1000" b="0">
                        <a:effectLst/>
                      </a:endParaRPr>
                    </a:p>
                    <a:p>
                      <a:pPr algn="just">
                        <a:lnSpc>
                          <a:spcPts val="1100"/>
                        </a:lnSpc>
                        <a:spcAft>
                          <a:spcPts val="0"/>
                        </a:spcAft>
                      </a:pPr>
                      <a:r>
                        <a:rPr lang="ru-RU" sz="1200" b="0">
                          <a:effectLst/>
                        </a:rPr>
                        <a:t>01.10.19</a:t>
                      </a:r>
                      <a:endParaRPr lang="ru-RU" sz="1000" b="0">
                        <a:effectLst/>
                      </a:endParaRPr>
                    </a:p>
                    <a:p>
                      <a:pPr algn="just">
                        <a:lnSpc>
                          <a:spcPts val="11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gn="ctr">
                        <a:lnSpc>
                          <a:spcPts val="1100"/>
                        </a:lnSpc>
                        <a:spcAft>
                          <a:spcPts val="0"/>
                        </a:spcAft>
                      </a:pPr>
                      <a:r>
                        <a:rPr lang="ru-RU" sz="1200" b="0">
                          <a:effectLst/>
                        </a:rPr>
                        <a:t>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a:effectLst/>
                        </a:rPr>
                        <a:t>2021 год</a:t>
                      </a:r>
                      <a:endParaRPr lang="ru-RU" sz="1000" b="0">
                        <a:effectLst/>
                      </a:endParaRPr>
                    </a:p>
                    <a:p>
                      <a:pPr algn="ctr">
                        <a:lnSpc>
                          <a:spcPts val="1100"/>
                        </a:lnSpc>
                        <a:spcAft>
                          <a:spcPts val="0"/>
                        </a:spcAft>
                      </a:pPr>
                      <a:r>
                        <a:rPr lang="ru-RU" sz="1200" b="0">
                          <a:effectLst/>
                        </a:rPr>
                        <a:t>(по прогнозу)</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100"/>
                        </a:lnSpc>
                        <a:spcAft>
                          <a:spcPts val="0"/>
                        </a:spcAft>
                      </a:pPr>
                      <a:r>
                        <a:rPr lang="ru-RU" sz="1200" b="0">
                          <a:effectLst/>
                        </a:rPr>
                        <a:t>2022 год</a:t>
                      </a:r>
                      <a:endParaRPr lang="ru-RU" sz="1000" b="0">
                        <a:effectLst/>
                      </a:endParaRPr>
                    </a:p>
                    <a:p>
                      <a:pPr algn="ctr">
                        <a:lnSpc>
                          <a:spcPts val="1100"/>
                        </a:lnSpc>
                        <a:spcAft>
                          <a:spcPts val="0"/>
                        </a:spcAft>
                      </a:pPr>
                      <a:r>
                        <a:rPr lang="ru-RU" sz="1200" b="0">
                          <a:effectLst/>
                        </a:rPr>
                        <a:t>(по прогнозу)</a:t>
                      </a:r>
                      <a:endParaRPr lang="ru-RU" sz="1000" b="0">
                        <a:effectLst/>
                        <a:latin typeface="Times New Roman"/>
                        <a:ea typeface="Times New Roman"/>
                      </a:endParaRPr>
                    </a:p>
                  </a:txBody>
                  <a:tcPr marL="68580" marR="68580" marT="0" marB="0" anchor="ctr"/>
                </a:tc>
                <a:tc hMerge="1">
                  <a:txBody>
                    <a:bodyPr/>
                    <a:lstStyle/>
                    <a:p>
                      <a:endParaRPr lang="ru-RU"/>
                    </a:p>
                  </a:txBody>
                  <a:tcPr/>
                </a:tc>
              </a:tr>
              <a:tr h="983446">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dirty="0">
                          <a:effectLst/>
                        </a:rPr>
                        <a:t>Проект (тыс.           рублей)</a:t>
                      </a:r>
                      <a:endParaRPr lang="ru-RU" sz="1000" b="0" dirty="0">
                        <a:effectLst/>
                      </a:endParaRPr>
                    </a:p>
                    <a:p>
                      <a:pPr algn="ctr">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dirty="0">
                          <a:effectLst/>
                        </a:rPr>
                        <a:t>Проект (тыс.           рублей)</a:t>
                      </a:r>
                      <a:endParaRPr lang="ru-RU" sz="1000" b="0" dirty="0">
                        <a:effectLst/>
                      </a:endParaRPr>
                    </a:p>
                    <a:p>
                      <a:pPr algn="ctr">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dirty="0">
                          <a:effectLst/>
                        </a:rPr>
                        <a:t>Проект (тыс.           рублей)</a:t>
                      </a:r>
                      <a:endParaRPr lang="ru-RU" sz="1000" b="0" dirty="0">
                        <a:effectLst/>
                      </a:endParaRPr>
                    </a:p>
                    <a:p>
                      <a:pPr algn="ctr">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88032">
                <a:tc gridSpan="8">
                  <a:txBody>
                    <a:bodyPr/>
                    <a:lstStyle/>
                    <a:p>
                      <a:pPr algn="just">
                        <a:lnSpc>
                          <a:spcPts val="1100"/>
                        </a:lnSpc>
                        <a:spcAft>
                          <a:spcPts val="0"/>
                        </a:spcAft>
                      </a:pPr>
                      <a:r>
                        <a:rPr lang="ru-RU" sz="1200" b="0">
                          <a:effectLst/>
                        </a:rPr>
                        <a:t>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92088">
                <a:tc>
                  <a:txBody>
                    <a:bodyPr/>
                    <a:lstStyle/>
                    <a:p>
                      <a:pPr algn="just">
                        <a:lnSpc>
                          <a:spcPts val="1100"/>
                        </a:lnSpc>
                        <a:spcAft>
                          <a:spcPts val="0"/>
                        </a:spcAft>
                      </a:pPr>
                      <a:r>
                        <a:rPr lang="ru-RU" sz="1200" b="0">
                          <a:effectLst/>
                        </a:rPr>
                        <a:t>Мероприятия по отрасли «Жилищно-коммунальное хозяйство» </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29 005,1</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5 440,0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18,8</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5 440,0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5 440,0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520554">
                <a:tc>
                  <a:txBody>
                    <a:bodyPr/>
                    <a:lstStyle/>
                    <a:p>
                      <a:pPr algn="just">
                        <a:lnSpc>
                          <a:spcPts val="1100"/>
                        </a:lnSpc>
                        <a:spcAft>
                          <a:spcPts val="0"/>
                        </a:spcAft>
                      </a:pPr>
                      <a:r>
                        <a:rPr lang="ru-RU" sz="1200" b="0">
                          <a:effectLst/>
                        </a:rPr>
                        <a:t>Исполнение полномочий по краевым Законам</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1091884,5</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843440,4</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78,0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846313,1</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101,0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852473,6</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101,0</a:t>
                      </a:r>
                      <a:endParaRPr lang="ru-RU" sz="1000" b="0">
                        <a:effectLst/>
                        <a:latin typeface="Times New Roman"/>
                        <a:ea typeface="Times New Roman"/>
                      </a:endParaRPr>
                    </a:p>
                  </a:txBody>
                  <a:tcPr marL="68580" marR="68580" marT="0" marB="0" anchor="ctr"/>
                </a:tc>
              </a:tr>
              <a:tr h="271534">
                <a:tc>
                  <a:txBody>
                    <a:bodyPr/>
                    <a:lstStyle/>
                    <a:p>
                      <a:pPr algn="just">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dirty="0">
                          <a:effectLst/>
                        </a:rPr>
                        <a:t>1125495,2</a:t>
                      </a:r>
                      <a:endParaRPr lang="ru-RU" sz="1000" b="0" dirty="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848880,4</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76,0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851753,1</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101,0</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a:effectLst/>
                        </a:rPr>
                        <a:t>857913,6</a:t>
                      </a:r>
                      <a:endParaRPr lang="ru-RU" sz="1000" b="0">
                        <a:effectLst/>
                        <a:latin typeface="Times New Roman"/>
                        <a:ea typeface="Times New Roman"/>
                      </a:endParaRPr>
                    </a:p>
                  </a:txBody>
                  <a:tcPr marL="68580" marR="68580" marT="0" marB="0" anchor="ctr"/>
                </a:tc>
                <a:tc>
                  <a:txBody>
                    <a:bodyPr/>
                    <a:lstStyle/>
                    <a:p>
                      <a:pPr algn="just">
                        <a:lnSpc>
                          <a:spcPts val="1100"/>
                        </a:lnSpc>
                        <a:spcAft>
                          <a:spcPts val="0"/>
                        </a:spcAft>
                      </a:pPr>
                      <a:r>
                        <a:rPr lang="ru-RU" sz="1200" b="0" dirty="0">
                          <a:effectLst/>
                        </a:rPr>
                        <a:t>101,0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95147" y="5930860"/>
            <a:ext cx="6624736" cy="738664"/>
          </a:xfrm>
          <a:prstGeom prst="rect">
            <a:avLst/>
          </a:prstGeom>
        </p:spPr>
        <p:txBody>
          <a:bodyPr wrap="square">
            <a:spAutoFit/>
          </a:bodyPr>
          <a:lstStyle/>
          <a:p>
            <a:pPr indent="542925" algn="just"/>
            <a:r>
              <a:rPr lang="ru-RU" sz="1400" dirty="0"/>
              <a:t>Динамика расходов в 2020 году к 2019 году составила 76,0 % (снижение на 276614,24 тыс. рублей) в 2021 году к 2020 году – 101,0 %, в 2022 году к 2021 году – 101,0 %.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333375" y="179512"/>
            <a:ext cx="6172200" cy="1008112"/>
          </a:xfrm>
        </p:spPr>
        <p:txBody>
          <a:bodyPr/>
          <a:lstStyle/>
          <a:p>
            <a:pPr eaLnBrk="1" hangingPunct="1">
              <a:lnSpc>
                <a:spcPct val="70000"/>
              </a:lnSpc>
            </a:pPr>
            <a:r>
              <a:rPr lang="ru-RU" sz="2800" dirty="0" smtClean="0">
                <a:solidFill>
                  <a:schemeClr val="tx1"/>
                </a:solidFill>
              </a:rPr>
              <a:t>Структура консолидированного бюджета Охотского муниципального района</a:t>
            </a:r>
          </a:p>
        </p:txBody>
      </p:sp>
      <p:sp>
        <p:nvSpPr>
          <p:cNvPr id="7172" name="Rectangle 3"/>
          <p:cNvSpPr>
            <a:spLocks noGrp="1" noChangeArrowheads="1"/>
          </p:cNvSpPr>
          <p:nvPr>
            <p:ph type="body" idx="4294967295"/>
          </p:nvPr>
        </p:nvSpPr>
        <p:spPr>
          <a:xfrm>
            <a:off x="333375" y="1187624"/>
            <a:ext cx="6172200" cy="7884367"/>
          </a:xfrm>
        </p:spPr>
        <p:txBody>
          <a:bodyPr/>
          <a:lstStyle/>
          <a:p>
            <a:pPr marL="0" indent="542925" algn="just" eaLnBrk="1" hangingPunct="1">
              <a:lnSpc>
                <a:spcPct val="90000"/>
              </a:lnSpc>
              <a:buNone/>
            </a:pPr>
            <a:r>
              <a:rPr lang="ru-RU" sz="1800" dirty="0"/>
              <a:t>Консолидированный бюджет </a:t>
            </a:r>
            <a:r>
              <a:rPr lang="ru-RU" sz="1800" dirty="0" smtClean="0"/>
              <a:t>Охотского </a:t>
            </a:r>
            <a:r>
              <a:rPr lang="ru-RU" sz="1800" dirty="0"/>
              <a:t>муниципального района включает в себя районный бюджет и все бюджеты </a:t>
            </a:r>
            <a:r>
              <a:rPr lang="ru-RU" sz="1800" dirty="0" smtClean="0"/>
              <a:t>поселений</a:t>
            </a:r>
            <a:r>
              <a:rPr lang="ru-RU" sz="1800" dirty="0"/>
              <a:t>, находящихся на территории </a:t>
            </a:r>
            <a:r>
              <a:rPr lang="ru-RU" sz="1800" dirty="0" smtClean="0"/>
              <a:t>района, т.е.:  </a:t>
            </a:r>
            <a:endParaRPr lang="ru-RU" sz="1800" dirty="0"/>
          </a:p>
          <a:p>
            <a:pPr marL="0" indent="542925" algn="just" eaLnBrk="1" hangingPunct="1">
              <a:lnSpc>
                <a:spcPct val="90000"/>
              </a:lnSpc>
              <a:buNone/>
            </a:pPr>
            <a:r>
              <a:rPr lang="ru-RU" sz="1800" dirty="0" smtClean="0"/>
              <a:t>Бюджет </a:t>
            </a:r>
            <a:r>
              <a:rPr lang="ru-RU" sz="1800" dirty="0" err="1" smtClean="0"/>
              <a:t>Аркинского</a:t>
            </a:r>
            <a:r>
              <a:rPr lang="ru-RU" sz="1800" dirty="0" smtClean="0"/>
              <a:t> сельского поселения;</a:t>
            </a:r>
          </a:p>
          <a:p>
            <a:pPr marL="0" indent="542925" algn="just" eaLnBrk="1" hangingPunct="1">
              <a:lnSpc>
                <a:spcPct val="90000"/>
              </a:lnSpc>
              <a:buNone/>
            </a:pPr>
            <a:r>
              <a:rPr lang="ru-RU" sz="1800" dirty="0" smtClean="0"/>
              <a:t>Бюджет </a:t>
            </a:r>
            <a:r>
              <a:rPr lang="ru-RU" sz="1800" dirty="0" err="1" smtClean="0"/>
              <a:t>Булгинского</a:t>
            </a:r>
            <a:r>
              <a:rPr lang="ru-RU" sz="1800" dirty="0" smtClean="0"/>
              <a:t> сельского поселения;</a:t>
            </a:r>
          </a:p>
          <a:p>
            <a:pPr marL="0" indent="542925" algn="just" eaLnBrk="1" hangingPunct="1">
              <a:lnSpc>
                <a:spcPct val="90000"/>
              </a:lnSpc>
              <a:buNone/>
            </a:pPr>
            <a:r>
              <a:rPr lang="ru-RU" sz="1800" dirty="0" smtClean="0"/>
              <a:t>Бюджет сельского поселения «Село Вострецово»;</a:t>
            </a:r>
          </a:p>
          <a:p>
            <a:pPr marL="0" indent="542925" algn="just" eaLnBrk="1" hangingPunct="1">
              <a:lnSpc>
                <a:spcPct val="90000"/>
              </a:lnSpc>
              <a:buNone/>
            </a:pPr>
            <a:r>
              <a:rPr lang="ru-RU" sz="1800" dirty="0" smtClean="0"/>
              <a:t>Бюджет </a:t>
            </a:r>
            <a:r>
              <a:rPr lang="ru-RU" sz="1800" dirty="0" err="1" smtClean="0"/>
              <a:t>Инского</a:t>
            </a:r>
            <a:r>
              <a:rPr lang="ru-RU" sz="1800" dirty="0" smtClean="0"/>
              <a:t> сельского поселения;</a:t>
            </a:r>
          </a:p>
          <a:p>
            <a:pPr marL="0" indent="542925" algn="just" eaLnBrk="1" hangingPunct="1">
              <a:lnSpc>
                <a:spcPct val="90000"/>
              </a:lnSpc>
              <a:buNone/>
            </a:pPr>
            <a:r>
              <a:rPr lang="ru-RU" sz="1800" dirty="0" smtClean="0"/>
              <a:t>Бюджет сельского поселения «Поселок Морской»;</a:t>
            </a:r>
          </a:p>
          <a:p>
            <a:pPr marL="0" indent="542925" algn="just" eaLnBrk="1" hangingPunct="1">
              <a:lnSpc>
                <a:spcPct val="90000"/>
              </a:lnSpc>
              <a:buNone/>
            </a:pPr>
            <a:r>
              <a:rPr lang="ru-RU" sz="1800" dirty="0" smtClean="0"/>
              <a:t>Бюджет сельского поселения «Поселок Новое Устье»;</a:t>
            </a:r>
          </a:p>
          <a:p>
            <a:pPr marL="0" indent="542925" algn="just" eaLnBrk="1" hangingPunct="1">
              <a:lnSpc>
                <a:spcPct val="90000"/>
              </a:lnSpc>
              <a:buNone/>
            </a:pPr>
            <a:r>
              <a:rPr lang="ru-RU" sz="1800" dirty="0" smtClean="0"/>
              <a:t>Бюджет Резидентского сельского поселения;</a:t>
            </a:r>
          </a:p>
          <a:p>
            <a:pPr marL="0" indent="542925" algn="just" eaLnBrk="1" hangingPunct="1">
              <a:lnSpc>
                <a:spcPct val="90000"/>
              </a:lnSpc>
              <a:buNone/>
            </a:pPr>
            <a:r>
              <a:rPr lang="ru-RU" sz="1800" dirty="0" smtClean="0"/>
              <a:t>Бюджет городского поселения «Рабочий поселок Охотск»;</a:t>
            </a:r>
          </a:p>
          <a:p>
            <a:pPr marL="0" indent="542925" algn="just" eaLnBrk="1" hangingPunct="1">
              <a:lnSpc>
                <a:spcPct val="90000"/>
              </a:lnSpc>
              <a:buNone/>
            </a:pPr>
            <a:r>
              <a:rPr lang="ru-RU" sz="1800" dirty="0" smtClean="0"/>
              <a:t>Районный бюджет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5508104"/>
            <a:ext cx="6192688" cy="35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66713"/>
            <a:ext cx="6858000" cy="1036935"/>
          </a:xfrm>
        </p:spPr>
        <p:txBody>
          <a:bodyPr/>
          <a:lstStyle/>
          <a:p>
            <a:r>
              <a:rPr lang="ru-RU" sz="2000" dirty="0" smtClean="0"/>
              <a:t>Муниципальная программа </a:t>
            </a:r>
            <a:br>
              <a:rPr lang="ru-RU" sz="2000" dirty="0" smtClean="0"/>
            </a:br>
            <a:r>
              <a:rPr lang="ru-RU" sz="2000" dirty="0" smtClean="0"/>
              <a:t>«</a:t>
            </a:r>
            <a:r>
              <a:rPr lang="ru-RU" sz="2000" dirty="0"/>
              <a:t>Противодействие и профилактика </a:t>
            </a:r>
            <a:br>
              <a:rPr lang="ru-RU" sz="2000" dirty="0"/>
            </a:br>
            <a:r>
              <a:rPr lang="ru-RU" sz="2000" dirty="0"/>
              <a:t>терроризма на территории Охотского муниципального </a:t>
            </a:r>
            <a:br>
              <a:rPr lang="ru-RU" sz="2000" dirty="0"/>
            </a:br>
            <a:r>
              <a:rPr lang="ru-RU" sz="2000" dirty="0"/>
              <a:t>района на 2020-2024 годы»</a:t>
            </a:r>
            <a:br>
              <a:rPr lang="ru-RU" sz="2000" dirty="0"/>
            </a:br>
            <a:endParaRPr lang="ru-RU" sz="2000" dirty="0" smtClean="0"/>
          </a:p>
        </p:txBody>
      </p:sp>
      <p:pic>
        <p:nvPicPr>
          <p:cNvPr id="60419" name="Picture 4" descr="iCABNSXF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7019925"/>
            <a:ext cx="60483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116632" y="1403649"/>
            <a:ext cx="6624736" cy="1600438"/>
          </a:xfrm>
          <a:prstGeom prst="rect">
            <a:avLst/>
          </a:prstGeom>
        </p:spPr>
        <p:txBody>
          <a:bodyPr wrap="square">
            <a:spAutoFit/>
          </a:bodyPr>
          <a:lstStyle/>
          <a:p>
            <a:pPr indent="542925" algn="just"/>
            <a:r>
              <a:rPr lang="ru-RU" sz="1400" dirty="0"/>
              <a:t>Целями Программы являются: усиление мер по защите населения района, объектов первоочередной антитеррористической защиты, расположенных на территории района, от террористической угрозы, своевременное предупреждение, выявление и пресечение террористической и экстремистской деятельности на территории района.</a:t>
            </a:r>
          </a:p>
          <a:p>
            <a:pPr indent="542925" algn="just"/>
            <a:r>
              <a:rPr lang="ru-RU" sz="1400" dirty="0"/>
              <a:t>Расходы районного бюджета в 2019– 2022 годах на реализацию Программы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4225094071"/>
              </p:ext>
            </p:extLst>
          </p:nvPr>
        </p:nvGraphicFramePr>
        <p:xfrm>
          <a:off x="116632" y="3004087"/>
          <a:ext cx="6624737" cy="2379346"/>
        </p:xfrm>
        <a:graphic>
          <a:graphicData uri="http://schemas.openxmlformats.org/drawingml/2006/table">
            <a:tbl>
              <a:tblPr firstRow="1" firstCol="1" bandRow="1">
                <a:tableStyleId>{C4B1156A-380E-4F78-BDF5-A606A8083BF9}</a:tableStyleId>
              </a:tblPr>
              <a:tblGrid>
                <a:gridCol w="1791258"/>
                <a:gridCol w="792714"/>
                <a:gridCol w="689802"/>
                <a:gridCol w="689802"/>
                <a:gridCol w="689802"/>
                <a:gridCol w="689802"/>
                <a:gridCol w="689802"/>
                <a:gridCol w="591755"/>
              </a:tblGrid>
              <a:tr h="438375">
                <a:tc rowSpan="2">
                  <a:txBody>
                    <a:bodyPr/>
                    <a:lstStyle/>
                    <a:p>
                      <a:pPr indent="445770">
                        <a:lnSpc>
                          <a:spcPts val="1000"/>
                        </a:lnSpc>
                        <a:spcAft>
                          <a:spcPts val="0"/>
                        </a:spcAft>
                      </a:pPr>
                      <a:r>
                        <a:rPr lang="ru-RU" sz="1200" b="0">
                          <a:effectLst/>
                        </a:rPr>
                        <a:t>Показатель</a:t>
                      </a:r>
                      <a:endParaRPr lang="ru-RU" sz="1000" b="0">
                        <a:effectLst/>
                      </a:endParaRPr>
                    </a:p>
                    <a:p>
                      <a:pPr indent="445770">
                        <a:lnSpc>
                          <a:spcPts val="1000"/>
                        </a:lnSpc>
                        <a:spcAft>
                          <a:spcPts val="0"/>
                        </a:spcAft>
                      </a:pPr>
                      <a:r>
                        <a:rPr lang="ru-RU" sz="1200" b="0">
                          <a:effectLst/>
                        </a:rPr>
                        <a:t> </a:t>
                      </a:r>
                      <a:endParaRPr lang="ru-RU" sz="1000" b="0">
                        <a:effectLst/>
                        <a:latin typeface="Times New Roman"/>
                        <a:ea typeface="Times New Roman"/>
                      </a:endParaRPr>
                    </a:p>
                  </a:txBody>
                  <a:tcPr marL="68580" marR="68580" marT="0" marB="0" anchor="ctr"/>
                </a:tc>
                <a:tc rowSpan="2">
                  <a:txBody>
                    <a:bodyPr/>
                    <a:lstStyle/>
                    <a:p>
                      <a:pPr algn="ctr">
                        <a:lnSpc>
                          <a:spcPts val="1000"/>
                        </a:lnSpc>
                        <a:spcAft>
                          <a:spcPts val="0"/>
                        </a:spcAft>
                      </a:pPr>
                      <a:r>
                        <a:rPr lang="ru-RU" sz="1200" b="0">
                          <a:effectLst/>
                        </a:rPr>
                        <a:t>2019 год роспись на</a:t>
                      </a:r>
                      <a:endParaRPr lang="ru-RU" sz="1000" b="0">
                        <a:effectLst/>
                      </a:endParaRPr>
                    </a:p>
                    <a:p>
                      <a:pPr algn="ctr">
                        <a:lnSpc>
                          <a:spcPts val="1000"/>
                        </a:lnSpc>
                        <a:spcAft>
                          <a:spcPts val="0"/>
                        </a:spcAft>
                      </a:pPr>
                      <a:r>
                        <a:rPr lang="ru-RU" sz="1200" b="0">
                          <a:effectLst/>
                        </a:rPr>
                        <a:t>01.10.19 </a:t>
                      </a:r>
                      <a:endParaRPr lang="ru-RU" sz="1000" b="0">
                        <a:effectLst/>
                      </a:endParaRPr>
                    </a:p>
                    <a:p>
                      <a:pPr algn="ctr">
                        <a:lnSpc>
                          <a:spcPts val="10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nSpc>
                          <a:spcPts val="1000"/>
                        </a:lnSpc>
                        <a:spcAft>
                          <a:spcPts val="0"/>
                        </a:spcAft>
                      </a:pPr>
                      <a:r>
                        <a:rPr lang="ru-RU" sz="1200" b="0">
                          <a:effectLst/>
                        </a:rPr>
                        <a:t>     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000"/>
                        </a:lnSpc>
                        <a:spcAft>
                          <a:spcPts val="0"/>
                        </a:spcAft>
                      </a:pPr>
                      <a:r>
                        <a:rPr lang="ru-RU" sz="1200" b="0">
                          <a:effectLst/>
                        </a:rPr>
                        <a:t>       2021 год (по прогнозу)</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000"/>
                        </a:lnSpc>
                        <a:spcAft>
                          <a:spcPts val="0"/>
                        </a:spcAft>
                      </a:pPr>
                      <a:r>
                        <a:rPr lang="ru-RU" sz="1200" b="0">
                          <a:effectLst/>
                        </a:rPr>
                        <a:t>    2022 год </a:t>
                      </a:r>
                      <a:endParaRPr lang="ru-RU" sz="1000" b="0">
                        <a:effectLst/>
                      </a:endParaRPr>
                    </a:p>
                    <a:p>
                      <a:pPr>
                        <a:lnSpc>
                          <a:spcPts val="1000"/>
                        </a:lnSpc>
                        <a:spcAft>
                          <a:spcPts val="0"/>
                        </a:spcAft>
                      </a:pPr>
                      <a:r>
                        <a:rPr lang="ru-RU" sz="1200" b="0">
                          <a:effectLst/>
                        </a:rPr>
                        <a:t>(по прогнозу)</a:t>
                      </a:r>
                      <a:endParaRPr lang="ru-RU" sz="1000" b="0">
                        <a:effectLst/>
                        <a:latin typeface="Times New Roman"/>
                        <a:ea typeface="Times New Roman"/>
                      </a:endParaRPr>
                    </a:p>
                  </a:txBody>
                  <a:tcPr marL="68580" marR="68580" marT="0" marB="0" anchor="ctr"/>
                </a:tc>
                <a:tc hMerge="1">
                  <a:txBody>
                    <a:bodyPr/>
                    <a:lstStyle/>
                    <a:p>
                      <a:endParaRPr lang="ru-RU"/>
                    </a:p>
                  </a:txBody>
                  <a:tcPr/>
                </a:tc>
              </a:tr>
              <a:tr h="1057530">
                <a:tc vMerge="1">
                  <a:txBody>
                    <a:bodyPr/>
                    <a:lstStyle/>
                    <a:p>
                      <a:endParaRPr lang="ru-RU"/>
                    </a:p>
                  </a:txBody>
                  <a:tcPr/>
                </a:tc>
                <a:tc vMerge="1">
                  <a:txBody>
                    <a:bodyPr/>
                    <a:lstStyle/>
                    <a:p>
                      <a:endParaRPr lang="ru-RU"/>
                    </a:p>
                  </a:txBody>
                  <a:tcP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Aft>
                          <a:spcPts val="0"/>
                        </a:spcAft>
                      </a:pPr>
                      <a:r>
                        <a:rPr lang="ru-RU" sz="1200" b="0" dirty="0">
                          <a:effectLst/>
                        </a:rPr>
                        <a:t>изменение к предыдущему году,</a:t>
                      </a:r>
                      <a:endParaRPr lang="ru-RU" sz="1000" b="0" dirty="0">
                        <a:effectLst/>
                      </a:endParaRPr>
                    </a:p>
                    <a:p>
                      <a:pPr algn="ctr">
                        <a:lnSpc>
                          <a:spcPts val="1000"/>
                        </a:lnSpc>
                        <a:spcBef>
                          <a:spcPts val="400"/>
                        </a:spcBef>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22533">
                <a:tc gridSpan="8">
                  <a:txBody>
                    <a:bodyPr/>
                    <a:lstStyle/>
                    <a:p>
                      <a:pPr algn="ctr">
                        <a:lnSpc>
                          <a:spcPts val="1000"/>
                        </a:lnSpc>
                        <a:spcBef>
                          <a:spcPts val="400"/>
                        </a:spcBef>
                        <a:spcAft>
                          <a:spcPts val="0"/>
                        </a:spcAft>
                      </a:pPr>
                      <a:r>
                        <a:rPr lang="ru-RU" sz="1200" b="0">
                          <a:effectLst/>
                        </a:rPr>
                        <a:t> 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38375">
                <a:tc>
                  <a:txBody>
                    <a:bodyPr/>
                    <a:lstStyle/>
                    <a:p>
                      <a:pPr algn="just">
                        <a:lnSpc>
                          <a:spcPts val="1000"/>
                        </a:lnSpc>
                        <a:spcBef>
                          <a:spcPts val="200"/>
                        </a:spcBef>
                        <a:spcAft>
                          <a:spcPts val="0"/>
                        </a:spcAft>
                      </a:pPr>
                      <a:r>
                        <a:rPr lang="ru-RU" sz="1200" b="0">
                          <a:effectLst/>
                        </a:rPr>
                        <a:t>Мероприятия в рамках программы</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63,6</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220,0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346,2</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220,0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220,0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r>
              <a:tr h="222533">
                <a:tc>
                  <a:txBody>
                    <a:bodyPr/>
                    <a:lstStyle/>
                    <a:p>
                      <a:pPr algn="ctr">
                        <a:lnSpc>
                          <a:spcPts val="1000"/>
                        </a:lnSpc>
                        <a:spcBef>
                          <a:spcPts val="200"/>
                        </a:spcBef>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63,6</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220,0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346,2</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220,0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a:effectLst/>
                        </a:rPr>
                        <a:t>220,0</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16632" y="5449330"/>
            <a:ext cx="6624736" cy="523220"/>
          </a:xfrm>
          <a:prstGeom prst="rect">
            <a:avLst/>
          </a:prstGeom>
        </p:spPr>
        <p:txBody>
          <a:bodyPr wrap="square">
            <a:spAutoFit/>
          </a:bodyPr>
          <a:lstStyle/>
          <a:p>
            <a:pPr indent="542925" algn="just"/>
            <a:r>
              <a:rPr lang="ru-RU" sz="1400" dirty="0"/>
              <a:t>Динамика расходов в 2020 году к 2019 году составила 346,187 % (рост на 156,45 тыс. рублей), в 2021 </a:t>
            </a:r>
            <a:r>
              <a:rPr lang="ru-RU" sz="1400" dirty="0" smtClean="0"/>
              <a:t>– 2022 годах расходы  на </a:t>
            </a:r>
            <a:r>
              <a:rPr lang="ru-RU" sz="1400" dirty="0"/>
              <a:t>уровне 2020 </a:t>
            </a:r>
            <a:r>
              <a:rPr lang="ru-RU" sz="1400" dirty="0" smtClean="0"/>
              <a:t>года.</a:t>
            </a:r>
            <a:endParaRPr lang="ru-RU" sz="1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403" y="24833"/>
            <a:ext cx="6858000" cy="1306807"/>
          </a:xfrm>
        </p:spPr>
        <p:txBody>
          <a:bodyPr/>
          <a:lstStyle/>
          <a:p>
            <a:r>
              <a:rPr lang="ru-RU" sz="2000" dirty="0" smtClean="0"/>
              <a:t>Муниципальная программа </a:t>
            </a:r>
            <a:br>
              <a:rPr lang="ru-RU" sz="2000" dirty="0" smtClean="0"/>
            </a:br>
            <a:r>
              <a:rPr lang="ru-RU" sz="2000" dirty="0" smtClean="0"/>
              <a:t>«</a:t>
            </a:r>
            <a:r>
              <a:rPr lang="ru-RU" sz="2000" dirty="0"/>
              <a:t>Повышение эффективности управления муниципальными финансами Охотского муниципального района </a:t>
            </a:r>
            <a:br>
              <a:rPr lang="ru-RU" sz="2000" dirty="0"/>
            </a:br>
            <a:r>
              <a:rPr lang="ru-RU" sz="2000" dirty="0"/>
              <a:t>на период до 2025 года»</a:t>
            </a:r>
          </a:p>
        </p:txBody>
      </p:sp>
      <p:sp>
        <p:nvSpPr>
          <p:cNvPr id="2" name="Прямоугольник 1"/>
          <p:cNvSpPr/>
          <p:nvPr/>
        </p:nvSpPr>
        <p:spPr>
          <a:xfrm>
            <a:off x="116632" y="1331640"/>
            <a:ext cx="6552728" cy="1169551"/>
          </a:xfrm>
          <a:prstGeom prst="rect">
            <a:avLst/>
          </a:prstGeom>
        </p:spPr>
        <p:txBody>
          <a:bodyPr wrap="square">
            <a:spAutoFit/>
          </a:bodyPr>
          <a:lstStyle/>
          <a:p>
            <a:pPr indent="542925" algn="just"/>
            <a:r>
              <a:rPr lang="ru-RU" sz="1400" dirty="0"/>
              <a:t>Целью Программы является повышение эффективности, прозрачности и подотчетности использования бюджетных средств при достижении приоритетов и целей социально-экономического развития района.</a:t>
            </a:r>
          </a:p>
          <a:p>
            <a:pPr indent="542925" algn="just"/>
            <a:r>
              <a:rPr lang="ru-RU" sz="1400" dirty="0"/>
              <a:t>Расходы районного бюджета в 2019 – 2022 годах на реализацию Программы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2867076333"/>
              </p:ext>
            </p:extLst>
          </p:nvPr>
        </p:nvGraphicFramePr>
        <p:xfrm>
          <a:off x="188639" y="2501191"/>
          <a:ext cx="6480722" cy="4326981"/>
        </p:xfrm>
        <a:graphic>
          <a:graphicData uri="http://schemas.openxmlformats.org/drawingml/2006/table">
            <a:tbl>
              <a:tblPr firstRow="1" firstCol="1" bandRow="1">
                <a:tableStyleId>{C4B1156A-380E-4F78-BDF5-A606A8083BF9}</a:tableStyleId>
              </a:tblPr>
              <a:tblGrid>
                <a:gridCol w="1672945"/>
                <a:gridCol w="740357"/>
                <a:gridCol w="717627"/>
                <a:gridCol w="717627"/>
                <a:gridCol w="717627"/>
                <a:gridCol w="618394"/>
                <a:gridCol w="720080"/>
                <a:gridCol w="576065"/>
              </a:tblGrid>
              <a:tr h="270609">
                <a:tc rowSpan="2">
                  <a:txBody>
                    <a:bodyPr/>
                    <a:lstStyle/>
                    <a:p>
                      <a:pPr indent="445770">
                        <a:lnSpc>
                          <a:spcPts val="1100"/>
                        </a:lnSpc>
                        <a:spcAft>
                          <a:spcPts val="0"/>
                        </a:spcAft>
                      </a:pPr>
                      <a:r>
                        <a:rPr lang="ru-RU" sz="1200" b="0" dirty="0">
                          <a:effectLst/>
                        </a:rPr>
                        <a:t>Показатель</a:t>
                      </a:r>
                      <a:endParaRPr lang="ru-RU" sz="1000" b="0" dirty="0">
                        <a:effectLst/>
                      </a:endParaRPr>
                    </a:p>
                    <a:p>
                      <a:pPr indent="445770">
                        <a:lnSpc>
                          <a:spcPts val="1100"/>
                        </a:lnSpc>
                        <a:spcAft>
                          <a:spcPts val="0"/>
                        </a:spcAft>
                      </a:pPr>
                      <a:r>
                        <a:rPr lang="ru-RU" sz="1200" b="0" dirty="0">
                          <a:effectLst/>
                        </a:rPr>
                        <a:t> </a:t>
                      </a:r>
                      <a:endParaRPr lang="ru-RU" sz="1000" b="0" dirty="0">
                        <a:effectLst/>
                        <a:latin typeface="Times New Roman"/>
                        <a:ea typeface="Times New Roman"/>
                      </a:endParaRPr>
                    </a:p>
                  </a:txBody>
                  <a:tcPr marL="68580" marR="68580" marT="0" marB="0" anchor="ctr"/>
                </a:tc>
                <a:tc rowSpan="2">
                  <a:txBody>
                    <a:bodyPr/>
                    <a:lstStyle/>
                    <a:p>
                      <a:pPr algn="ctr">
                        <a:lnSpc>
                          <a:spcPts val="1100"/>
                        </a:lnSpc>
                        <a:spcAft>
                          <a:spcPts val="0"/>
                        </a:spcAft>
                      </a:pPr>
                      <a:r>
                        <a:rPr lang="ru-RU" sz="1200" b="0">
                          <a:effectLst/>
                        </a:rPr>
                        <a:t>2019 год роспись на</a:t>
                      </a:r>
                      <a:endParaRPr lang="ru-RU" sz="1000" b="0">
                        <a:effectLst/>
                      </a:endParaRPr>
                    </a:p>
                    <a:p>
                      <a:pPr algn="ctr">
                        <a:lnSpc>
                          <a:spcPts val="1100"/>
                        </a:lnSpc>
                        <a:spcAft>
                          <a:spcPts val="0"/>
                        </a:spcAft>
                      </a:pPr>
                      <a:r>
                        <a:rPr lang="ru-RU" sz="1200" b="0">
                          <a:effectLst/>
                        </a:rPr>
                        <a:t>01.10.19 </a:t>
                      </a:r>
                      <a:endParaRPr lang="ru-RU" sz="1000" b="0">
                        <a:effectLst/>
                      </a:endParaRPr>
                    </a:p>
                    <a:p>
                      <a:pPr algn="ctr">
                        <a:lnSpc>
                          <a:spcPts val="11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nSpc>
                          <a:spcPts val="1100"/>
                        </a:lnSpc>
                        <a:spcAft>
                          <a:spcPts val="0"/>
                        </a:spcAft>
                      </a:pPr>
                      <a:r>
                        <a:rPr lang="ru-RU" sz="1200" b="0">
                          <a:effectLst/>
                        </a:rPr>
                        <a:t>     2020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080120">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43815">
                <a:tc gridSpan="8">
                  <a:txBody>
                    <a:bodyPr/>
                    <a:lstStyle/>
                    <a:p>
                      <a:pPr algn="ctr">
                        <a:lnSpc>
                          <a:spcPts val="1000"/>
                        </a:lnSpc>
                        <a:spcBef>
                          <a:spcPts val="400"/>
                        </a:spcBef>
                        <a:spcAft>
                          <a:spcPts val="0"/>
                        </a:spcAft>
                      </a:pPr>
                      <a:r>
                        <a:rPr lang="ru-RU" sz="1200" b="0">
                          <a:effectLst/>
                        </a:rPr>
                        <a:t> 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00401">
                <a:tc>
                  <a:txBody>
                    <a:bodyPr/>
                    <a:lstStyle/>
                    <a:p>
                      <a:pPr algn="just">
                        <a:lnSpc>
                          <a:spcPts val="1100"/>
                        </a:lnSpc>
                        <a:spcAft>
                          <a:spcPts val="0"/>
                        </a:spcAft>
                      </a:pPr>
                      <a:r>
                        <a:rPr lang="ru-RU" sz="1200" b="0" dirty="0">
                          <a:effectLst/>
                        </a:rPr>
                        <a:t>Обеспечение </a:t>
                      </a:r>
                      <a:r>
                        <a:rPr lang="ru-RU" sz="1200" b="0" dirty="0" err="1" smtClean="0">
                          <a:effectLst/>
                        </a:rPr>
                        <a:t>эффек-тивной</a:t>
                      </a:r>
                      <a:r>
                        <a:rPr lang="ru-RU" sz="1200" b="0" dirty="0" smtClean="0">
                          <a:effectLst/>
                        </a:rPr>
                        <a:t> </a:t>
                      </a:r>
                      <a:r>
                        <a:rPr lang="ru-RU" sz="1200" b="0" dirty="0">
                          <a:effectLst/>
                        </a:rPr>
                        <a:t>деятельности администрации района в сфере </a:t>
                      </a:r>
                      <a:r>
                        <a:rPr lang="ru-RU" sz="1200" b="0" dirty="0" err="1" smtClean="0">
                          <a:effectLst/>
                        </a:rPr>
                        <a:t>информаци-онно-коммуникацион-ных</a:t>
                      </a:r>
                      <a:r>
                        <a:rPr lang="ru-RU" sz="1200" b="0" dirty="0" smtClean="0">
                          <a:effectLst/>
                        </a:rPr>
                        <a:t> </a:t>
                      </a:r>
                      <a:r>
                        <a:rPr lang="ru-RU" sz="1200" b="0" dirty="0">
                          <a:effectLst/>
                        </a:rPr>
                        <a:t>технологий и повышение уровня профессиональной подготовки муниципальных служащих</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300,0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720080">
                <a:tc>
                  <a:txBody>
                    <a:bodyPr/>
                    <a:lstStyle/>
                    <a:p>
                      <a:pPr algn="just">
                        <a:lnSpc>
                          <a:spcPts val="1100"/>
                        </a:lnSpc>
                        <a:spcAft>
                          <a:spcPts val="0"/>
                        </a:spcAft>
                      </a:pPr>
                      <a:r>
                        <a:rPr lang="ru-RU" sz="1200" b="0">
                          <a:effectLst/>
                        </a:rPr>
                        <a:t>Совершенствование и развитие межбюджетных отношений</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71287,2</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63816,5</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89,5</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63830,4</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63844,9</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311956">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71587,2</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64116,5</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89,5</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64130,4</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64144,9</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30522" y="7020272"/>
            <a:ext cx="6538837" cy="523220"/>
          </a:xfrm>
          <a:prstGeom prst="rect">
            <a:avLst/>
          </a:prstGeom>
        </p:spPr>
        <p:txBody>
          <a:bodyPr wrap="square">
            <a:spAutoFit/>
          </a:bodyPr>
          <a:lstStyle/>
          <a:p>
            <a:pPr indent="542925" algn="just"/>
            <a:r>
              <a:rPr lang="ru-RU" sz="1400" dirty="0"/>
              <a:t>Динамика расходов в 2020 году к 2019 году составила 89,5 % (снижение на 7 470,63 тыс. рублей</a:t>
            </a:r>
            <a:r>
              <a:rPr lang="ru-RU" sz="1400" dirty="0" smtClean="0"/>
              <a:t>). В 2021 – 2022 года расходы на уровне 2020 года.</a:t>
            </a:r>
            <a:endParaRPr lang="ru-RU" sz="1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6858000" cy="1331640"/>
          </a:xfrm>
        </p:spPr>
        <p:txBody>
          <a:bodyPr/>
          <a:lstStyle/>
          <a:p>
            <a:r>
              <a:rPr lang="ru-RU" sz="2000" dirty="0" smtClean="0"/>
              <a:t>Муниципальная программа </a:t>
            </a:r>
            <a:br>
              <a:rPr lang="ru-RU" sz="2000" dirty="0" smtClean="0"/>
            </a:br>
            <a:r>
              <a:rPr lang="ru-RU" sz="2000" dirty="0" smtClean="0"/>
              <a:t>«Укрепление единства российской нации и этнокультурное развитие народов, проживающих в Охотском муниципальном районе на 2015-2025 годы»  </a:t>
            </a:r>
          </a:p>
        </p:txBody>
      </p:sp>
      <p:sp>
        <p:nvSpPr>
          <p:cNvPr id="2" name="Прямоугольник 1"/>
          <p:cNvSpPr/>
          <p:nvPr/>
        </p:nvSpPr>
        <p:spPr>
          <a:xfrm>
            <a:off x="116632" y="1331640"/>
            <a:ext cx="6624736" cy="1169551"/>
          </a:xfrm>
          <a:prstGeom prst="rect">
            <a:avLst/>
          </a:prstGeom>
        </p:spPr>
        <p:txBody>
          <a:bodyPr wrap="square">
            <a:spAutoFit/>
          </a:bodyPr>
          <a:lstStyle/>
          <a:p>
            <a:pPr indent="542925" algn="just"/>
            <a:r>
              <a:rPr lang="ru-RU" sz="1400" dirty="0"/>
              <a:t>Целью Программы является укрепление гражданского единства многофункционального населения района, гармонизация межнациональных отношений, содействие этнокультурному многообразию населения района.</a:t>
            </a:r>
          </a:p>
          <a:p>
            <a:pPr indent="542925" algn="just"/>
            <a:r>
              <a:rPr lang="ru-RU" sz="1400" dirty="0"/>
              <a:t>Расходы районного бюджета в 2019–2022 годах на реализацию Программы представлены в таблице:</a:t>
            </a:r>
          </a:p>
        </p:txBody>
      </p:sp>
      <p:graphicFrame>
        <p:nvGraphicFramePr>
          <p:cNvPr id="3" name="Таблица 2"/>
          <p:cNvGraphicFramePr>
            <a:graphicFrameLocks noGrp="1"/>
          </p:cNvGraphicFramePr>
          <p:nvPr>
            <p:extLst>
              <p:ext uri="{D42A27DB-BD31-4B8C-83A1-F6EECF244321}">
                <p14:modId xmlns:p14="http://schemas.microsoft.com/office/powerpoint/2010/main" val="2166135476"/>
              </p:ext>
            </p:extLst>
          </p:nvPr>
        </p:nvGraphicFramePr>
        <p:xfrm>
          <a:off x="125881" y="2501191"/>
          <a:ext cx="6615490" cy="5599201"/>
        </p:xfrm>
        <a:graphic>
          <a:graphicData uri="http://schemas.openxmlformats.org/drawingml/2006/table">
            <a:tbl>
              <a:tblPr firstRow="1" firstCol="1" bandRow="1">
                <a:tableStyleId>{C4B1156A-380E-4F78-BDF5-A606A8083BF9}</a:tableStyleId>
              </a:tblPr>
              <a:tblGrid>
                <a:gridCol w="1934967"/>
                <a:gridCol w="792088"/>
                <a:gridCol w="648072"/>
                <a:gridCol w="582918"/>
                <a:gridCol w="688839"/>
                <a:gridCol w="688839"/>
                <a:gridCol w="688839"/>
                <a:gridCol w="590928"/>
              </a:tblGrid>
              <a:tr h="270609">
                <a:tc rowSpan="2">
                  <a:txBody>
                    <a:bodyPr/>
                    <a:lstStyle/>
                    <a:p>
                      <a:pPr indent="445770">
                        <a:lnSpc>
                          <a:spcPts val="1100"/>
                        </a:lnSpc>
                        <a:spcAft>
                          <a:spcPts val="0"/>
                        </a:spcAft>
                      </a:pPr>
                      <a:r>
                        <a:rPr lang="ru-RU" sz="1200" b="0">
                          <a:effectLst/>
                        </a:rPr>
                        <a:t>Показатель</a:t>
                      </a:r>
                      <a:endParaRPr lang="ru-RU" sz="1000" b="0">
                        <a:effectLst/>
                      </a:endParaRPr>
                    </a:p>
                    <a:p>
                      <a:pPr indent="445770">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rowSpan="2">
                  <a:txBody>
                    <a:bodyPr/>
                    <a:lstStyle/>
                    <a:p>
                      <a:pPr marL="0" indent="0" algn="ctr">
                        <a:lnSpc>
                          <a:spcPts val="1100"/>
                        </a:lnSpc>
                        <a:spcAft>
                          <a:spcPts val="0"/>
                        </a:spcAft>
                      </a:pPr>
                      <a:r>
                        <a:rPr lang="ru-RU" sz="1200" b="0" dirty="0">
                          <a:effectLst/>
                        </a:rPr>
                        <a:t>2019 год роспись на</a:t>
                      </a:r>
                      <a:endParaRPr lang="ru-RU" sz="1000" b="0" dirty="0">
                        <a:effectLst/>
                      </a:endParaRPr>
                    </a:p>
                    <a:p>
                      <a:pPr algn="ctr">
                        <a:lnSpc>
                          <a:spcPts val="1100"/>
                        </a:lnSpc>
                        <a:spcAft>
                          <a:spcPts val="0"/>
                        </a:spcAft>
                      </a:pPr>
                      <a:r>
                        <a:rPr lang="ru-RU" sz="1200" b="0" dirty="0">
                          <a:effectLst/>
                        </a:rPr>
                        <a:t>01.10.19 </a:t>
                      </a:r>
                      <a:endParaRPr lang="ru-RU" sz="1000" b="0" dirty="0">
                        <a:effectLst/>
                      </a:endParaRPr>
                    </a:p>
                    <a:p>
                      <a:pPr algn="ctr">
                        <a:lnSpc>
                          <a:spcPts val="1100"/>
                        </a:lnSpc>
                        <a:spcAft>
                          <a:spcPts val="0"/>
                        </a:spcAft>
                      </a:pPr>
                      <a:r>
                        <a:rPr lang="ru-RU" sz="1200" b="0" dirty="0">
                          <a:effectLst/>
                        </a:rPr>
                        <a:t>(тыс.           рублей)</a:t>
                      </a:r>
                      <a:endParaRPr lang="ru-RU" sz="1000" b="0" dirty="0">
                        <a:effectLst/>
                        <a:latin typeface="Times New Roman"/>
                        <a:ea typeface="Times New Roman"/>
                      </a:endParaRPr>
                    </a:p>
                  </a:txBody>
                  <a:tcPr marL="68580" marR="68580" marT="0" marB="0" anchor="ctr"/>
                </a:tc>
                <a:tc gridSpan="2">
                  <a:txBody>
                    <a:bodyPr/>
                    <a:lstStyle/>
                    <a:p>
                      <a:pPr>
                        <a:lnSpc>
                          <a:spcPts val="1100"/>
                        </a:lnSpc>
                        <a:spcAft>
                          <a:spcPts val="0"/>
                        </a:spcAft>
                      </a:pPr>
                      <a:r>
                        <a:rPr lang="ru-RU" sz="1200" b="0" dirty="0">
                          <a:effectLst/>
                        </a:rPr>
                        <a:t>     2020 год</a:t>
                      </a:r>
                      <a:endParaRPr lang="ru-RU" sz="1000" b="0" dirty="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2021 год</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nSpc>
                          <a:spcPts val="1100"/>
                        </a:lnSpc>
                        <a:spcAft>
                          <a:spcPts val="0"/>
                        </a:spcAft>
                      </a:pPr>
                      <a:r>
                        <a:rPr lang="ru-RU" sz="1200" b="0">
                          <a:effectLst/>
                        </a:rPr>
                        <a:t>    2022 год</a:t>
                      </a:r>
                      <a:endParaRPr lang="ru-RU" sz="1000" b="0">
                        <a:effectLst/>
                        <a:latin typeface="Times New Roman"/>
                        <a:ea typeface="Times New Roman"/>
                      </a:endParaRPr>
                    </a:p>
                  </a:txBody>
                  <a:tcPr marL="68580" marR="68580" marT="0" marB="0" anchor="ctr"/>
                </a:tc>
                <a:tc hMerge="1">
                  <a:txBody>
                    <a:bodyPr/>
                    <a:lstStyle/>
                    <a:p>
                      <a:endParaRPr lang="ru-RU"/>
                    </a:p>
                  </a:txBody>
                  <a:tcPr/>
                </a:tc>
              </a:tr>
              <a:tr h="1008112">
                <a:tc vMerge="1">
                  <a:txBody>
                    <a:bodyPr/>
                    <a:lstStyle/>
                    <a:p>
                      <a:endParaRPr lang="ru-RU"/>
                    </a:p>
                  </a:txBody>
                  <a:tcPr/>
                </a:tc>
                <a:tc vMerge="1">
                  <a:txBody>
                    <a:bodyPr/>
                    <a:lstStyle/>
                    <a:p>
                      <a:endParaRPr lang="ru-RU"/>
                    </a:p>
                  </a:txBody>
                  <a:tcP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a:t>
                      </a:r>
                      <a:endParaRPr lang="ru-RU" sz="1000" b="0" dirty="0">
                        <a:effectLst/>
                      </a:endParaRPr>
                    </a:p>
                    <a:p>
                      <a:pPr algn="ctr">
                        <a:lnSpc>
                          <a:spcPts val="1100"/>
                        </a:lnSpc>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100"/>
                        </a:lnSpc>
                        <a:spcAft>
                          <a:spcPts val="0"/>
                        </a:spcAft>
                      </a:pPr>
                      <a:r>
                        <a:rPr lang="ru-RU" sz="1200" b="0">
                          <a:effectLst/>
                        </a:rPr>
                        <a:t>Проект (тыс.           рублей)</a:t>
                      </a:r>
                      <a:endParaRPr lang="ru-RU" sz="1000" b="0">
                        <a:effectLst/>
                      </a:endParaRPr>
                    </a:p>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16024">
                <a:tc gridSpan="8">
                  <a:txBody>
                    <a:bodyPr/>
                    <a:lstStyle/>
                    <a:p>
                      <a:pPr algn="ctr">
                        <a:lnSpc>
                          <a:spcPts val="1000"/>
                        </a:lnSpc>
                        <a:spcBef>
                          <a:spcPts val="400"/>
                        </a:spcBef>
                        <a:spcAft>
                          <a:spcPts val="0"/>
                        </a:spcAft>
                      </a:pPr>
                      <a:r>
                        <a:rPr lang="ru-RU" sz="1200" b="0">
                          <a:effectLst/>
                        </a:rPr>
                        <a:t>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24136">
                <a:tc>
                  <a:txBody>
                    <a:bodyPr/>
                    <a:lstStyle/>
                    <a:p>
                      <a:pPr algn="just">
                        <a:lnSpc>
                          <a:spcPts val="1100"/>
                        </a:lnSpc>
                        <a:spcAft>
                          <a:spcPts val="0"/>
                        </a:spcAft>
                      </a:pPr>
                      <a:r>
                        <a:rPr lang="ru-RU" sz="1200" b="0">
                          <a:effectLst/>
                        </a:rPr>
                        <a:t>Реализация районной информационной компании и создание информационных ресурсов, направленных на укрепление гражданского патриотизма и российской гражданской идентичности</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190,0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20,0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10,5</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70,0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350,0</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70,0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792088">
                <a:tc>
                  <a:txBody>
                    <a:bodyPr/>
                    <a:lstStyle/>
                    <a:p>
                      <a:pPr algn="just">
                        <a:lnSpc>
                          <a:spcPts val="1100"/>
                        </a:lnSpc>
                        <a:spcAft>
                          <a:spcPts val="0"/>
                        </a:spcAft>
                      </a:pPr>
                      <a:r>
                        <a:rPr lang="ru-RU" sz="1200" b="0">
                          <a:effectLst/>
                        </a:rPr>
                        <a:t>Укрепление единства и духовной общности народов, проживающих на территории района в рамках</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720080">
                <a:tc>
                  <a:txBody>
                    <a:bodyPr/>
                    <a:lstStyle/>
                    <a:p>
                      <a:pPr algn="just">
                        <a:lnSpc>
                          <a:spcPts val="1100"/>
                        </a:lnSpc>
                        <a:spcAft>
                          <a:spcPts val="0"/>
                        </a:spcAft>
                      </a:pPr>
                      <a:r>
                        <a:rPr lang="ru-RU" sz="1200" b="0">
                          <a:effectLst/>
                        </a:rPr>
                        <a:t>Поддержка русского языка как языка межнационального общения</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1152128">
                <a:tc>
                  <a:txBody>
                    <a:bodyPr/>
                    <a:lstStyle/>
                    <a:p>
                      <a:pPr algn="just">
                        <a:lnSpc>
                          <a:spcPts val="1100"/>
                        </a:lnSpc>
                        <a:spcAft>
                          <a:spcPts val="0"/>
                        </a:spcAft>
                      </a:pPr>
                      <a:r>
                        <a:rPr lang="ru-RU" sz="1200" b="0">
                          <a:effectLst/>
                        </a:rPr>
                        <a:t>Формирование у населения интереса и уважения к традициям, обычаям и культуре различных этносов, представленных в Охотском муниципальном районе</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4,3</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65,0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216024">
                <a:tc>
                  <a:txBody>
                    <a:bodyPr/>
                    <a:lstStyle/>
                    <a:p>
                      <a:pPr algn="ctr">
                        <a:lnSpc>
                          <a:spcPts val="1100"/>
                        </a:lnSpc>
                        <a:spcAft>
                          <a:spcPts val="0"/>
                        </a:spcAft>
                      </a:pPr>
                      <a:r>
                        <a:rPr lang="ru-RU" sz="1200" b="0">
                          <a:effectLst/>
                        </a:rPr>
                        <a:t>Всего:</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190,0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52,6</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16632" y="8169386"/>
            <a:ext cx="6624736" cy="738664"/>
          </a:xfrm>
          <a:prstGeom prst="rect">
            <a:avLst/>
          </a:prstGeom>
        </p:spPr>
        <p:txBody>
          <a:bodyPr wrap="square">
            <a:spAutoFit/>
          </a:bodyPr>
          <a:lstStyle/>
          <a:p>
            <a:pPr indent="542925" algn="just"/>
            <a:r>
              <a:rPr lang="ru-RU" sz="1400" dirty="0"/>
              <a:t>Динамика расходов в 2020 году к 2019 году составила 52,6 % (уменьшение на 90,00 тыс. рублей), в 2021 году к 2020 году – 200,0 % (Увеличение на 100,0 тыс. рублей), в 2022 году </a:t>
            </a:r>
            <a:r>
              <a:rPr lang="ru-RU" sz="1400" dirty="0" smtClean="0"/>
              <a:t>на </a:t>
            </a:r>
            <a:r>
              <a:rPr lang="ru-RU" sz="1400" dirty="0"/>
              <a:t>уровне 2021 </a:t>
            </a:r>
            <a:r>
              <a:rPr lang="ru-RU" sz="1400" dirty="0" smtClean="0"/>
              <a:t>года.</a:t>
            </a:r>
            <a:endParaRPr lang="ru-RU" sz="1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285750" y="214313"/>
            <a:ext cx="6172200" cy="973311"/>
          </a:xfrm>
        </p:spPr>
        <p:txBody>
          <a:bodyPr/>
          <a:lstStyle/>
          <a:p>
            <a:r>
              <a:rPr lang="ru-RU" sz="2000" dirty="0" smtClean="0"/>
              <a:t>Муниципальная программа </a:t>
            </a:r>
            <a:br>
              <a:rPr lang="ru-RU" sz="2000" dirty="0" smtClean="0"/>
            </a:br>
            <a:r>
              <a:rPr lang="ru-RU" sz="2000" dirty="0" smtClean="0"/>
              <a:t>«</a:t>
            </a:r>
            <a:r>
              <a:rPr lang="x-none" sz="2000"/>
              <a:t>Развитие транспортной системы </a:t>
            </a:r>
            <a:r>
              <a:rPr lang="ru-RU" sz="2000" dirty="0"/>
              <a:t/>
            </a:r>
            <a:br>
              <a:rPr lang="ru-RU" sz="2000" dirty="0"/>
            </a:br>
            <a:r>
              <a:rPr lang="ru-RU" sz="2000" dirty="0"/>
              <a:t>Охотского муниципального района на 2019-2025 годы»</a:t>
            </a:r>
            <a:endParaRPr lang="ru-RU" sz="2000" dirty="0" smtClean="0"/>
          </a:p>
        </p:txBody>
      </p:sp>
      <p:sp>
        <p:nvSpPr>
          <p:cNvPr id="2" name="Прямоугольник 1"/>
          <p:cNvSpPr/>
          <p:nvPr/>
        </p:nvSpPr>
        <p:spPr>
          <a:xfrm>
            <a:off x="116632" y="1331640"/>
            <a:ext cx="6624736" cy="1815882"/>
          </a:xfrm>
          <a:prstGeom prst="rect">
            <a:avLst/>
          </a:prstGeom>
        </p:spPr>
        <p:txBody>
          <a:bodyPr wrap="square">
            <a:spAutoFit/>
          </a:bodyPr>
          <a:lstStyle/>
          <a:p>
            <a:pPr indent="542925" algn="just"/>
            <a:r>
              <a:rPr lang="ru-RU" sz="1400" dirty="0"/>
              <a:t>Целями программы являются: развитие современной и эффективной транспортной инфраструктуры, обеспечивающей ускорение товародвижения и снижение транспортных издержек в экономике района, повышение доступности услуг транспортного комплекса для населения района, повышение комплексной безопасности устойчивости транспортной системы района</a:t>
            </a:r>
            <a:r>
              <a:rPr lang="ru-RU" sz="1400" dirty="0" smtClean="0"/>
              <a:t>.</a:t>
            </a:r>
          </a:p>
          <a:p>
            <a:pPr indent="542925" algn="just"/>
            <a:r>
              <a:rPr lang="ru-RU" sz="1400" dirty="0"/>
              <a:t>Динамика расходов в 2020 году к 2019 году составила 120,0 %, в 2021 – 2022 года расходы на уровне 2020 года.</a:t>
            </a:r>
          </a:p>
          <a:p>
            <a:pPr indent="542925" algn="just"/>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4135558106"/>
              </p:ext>
            </p:extLst>
          </p:nvPr>
        </p:nvGraphicFramePr>
        <p:xfrm>
          <a:off x="188640" y="2932079"/>
          <a:ext cx="6480721" cy="4808273"/>
        </p:xfrm>
        <a:graphic>
          <a:graphicData uri="http://schemas.openxmlformats.org/drawingml/2006/table">
            <a:tbl>
              <a:tblPr firstRow="1" firstCol="1" bandRow="1">
                <a:tableStyleId>{C4B1156A-380E-4F78-BDF5-A606A8083BF9}</a:tableStyleId>
              </a:tblPr>
              <a:tblGrid>
                <a:gridCol w="1752318"/>
                <a:gridCol w="775482"/>
                <a:gridCol w="674806"/>
                <a:gridCol w="674806"/>
                <a:gridCol w="674806"/>
                <a:gridCol w="674806"/>
                <a:gridCol w="674806"/>
                <a:gridCol w="578891"/>
              </a:tblGrid>
              <a:tr h="415785">
                <a:tc rowSpan="2">
                  <a:txBody>
                    <a:bodyPr/>
                    <a:lstStyle/>
                    <a:p>
                      <a:pPr indent="18415" algn="ctr">
                        <a:lnSpc>
                          <a:spcPts val="1000"/>
                        </a:lnSpc>
                        <a:spcAft>
                          <a:spcPts val="0"/>
                        </a:spcAft>
                      </a:pPr>
                      <a:r>
                        <a:rPr lang="ru-RU" sz="1200" b="0" dirty="0">
                          <a:effectLst/>
                        </a:rPr>
                        <a:t>Показатель</a:t>
                      </a:r>
                      <a:endParaRPr lang="ru-RU" sz="1000" b="0" dirty="0">
                        <a:effectLst/>
                        <a:latin typeface="Times New Roman"/>
                        <a:ea typeface="Times New Roman"/>
                      </a:endParaRPr>
                    </a:p>
                  </a:txBody>
                  <a:tcPr marL="68580" marR="68580" marT="0" marB="0" anchor="ctr"/>
                </a:tc>
                <a:tc rowSpan="2">
                  <a:txBody>
                    <a:bodyPr/>
                    <a:lstStyle/>
                    <a:p>
                      <a:pPr algn="ctr">
                        <a:lnSpc>
                          <a:spcPts val="1000"/>
                        </a:lnSpc>
                        <a:spcAft>
                          <a:spcPts val="0"/>
                        </a:spcAft>
                      </a:pPr>
                      <a:r>
                        <a:rPr lang="ru-RU" sz="1200" b="0">
                          <a:effectLst/>
                        </a:rPr>
                        <a:t>2019 год роспись на</a:t>
                      </a:r>
                      <a:endParaRPr lang="ru-RU" sz="1000" b="0">
                        <a:effectLst/>
                      </a:endParaRPr>
                    </a:p>
                    <a:p>
                      <a:pPr algn="ctr">
                        <a:lnSpc>
                          <a:spcPts val="1000"/>
                        </a:lnSpc>
                        <a:spcAft>
                          <a:spcPts val="0"/>
                        </a:spcAft>
                      </a:pPr>
                      <a:r>
                        <a:rPr lang="ru-RU" sz="1200" b="0">
                          <a:effectLst/>
                        </a:rPr>
                        <a:t>01.10.19</a:t>
                      </a:r>
                      <a:endParaRPr lang="ru-RU" sz="1000" b="0">
                        <a:effectLst/>
                      </a:endParaRPr>
                    </a:p>
                    <a:p>
                      <a:pPr algn="ctr">
                        <a:lnSpc>
                          <a:spcPts val="1000"/>
                        </a:lnSpc>
                        <a:spcAft>
                          <a:spcPts val="0"/>
                        </a:spcAft>
                      </a:pPr>
                      <a:r>
                        <a:rPr lang="ru-RU" sz="1200" b="0">
                          <a:effectLst/>
                        </a:rPr>
                        <a:t>(тыс.           рублей)</a:t>
                      </a:r>
                      <a:endParaRPr lang="ru-RU" sz="1000" b="0">
                        <a:effectLst/>
                        <a:latin typeface="Times New Roman"/>
                        <a:ea typeface="Times New Roman"/>
                      </a:endParaRPr>
                    </a:p>
                  </a:txBody>
                  <a:tcPr marL="68580" marR="68580" marT="0" marB="0" anchor="ctr"/>
                </a:tc>
                <a:tc gridSpan="2">
                  <a:txBody>
                    <a:bodyPr/>
                    <a:lstStyle/>
                    <a:p>
                      <a:pPr algn="ctr">
                        <a:lnSpc>
                          <a:spcPts val="1000"/>
                        </a:lnSpc>
                        <a:spcAft>
                          <a:spcPts val="0"/>
                        </a:spcAft>
                      </a:pPr>
                      <a:r>
                        <a:rPr lang="ru-RU" sz="1200" b="0">
                          <a:effectLst/>
                        </a:rPr>
                        <a:t>2020 год</a:t>
                      </a:r>
                      <a:endParaRPr lang="ru-RU" sz="1000" b="0">
                        <a:effectLst/>
                      </a:endParaRPr>
                    </a:p>
                    <a:p>
                      <a:pPr algn="ctr">
                        <a:lnSpc>
                          <a:spcPts val="1000"/>
                        </a:lnSpc>
                        <a:spcAft>
                          <a:spcPts val="0"/>
                        </a:spcAft>
                      </a:pPr>
                      <a:r>
                        <a:rPr lang="ru-RU" sz="1200" b="0">
                          <a:effectLst/>
                        </a:rPr>
                        <a:t>(по прогнозу)</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000"/>
                        </a:lnSpc>
                        <a:spcAft>
                          <a:spcPts val="0"/>
                        </a:spcAft>
                      </a:pPr>
                      <a:r>
                        <a:rPr lang="ru-RU" sz="1200" b="0">
                          <a:effectLst/>
                        </a:rPr>
                        <a:t>2021 год (по прогнозу)</a:t>
                      </a:r>
                      <a:endParaRPr lang="ru-RU" sz="1000" b="0">
                        <a:effectLst/>
                        <a:latin typeface="Times New Roman"/>
                        <a:ea typeface="Times New Roman"/>
                      </a:endParaRPr>
                    </a:p>
                  </a:txBody>
                  <a:tcPr marL="68580" marR="68580" marT="0" marB="0" anchor="ctr"/>
                </a:tc>
                <a:tc hMerge="1">
                  <a:txBody>
                    <a:bodyPr/>
                    <a:lstStyle/>
                    <a:p>
                      <a:endParaRPr lang="ru-RU"/>
                    </a:p>
                  </a:txBody>
                  <a:tcPr/>
                </a:tc>
                <a:tc gridSpan="2">
                  <a:txBody>
                    <a:bodyPr/>
                    <a:lstStyle/>
                    <a:p>
                      <a:pPr algn="ctr">
                        <a:lnSpc>
                          <a:spcPts val="1000"/>
                        </a:lnSpc>
                        <a:spcAft>
                          <a:spcPts val="0"/>
                        </a:spcAft>
                      </a:pPr>
                      <a:r>
                        <a:rPr lang="ru-RU" sz="1200" b="0">
                          <a:effectLst/>
                        </a:rPr>
                        <a:t>2022 год</a:t>
                      </a:r>
                      <a:endParaRPr lang="ru-RU" sz="1000" b="0">
                        <a:effectLst/>
                      </a:endParaRPr>
                    </a:p>
                    <a:p>
                      <a:pPr algn="ctr">
                        <a:lnSpc>
                          <a:spcPts val="1000"/>
                        </a:lnSpc>
                        <a:spcAft>
                          <a:spcPts val="0"/>
                        </a:spcAft>
                      </a:pPr>
                      <a:r>
                        <a:rPr lang="ru-RU" sz="1200" b="0">
                          <a:effectLst/>
                        </a:rPr>
                        <a:t>(по прогнозу)</a:t>
                      </a:r>
                      <a:endParaRPr lang="ru-RU" sz="1000" b="0">
                        <a:effectLst/>
                        <a:latin typeface="Times New Roman"/>
                        <a:ea typeface="Times New Roman"/>
                      </a:endParaRPr>
                    </a:p>
                  </a:txBody>
                  <a:tcPr marL="68580" marR="68580" marT="0" marB="0" anchor="ctr"/>
                </a:tc>
                <a:tc hMerge="1">
                  <a:txBody>
                    <a:bodyPr/>
                    <a:lstStyle/>
                    <a:p>
                      <a:endParaRPr lang="ru-RU"/>
                    </a:p>
                  </a:txBody>
                  <a:tcPr/>
                </a:tc>
              </a:tr>
              <a:tr h="1213256">
                <a:tc vMerge="1">
                  <a:txBody>
                    <a:bodyPr/>
                    <a:lstStyle/>
                    <a:p>
                      <a:endParaRPr lang="ru-RU"/>
                    </a:p>
                  </a:txBody>
                  <a:tcPr/>
                </a:tc>
                <a:tc vMerge="1">
                  <a:txBody>
                    <a:bodyPr/>
                    <a:lstStyle/>
                    <a:p>
                      <a:endParaRPr lang="ru-RU"/>
                    </a:p>
                  </a:txBody>
                  <a:tcP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Aft>
                          <a:spcPts val="0"/>
                        </a:spcAft>
                      </a:pPr>
                      <a:r>
                        <a:rPr lang="ru-RU" sz="1200" b="0" dirty="0">
                          <a:effectLst/>
                        </a:rPr>
                        <a:t>изменение к предыдущему году,</a:t>
                      </a:r>
                      <a:endParaRPr lang="ru-RU" sz="1000" b="0" dirty="0">
                        <a:effectLst/>
                      </a:endParaRPr>
                    </a:p>
                    <a:p>
                      <a:pPr algn="ctr">
                        <a:lnSpc>
                          <a:spcPts val="1000"/>
                        </a:lnSpc>
                        <a:spcBef>
                          <a:spcPts val="400"/>
                        </a:spcBef>
                        <a:spcAft>
                          <a:spcPts val="0"/>
                        </a:spcAft>
                      </a:pPr>
                      <a:r>
                        <a:rPr lang="ru-RU" sz="1200" b="0" dirty="0">
                          <a:effectLst/>
                        </a:rPr>
                        <a:t>%</a:t>
                      </a:r>
                      <a:endParaRPr lang="ru-RU" sz="1000" b="0" dirty="0">
                        <a:effectLst/>
                        <a:latin typeface="Times New Roman"/>
                        <a:ea typeface="Times New Roman"/>
                      </a:endParaRPr>
                    </a:p>
                  </a:txBody>
                  <a:tcPr marL="68580" marR="68580" marT="0" marB="0" vert="vert" anchor="ctr"/>
                </a:tc>
                <a:tc>
                  <a:txBody>
                    <a:bodyPr/>
                    <a:lstStyle/>
                    <a:p>
                      <a:pPr algn="ctr">
                        <a:lnSpc>
                          <a:spcPts val="1000"/>
                        </a:lnSpc>
                        <a:spcAft>
                          <a:spcPts val="0"/>
                        </a:spcAft>
                      </a:pPr>
                      <a:r>
                        <a:rPr lang="ru-RU" sz="1200" b="0">
                          <a:effectLst/>
                        </a:rPr>
                        <a:t>Проект (тыс.           рублей)</a:t>
                      </a:r>
                      <a:endParaRPr lang="ru-RU" sz="1000" b="0">
                        <a:effectLst/>
                      </a:endParaRPr>
                    </a:p>
                    <a:p>
                      <a:pPr algn="ctr">
                        <a:lnSpc>
                          <a:spcPts val="1000"/>
                        </a:lnSpc>
                        <a:spcBef>
                          <a:spcPts val="400"/>
                        </a:spcBef>
                        <a:spcAft>
                          <a:spcPts val="0"/>
                        </a:spcAft>
                      </a:pPr>
                      <a:r>
                        <a:rPr lang="ru-RU" sz="1200" b="0">
                          <a:effectLst/>
                        </a:rPr>
                        <a:t> </a:t>
                      </a:r>
                      <a:endParaRPr lang="ru-RU" sz="1000" b="0">
                        <a:effectLst/>
                        <a:latin typeface="Times New Roman"/>
                        <a:ea typeface="Times New Roman"/>
                      </a:endParaRPr>
                    </a:p>
                  </a:txBody>
                  <a:tcPr marL="68580" marR="68580" marT="0" marB="0" anchor="ctr"/>
                </a:tc>
                <a:tc>
                  <a:txBody>
                    <a:bodyPr/>
                    <a:lstStyle/>
                    <a:p>
                      <a:pPr algn="ctr">
                        <a:lnSpc>
                          <a:spcPts val="1000"/>
                        </a:lnSpc>
                        <a:spcBef>
                          <a:spcPts val="400"/>
                        </a:spcBef>
                        <a:spcAft>
                          <a:spcPts val="0"/>
                        </a:spcAft>
                      </a:pPr>
                      <a:r>
                        <a:rPr lang="ru-RU" sz="1200" b="0" dirty="0">
                          <a:effectLst/>
                        </a:rPr>
                        <a:t>изменение к предыдущему году, %</a:t>
                      </a:r>
                      <a:endParaRPr lang="ru-RU" sz="1000" b="0" dirty="0">
                        <a:effectLst/>
                        <a:latin typeface="Times New Roman"/>
                        <a:ea typeface="Times New Roman"/>
                      </a:endParaRPr>
                    </a:p>
                  </a:txBody>
                  <a:tcPr marL="68580" marR="68580" marT="0" marB="0" vert="vert" anchor="ctr"/>
                </a:tc>
              </a:tr>
              <a:tr h="298912">
                <a:tc gridSpan="8">
                  <a:txBody>
                    <a:bodyPr/>
                    <a:lstStyle/>
                    <a:p>
                      <a:pPr algn="ctr">
                        <a:lnSpc>
                          <a:spcPts val="1000"/>
                        </a:lnSpc>
                        <a:spcBef>
                          <a:spcPts val="400"/>
                        </a:spcBef>
                        <a:spcAft>
                          <a:spcPts val="0"/>
                        </a:spcAft>
                      </a:pPr>
                      <a:r>
                        <a:rPr lang="ru-RU" sz="1200" b="0">
                          <a:effectLst/>
                        </a:rPr>
                        <a:t>Основные мероприятия</a:t>
                      </a:r>
                      <a:endParaRPr lang="ru-RU" sz="1000" b="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96144">
                <a:tc>
                  <a:txBody>
                    <a:bodyPr/>
                    <a:lstStyle/>
                    <a:p>
                      <a:pPr algn="just">
                        <a:lnSpc>
                          <a:spcPts val="1100"/>
                        </a:lnSpc>
                        <a:spcAft>
                          <a:spcPts val="0"/>
                        </a:spcAft>
                      </a:pPr>
                      <a:r>
                        <a:rPr lang="ru-RU" sz="1200" b="0">
                          <a:effectLst/>
                        </a:rPr>
                        <a:t>Развитие транспортной инфраструктуры и обеспечение населения Охотского района пассажирскими перевозками автомобильным транспортом</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1296144">
                <a:tc>
                  <a:txBody>
                    <a:bodyPr/>
                    <a:lstStyle/>
                    <a:p>
                      <a:pPr algn="just">
                        <a:lnSpc>
                          <a:spcPts val="1100"/>
                        </a:lnSpc>
                        <a:spcAft>
                          <a:spcPts val="0"/>
                        </a:spcAft>
                      </a:pPr>
                      <a:r>
                        <a:rPr lang="ru-RU" sz="1200" b="0" dirty="0">
                          <a:effectLst/>
                        </a:rPr>
                        <a:t>Развитие </a:t>
                      </a:r>
                      <a:r>
                        <a:rPr lang="ru-RU" sz="1200" b="0" dirty="0" err="1" smtClean="0">
                          <a:effectLst/>
                        </a:rPr>
                        <a:t>инфраструкту-ры</a:t>
                      </a:r>
                      <a:r>
                        <a:rPr lang="ru-RU" sz="1200" b="0" dirty="0" smtClean="0">
                          <a:effectLst/>
                        </a:rPr>
                        <a:t> </a:t>
                      </a:r>
                      <a:r>
                        <a:rPr lang="ru-RU" sz="1200" b="0" dirty="0">
                          <a:effectLst/>
                        </a:rPr>
                        <a:t>воздушного </a:t>
                      </a:r>
                      <a:r>
                        <a:rPr lang="ru-RU" sz="1200" b="0" dirty="0" smtClean="0">
                          <a:effectLst/>
                        </a:rPr>
                        <a:t>транс-порта </a:t>
                      </a:r>
                      <a:r>
                        <a:rPr lang="ru-RU" sz="1200" b="0" dirty="0">
                          <a:effectLst/>
                        </a:rPr>
                        <a:t>и обеспечение доступности услуг в сфере авиаперевозок для отдаленных </a:t>
                      </a:r>
                      <a:r>
                        <a:rPr lang="ru-RU" sz="1200" b="0" dirty="0" err="1" smtClean="0">
                          <a:effectLst/>
                        </a:rPr>
                        <a:t>насе</a:t>
                      </a:r>
                      <a:r>
                        <a:rPr lang="ru-RU" sz="1200" b="0" dirty="0" smtClean="0">
                          <a:effectLst/>
                        </a:rPr>
                        <a:t>-ленных </a:t>
                      </a:r>
                      <a:r>
                        <a:rPr lang="ru-RU" sz="1200" b="0" dirty="0">
                          <a:effectLst/>
                        </a:rPr>
                        <a:t>пунктов </a:t>
                      </a:r>
                      <a:r>
                        <a:rPr lang="ru-RU" sz="1200" b="0" dirty="0" smtClean="0">
                          <a:effectLst/>
                        </a:rPr>
                        <a:t>Охот-</a:t>
                      </a:r>
                      <a:r>
                        <a:rPr lang="ru-RU" sz="1200" b="0" dirty="0" err="1" smtClean="0">
                          <a:effectLst/>
                        </a:rPr>
                        <a:t>ского</a:t>
                      </a:r>
                      <a:r>
                        <a:rPr lang="ru-RU" sz="1200" b="0" dirty="0" smtClean="0">
                          <a:effectLst/>
                        </a:rPr>
                        <a:t> </a:t>
                      </a:r>
                      <a:r>
                        <a:rPr lang="ru-RU" sz="1200" b="0" dirty="0">
                          <a:effectLst/>
                        </a:rPr>
                        <a:t>района </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2000,0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150,0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3000,0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r>
              <a:tr h="288032">
                <a:tc>
                  <a:txBody>
                    <a:bodyPr/>
                    <a:lstStyle/>
                    <a:p>
                      <a:pPr algn="ctr">
                        <a:lnSpc>
                          <a:spcPts val="1000"/>
                        </a:lnSpc>
                        <a:spcBef>
                          <a:spcPts val="200"/>
                        </a:spcBef>
                        <a:spcAft>
                          <a:spcPts val="0"/>
                        </a:spcAft>
                      </a:pPr>
                      <a:r>
                        <a:rPr lang="ru-RU" sz="1200" b="0" dirty="0">
                          <a:effectLst/>
                        </a:rPr>
                        <a:t>Всего:</a:t>
                      </a:r>
                      <a:endParaRPr lang="ru-RU" sz="1000" b="0" dirty="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5000,0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120,0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100,0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a:effectLst/>
                        </a:rPr>
                        <a:t>6000,0</a:t>
                      </a:r>
                      <a:endParaRPr lang="ru-RU" sz="1000" b="0">
                        <a:effectLst/>
                        <a:latin typeface="Times New Roman"/>
                        <a:ea typeface="Times New Roman"/>
                      </a:endParaRPr>
                    </a:p>
                  </a:txBody>
                  <a:tcPr marL="68580" marR="68580" marT="0" marB="0" anchor="ctr"/>
                </a:tc>
                <a:tc>
                  <a:txBody>
                    <a:bodyPr/>
                    <a:lstStyle/>
                    <a:p>
                      <a:pPr algn="ctr">
                        <a:lnSpc>
                          <a:spcPts val="1100"/>
                        </a:lnSpc>
                        <a:spcAft>
                          <a:spcPts val="0"/>
                        </a:spcAft>
                      </a:pPr>
                      <a:r>
                        <a:rPr lang="ru-RU" sz="1200" b="0" dirty="0">
                          <a:effectLst/>
                        </a:rPr>
                        <a:t>100,0</a:t>
                      </a:r>
                      <a:endParaRPr lang="ru-RU" sz="1000" b="0" dirty="0">
                        <a:effectLst/>
                        <a:latin typeface="Times New Roman"/>
                        <a:ea typeface="Times New Roman"/>
                      </a:endParaRPr>
                    </a:p>
                  </a:txBody>
                  <a:tcPr marL="68580" marR="68580" marT="0" marB="0" anchor="ctr"/>
                </a:tc>
              </a:tr>
            </a:tbl>
          </a:graphicData>
        </a:graphic>
      </p:graphicFrame>
      <p:sp>
        <p:nvSpPr>
          <p:cNvPr id="4" name="Прямоугольник 3"/>
          <p:cNvSpPr/>
          <p:nvPr/>
        </p:nvSpPr>
        <p:spPr>
          <a:xfrm>
            <a:off x="116632" y="7812360"/>
            <a:ext cx="6624736" cy="1384995"/>
          </a:xfrm>
          <a:prstGeom prst="rect">
            <a:avLst/>
          </a:prstGeom>
        </p:spPr>
        <p:txBody>
          <a:bodyPr wrap="square">
            <a:spAutoFit/>
          </a:bodyPr>
          <a:lstStyle/>
          <a:p>
            <a:pPr indent="542925" algn="just"/>
            <a:r>
              <a:rPr lang="ru-RU" sz="1400" dirty="0" smtClean="0"/>
              <a:t>Планируемые </a:t>
            </a:r>
            <a:r>
              <a:rPr lang="ru-RU" sz="1400" dirty="0"/>
              <a:t>расходы в рамках муниципальных программ  на 2020 год и на плановый период 2021 и 2022 годов составили:</a:t>
            </a:r>
          </a:p>
          <a:p>
            <a:pPr indent="542925" algn="just"/>
            <a:r>
              <a:rPr lang="ru-RU" sz="1400" dirty="0"/>
              <a:t>- на 2020 год – 1 559 859,64 тыс. рублей или 90,9% расходов бюджета;</a:t>
            </a:r>
          </a:p>
          <a:p>
            <a:pPr indent="542925" algn="just"/>
            <a:r>
              <a:rPr lang="ru-RU" sz="1400" dirty="0"/>
              <a:t>- на 2021 год – 1 555 725,45 тыс. рублей или 91,3% расходов бюджета;</a:t>
            </a:r>
          </a:p>
          <a:p>
            <a:pPr indent="542925" algn="just"/>
            <a:r>
              <a:rPr lang="ru-RU" sz="1400" dirty="0"/>
              <a:t>- на 2022 год – 1 560 008,66 тыс. рублей или 91,7% расходов бюджета.</a:t>
            </a:r>
          </a:p>
          <a:p>
            <a:pPr indent="542925" algn="just"/>
            <a:endParaRPr lang="ru-RU" sz="1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32656" y="-108520"/>
            <a:ext cx="6172200" cy="820738"/>
          </a:xfrm>
        </p:spPr>
        <p:txBody>
          <a:bodyPr/>
          <a:lstStyle/>
          <a:p>
            <a:r>
              <a:rPr lang="ru-RU" sz="2800" dirty="0" smtClean="0"/>
              <a:t>Непрограммные расходы</a:t>
            </a:r>
          </a:p>
        </p:txBody>
      </p:sp>
      <p:sp>
        <p:nvSpPr>
          <p:cNvPr id="64515" name="Rectangle 3"/>
          <p:cNvSpPr>
            <a:spLocks noGrp="1" noChangeArrowheads="1"/>
          </p:cNvSpPr>
          <p:nvPr>
            <p:ph type="body" idx="1"/>
          </p:nvPr>
        </p:nvSpPr>
        <p:spPr>
          <a:xfrm>
            <a:off x="188640" y="611560"/>
            <a:ext cx="6429375" cy="7959725"/>
          </a:xfrm>
        </p:spPr>
        <p:txBody>
          <a:bodyPr/>
          <a:lstStyle/>
          <a:p>
            <a:pPr marL="0" indent="542925" algn="just">
              <a:lnSpc>
                <a:spcPct val="80000"/>
              </a:lnSpc>
              <a:buFontTx/>
              <a:buNone/>
            </a:pPr>
            <a:r>
              <a:rPr lang="ru-RU" sz="1800" dirty="0" smtClean="0"/>
              <a:t>Бюджетные ассигнования по непрограммным расходам в 2020 году запланированы в сумме  155 859,64 тыс. рублей, в 2021 году – 147 315,85 тыс. рублей (в том числе условно утвержденные – 15 500,00 тыс. рублей), в 2022 году –141 497,25 тыс. рублей (в том числе условно утвержденные – 30 700,00 тыс. рублей), из них:</a:t>
            </a:r>
          </a:p>
          <a:p>
            <a:pPr marL="0" indent="542925" algn="just">
              <a:lnSpc>
                <a:spcPct val="80000"/>
              </a:lnSpc>
              <a:buFontTx/>
              <a:buNone/>
            </a:pPr>
            <a:r>
              <a:rPr lang="ru-RU" sz="1800" dirty="0" smtClean="0"/>
              <a:t>- на обеспечение деятельности органов местного самоуправления в 2020 году – 102 478,29 тыс. рублей, в 2021 году – 78 868,29 тыс. рублей, в 2022 году – 57 866,00 тыс. рублей;</a:t>
            </a:r>
          </a:p>
          <a:p>
            <a:pPr marL="0" indent="542925" algn="just">
              <a:lnSpc>
                <a:spcPct val="80000"/>
              </a:lnSpc>
              <a:buFontTx/>
              <a:buNone/>
            </a:pPr>
            <a:r>
              <a:rPr lang="ru-RU" sz="1800" dirty="0" smtClean="0"/>
              <a:t>- на реализацию закона Хабаровского края от 19.01.2005 № 248 «О наделении органов местного самоуправления государственными полномочиями Хабаровского края по образованию и организации деятельности комиссий по делам несовершеннолетних» в 2020 году – 804,49 тыс. рублей, в 2021 году – 802,07 тыс. рублей, в 2022 году – 807,93 тыс. рублей;</a:t>
            </a:r>
          </a:p>
          <a:p>
            <a:pPr marL="0" indent="542925" algn="just">
              <a:lnSpc>
                <a:spcPct val="80000"/>
              </a:lnSpc>
              <a:buFontTx/>
              <a:buNone/>
            </a:pPr>
            <a:r>
              <a:rPr lang="ru-RU" sz="1800" dirty="0" smtClean="0"/>
              <a:t>- на реализацию закона Хабаровского края от 26.10.2005 № 306 «О наделении органов местного самоуправления отдельными государственными полномочиями Хабаровского края в сфере предоставления жилищных субсидий гражданам, выезжающим (выехавшим) из районов Крайнего Севера и приравненных к ним местностей» в 2020 году – 794,23 тыс. рублей, в 2021 году – 794,23 тыс. рублей, в 2022 году – 794,23 тыс. рублей;</a:t>
            </a:r>
          </a:p>
          <a:p>
            <a:pPr marL="0" indent="542925" algn="just">
              <a:lnSpc>
                <a:spcPct val="80000"/>
              </a:lnSpc>
              <a:buFontTx/>
              <a:buNone/>
            </a:pPr>
            <a:r>
              <a:rPr lang="ru-RU" sz="1800" dirty="0" smtClean="0"/>
              <a:t>- на реализацию закона Хабаровского края от 25.11.2009    № 276 «О наделении органов местного самоуправления Хабаровского края отдельными полномочиями Хабаровского края по государственному управлению охраной труда» в 2020 году – 818,22 тыс. рублей, в 2021 году – 818,22 тыс. рублей, в 2022 году – 818,22 тыс. рублей;</a:t>
            </a:r>
          </a:p>
          <a:p>
            <a:pPr marL="0" indent="542925" algn="just">
              <a:lnSpc>
                <a:spcPct val="80000"/>
              </a:lnSpc>
              <a:buFontTx/>
              <a:buNone/>
            </a:pPr>
            <a:r>
              <a:rPr lang="ru-RU" sz="1800" dirty="0" smtClean="0"/>
              <a:t>- на реализацию закона Хабаровского края от 24.11.2010 № 49 «О наделении органов местного самоуправления государственными полномочиями Хабаровского края по применению законодательства об административных правонарушениях» в 2020 году – 632,14 тыс. рублей, в 2021 году – 632,14 тыс. рублей, в 2022 году – 632,14 тыс. рублей;</a:t>
            </a:r>
          </a:p>
          <a:p>
            <a:pPr marL="0" indent="542925" algn="just">
              <a:lnSpc>
                <a:spcPct val="80000"/>
              </a:lnSpc>
              <a:buFontTx/>
              <a:buNone/>
            </a:pPr>
            <a:r>
              <a:rPr lang="ru-RU" sz="1800" dirty="0" smtClean="0"/>
              <a:t>	</a:t>
            </a:r>
            <a:endParaRPr lang="ru-RU" sz="14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8640" y="340073"/>
            <a:ext cx="6552728" cy="8463855"/>
          </a:xfrm>
          <a:prstGeom prst="rect">
            <a:avLst/>
          </a:prstGeom>
        </p:spPr>
        <p:txBody>
          <a:bodyPr wrap="square">
            <a:spAutoFit/>
          </a:bodyPr>
          <a:lstStyle/>
          <a:p>
            <a:pPr marL="0" indent="542925" algn="just">
              <a:lnSpc>
                <a:spcPct val="80000"/>
              </a:lnSpc>
              <a:buFontTx/>
              <a:buNone/>
            </a:pPr>
            <a:r>
              <a:rPr lang="ru-RU" sz="1800" dirty="0" smtClean="0"/>
              <a:t>- на реализацию закона Хабаровского края от 31.10.2007 № 150 «О наделении органов местного самоуправления Хабаровского края государственными полномочиями Хабаровского края по возмещению организациям убытков, связанных с применением регулируемых тарифов (цен) на тепловую энергию, поставляемую населению» в 2020 году – 382,78 тыс. рублей (администрирование), в 2021 году – 382,78 тыс. рублей (администрирование), в 2022 году – 382,78 тыс. рублей (администрирование);</a:t>
            </a:r>
          </a:p>
          <a:p>
            <a:pPr marL="0" indent="542925" algn="just">
              <a:lnSpc>
                <a:spcPct val="80000"/>
              </a:lnSpc>
              <a:buFontTx/>
              <a:buNone/>
            </a:pPr>
            <a:r>
              <a:rPr lang="ru-RU" sz="1800" dirty="0" smtClean="0"/>
              <a:t>- на реализацию закона Хабаровского края от 11.03.2015 № 42 «О наделении органов местного самоуправления государственными полномочиями Хабаровского края по предоставлению компенсации выпадающих доходов, связанных с применением льготных тарифов на тепловую и электрическую энергию (мощность)» в 2020 году – 382,78 тыс. рублей (администрирование), в 2021 году – 382,78 тыс. рублей (администрирование), в 2022 году –382,78 тыс. рублей (администрирование);</a:t>
            </a:r>
          </a:p>
          <a:p>
            <a:pPr marL="0" indent="538163" algn="just">
              <a:lnSpc>
                <a:spcPct val="80000"/>
              </a:lnSpc>
              <a:buFontTx/>
              <a:buNone/>
            </a:pPr>
            <a:r>
              <a:rPr lang="ru-RU" sz="1800" dirty="0" smtClean="0"/>
              <a:t>- на реализацию закона  Хабаровского края от 31.10.2007 № 143 «О наделении органов местного самоуправления Хабаровского края государственными полномочиями Хабаровского  края по возмещению организациям убытков, связанных с применением регулируемых тарифов на электрическую энергию, поставляемую населению в зонах децентрализованного энергоснабжения» в 2020 году – 407,58 тыс. рублей (администрирование), в 2021 году – 407,58 тыс. рублей (администрирование), в 2022 году – 407,58 тыс. рублей (администрирование);</a:t>
            </a:r>
          </a:p>
          <a:p>
            <a:pPr indent="538163" algn="just">
              <a:lnSpc>
                <a:spcPct val="80000"/>
              </a:lnSpc>
            </a:pPr>
            <a:r>
              <a:rPr lang="ru-RU" sz="1800" dirty="0" smtClean="0"/>
              <a:t>- на реализацию закона Хабаровского края от 14.11.2007 № 154 «О наделении органов местного самоуправления государственными полномочиями Хабаровского края по возмещению стоимости услуг, предоставляемых согласно гарантированному перечню услуг по погребению» в 2020 году – 73,91 тыс. рублей (администрирование), в 2021году – 73,91 тыс. рублей (администрирование), в 2022 году – 73,91 тыс. рублей (администрирование);</a:t>
            </a:r>
          </a:p>
          <a:p>
            <a:pPr marL="0" indent="538163" algn="just">
              <a:lnSpc>
                <a:spcPct val="80000"/>
              </a:lnSpc>
              <a:buFontTx/>
              <a:buNone/>
            </a:pPr>
            <a:endParaRPr lang="ru-RU" sz="1800" dirty="0" smtClean="0"/>
          </a:p>
          <a:p>
            <a:pPr marL="0" indent="0" algn="just">
              <a:lnSpc>
                <a:spcPct val="80000"/>
              </a:lnSpc>
              <a:buFontTx/>
              <a:buNone/>
            </a:pPr>
            <a:endParaRPr lang="ru-RU" sz="1400" dirty="0" smtClean="0"/>
          </a:p>
        </p:txBody>
      </p:sp>
    </p:spTree>
    <p:extLst>
      <p:ext uri="{BB962C8B-B14F-4D97-AF65-F5344CB8AC3E}">
        <p14:creationId xmlns:p14="http://schemas.microsoft.com/office/powerpoint/2010/main" val="3778661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188640" y="251520"/>
            <a:ext cx="6398766" cy="8064500"/>
          </a:xfrm>
        </p:spPr>
        <p:txBody>
          <a:bodyPr/>
          <a:lstStyle/>
          <a:p>
            <a:pPr marL="0" indent="538163" algn="just">
              <a:lnSpc>
                <a:spcPct val="80000"/>
              </a:lnSpc>
              <a:buFontTx/>
              <a:buNone/>
            </a:pPr>
            <a:r>
              <a:rPr lang="ru-RU" sz="1800" dirty="0" smtClean="0"/>
              <a:t>- на реализацию закона Закон Хабаровского края от 23.04.2014 № 357 «О наделении органов местного самоуправления государственными полномочиями Хабаровского края по предоставлению гражданам компенсации части расходов на оплату коммунальных услуг, возникающих в связи с ростом платы за данные услуги» в 2020 году – 382,78 тыс. рублей (администрирование), в 2021 году – 382,78 тыс. рублей (администрирование), в 2022 году – 382,78 тыс. рублей (администрирование);</a:t>
            </a:r>
          </a:p>
          <a:p>
            <a:pPr marL="0" indent="538163" algn="just">
              <a:lnSpc>
                <a:spcPct val="80000"/>
              </a:lnSpc>
              <a:buFontTx/>
              <a:buNone/>
            </a:pPr>
            <a:r>
              <a:rPr lang="ru-RU" sz="1800" dirty="0" smtClean="0"/>
              <a:t>- на реализацию Закона Хабаровского края от 23 ноября 2011 г.  № 146 «О наделении органов местного самоуправления отдельными государственными полномочиями Хабаровского края по организации проведения мероприятий по предупреждению и ликвидации болезней животных, их лечению, защите населения от болезней, общих для человека и животных»: в 2020 году – 45,32 тыс. рублей (администрирование), 611,61 тыс. рублей (полномочия); в 2021 году – 45,32 тыс. рублей (администрирование), 592,30 тыс. рублей (полномочия); в 2022 году – 45,32 тыс. рублей (администрирование), 570,13 тыс. рублей (полномочия);</a:t>
            </a:r>
          </a:p>
          <a:p>
            <a:pPr marL="0" indent="538163" algn="just">
              <a:lnSpc>
                <a:spcPct val="80000"/>
              </a:lnSpc>
              <a:buFontTx/>
              <a:buNone/>
            </a:pPr>
            <a:r>
              <a:rPr lang="ru-RU" sz="1800" dirty="0" smtClean="0"/>
              <a:t>- на реализацию Федерального закона от 20 августа 2004 года № 113-ФЗ «О присяжных заседателях судов общей юрисдикции в Российской Федерации» на 2020 год – 6,86 тыс. рублей, на 2021 год – 7,18 тыс. рублей, на 2022 год – 7,18 тыс. рублей;</a:t>
            </a:r>
          </a:p>
          <a:p>
            <a:pPr marL="0" indent="538163" algn="just">
              <a:lnSpc>
                <a:spcPct val="80000"/>
              </a:lnSpc>
              <a:buFontTx/>
              <a:buNone/>
            </a:pPr>
            <a:r>
              <a:rPr lang="ru-RU" sz="1800" dirty="0" smtClean="0"/>
              <a:t>- на реализацию Закона Хабаровского края от 29 сентября 2005 г. №301 «О наделении органов местного самоуправления полномочиями на государственную регистрацию актов гражданского состояния» на 2020 год в сумме 3 293,37 тыс. рублей, в том числе поселениям района на исполнение переданных полномочий – 110,23 тыс. рублей,  на 2021 год – 2 855,22 тыс. рублей, в том числе поселениям – 114,05 тыс. рублей, на 2022 год – 2 855,22 тыс. рублей, в том числе поселениям – 114,05 тыс. рублей;</a:t>
            </a:r>
          </a:p>
          <a:p>
            <a:pPr marL="0" indent="538163" algn="just">
              <a:lnSpc>
                <a:spcPct val="80000"/>
              </a:lnSpc>
              <a:buFontTx/>
              <a:buNone/>
            </a:pPr>
            <a:r>
              <a:rPr lang="ru-RU" sz="1800" dirty="0" smtClean="0"/>
              <a:t>- на содержание муниципального казенного учреждения «Служба технического обслуживания» в 2020 году – 21 000,00 тыс. рублей, в 2021 году – 21 000,00 тыс. рублей, в 2022 году – 21 000,00 тыс. рублей;</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342900" y="539750"/>
            <a:ext cx="6172200" cy="7627938"/>
          </a:xfrm>
        </p:spPr>
        <p:txBody>
          <a:bodyPr/>
          <a:lstStyle/>
          <a:p>
            <a:pPr marL="0" indent="538163" algn="just">
              <a:lnSpc>
                <a:spcPct val="80000"/>
              </a:lnSpc>
              <a:buFontTx/>
              <a:buNone/>
            </a:pPr>
            <a:r>
              <a:rPr lang="ru-RU" sz="1800" dirty="0" smtClean="0"/>
              <a:t>- на предупреждение и ликвидацию чрезвычайных ситуаций в районе в 2020 году – 300,00 тыс. рублей, в 2021 году – 300,00 тыс. рублей, в 2022 году – 300,00 тыс. рублей;</a:t>
            </a:r>
          </a:p>
          <a:p>
            <a:pPr marL="0" indent="538163" algn="just">
              <a:lnSpc>
                <a:spcPct val="80000"/>
              </a:lnSpc>
              <a:buFontTx/>
              <a:buNone/>
            </a:pPr>
            <a:r>
              <a:rPr lang="ru-RU" sz="1800" dirty="0" smtClean="0"/>
              <a:t>- на проведение мероприятий по землеустройству в 2020 году – 100,00 тыс. рублей, в 2021 году – 100,00 тыс. рублей, в 2022 году - 100,00 тыс. рублей;</a:t>
            </a:r>
          </a:p>
          <a:p>
            <a:pPr marL="0" indent="538163" algn="just">
              <a:lnSpc>
                <a:spcPct val="80000"/>
              </a:lnSpc>
              <a:buFontTx/>
              <a:buNone/>
            </a:pPr>
            <a:r>
              <a:rPr lang="ru-RU" sz="1800" dirty="0" smtClean="0"/>
              <a:t>- на мероприятия по охране окружающей среды в 2020 году – 50,00 тыс. рублей, в 2021 году – 50,00 тыс. рублей, в 2022 году – 50,00 тыс. рублей;</a:t>
            </a:r>
          </a:p>
          <a:p>
            <a:pPr marL="0" indent="538163" algn="just">
              <a:lnSpc>
                <a:spcPct val="80000"/>
              </a:lnSpc>
              <a:buFontTx/>
              <a:buNone/>
            </a:pPr>
            <a:r>
              <a:rPr lang="ru-RU" sz="1800" dirty="0" smtClean="0"/>
              <a:t>- на осуществление доплаты к пенсии муниципальным служащим в 2020 году – 3 250,00 тыс. рублей, в 2021 году – 3 250,00 тыс. рублей, в 2022 году – 3 250,00 тыс. рублей;</a:t>
            </a:r>
          </a:p>
          <a:p>
            <a:pPr marL="0" indent="538163" algn="just">
              <a:lnSpc>
                <a:spcPct val="80000"/>
              </a:lnSpc>
              <a:buFontTx/>
              <a:buNone/>
            </a:pPr>
            <a:r>
              <a:rPr lang="ru-RU" sz="1800" dirty="0" smtClean="0"/>
              <a:t>- на обеспечение мероприятий в сфере управления муниципальной собственностью в 2020 году – 2 535,00 тыс. рублей, в 2021 году – 3 035,00 тыс. рублей, в 2022 году – 3 035,00 тыс. рублей;</a:t>
            </a:r>
          </a:p>
          <a:p>
            <a:pPr marL="0" indent="538163" algn="just">
              <a:lnSpc>
                <a:spcPct val="80000"/>
              </a:lnSpc>
              <a:buFontTx/>
              <a:buNone/>
            </a:pPr>
            <a:r>
              <a:rPr lang="ru-RU" sz="1800" dirty="0" smtClean="0"/>
              <a:t>- на проведение мероприятий, посвященных 75-летию победы в Великой Отечественной войне, запланировано в 2020 году  350,00 тыс. рублей;</a:t>
            </a:r>
          </a:p>
          <a:p>
            <a:pPr marL="0" indent="538163" algn="just">
              <a:lnSpc>
                <a:spcPct val="80000"/>
              </a:lnSpc>
              <a:buFontTx/>
              <a:buNone/>
            </a:pPr>
            <a:r>
              <a:rPr lang="ru-RU" sz="1800" dirty="0" smtClean="0"/>
              <a:t>-	 на содержание муниципального казенного учреждения «Редакция газеты «</a:t>
            </a:r>
            <a:r>
              <a:rPr lang="ru-RU" sz="1800" dirty="0" err="1" smtClean="0"/>
              <a:t>Охотско</a:t>
            </a:r>
            <a:r>
              <a:rPr lang="ru-RU" sz="1800" dirty="0" smtClean="0"/>
              <a:t>-эвенская правда» в 2020 год – 13 700,00 тыс. рублей, в 2021 году – 13 700,00 тыс. рублей, в 2022 году – 13 700,00 тыс. рублей;</a:t>
            </a:r>
          </a:p>
          <a:p>
            <a:pPr marL="0" indent="538163" algn="just">
              <a:lnSpc>
                <a:spcPct val="80000"/>
              </a:lnSpc>
              <a:buFontTx/>
              <a:buNone/>
            </a:pPr>
            <a:r>
              <a:rPr lang="ru-RU" sz="1800" dirty="0" smtClean="0"/>
              <a:t>- на создание резервного фонда администрации района в 2020 году – 100,00 тыс. рублей, в 2021 году – 100,00 тыс. рублей, в 2022 году – 100,00 тыс. рублей.</a:t>
            </a:r>
          </a:p>
          <a:p>
            <a:pPr marL="0" indent="538163" algn="just">
              <a:lnSpc>
                <a:spcPct val="80000"/>
              </a:lnSpc>
              <a:buFontTx/>
              <a:buNone/>
            </a:pPr>
            <a:r>
              <a:rPr lang="ru-RU" sz="1800" dirty="0" smtClean="0"/>
              <a:t>Условно утвержденные расходы на 2021 год запланированы в сумме 15 500,00 тыс. рублей, на 2022 год – 30 700,00 тыс. рублей</a:t>
            </a:r>
          </a:p>
          <a:p>
            <a:pPr marL="0" indent="538163" algn="just">
              <a:lnSpc>
                <a:spcPct val="80000"/>
              </a:lnSpc>
              <a:buFontTx/>
              <a:buNone/>
            </a:pPr>
            <a:endParaRPr lang="ru-RU" sz="1800" dirty="0"/>
          </a:p>
          <a:p>
            <a:pPr marL="0" indent="538163" algn="ctr">
              <a:lnSpc>
                <a:spcPct val="80000"/>
              </a:lnSpc>
              <a:buFontTx/>
              <a:buNone/>
            </a:pPr>
            <a:r>
              <a:rPr lang="ru-RU" sz="1800" dirty="0" smtClean="0"/>
              <a:t>_____________</a:t>
            </a:r>
          </a:p>
          <a:p>
            <a:pPr marL="0" indent="538163" algn="just">
              <a:lnSpc>
                <a:spcPct val="80000"/>
              </a:lnSpc>
              <a:buFontTx/>
              <a:buNone/>
            </a:pPr>
            <a:endParaRPr lang="ru-RU" sz="1800"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6715125" cy="683569"/>
          </a:xfrm>
        </p:spPr>
        <p:txBody>
          <a:bodyPr/>
          <a:lstStyle/>
          <a:p>
            <a:pPr indent="901700" eaLnBrk="1" hangingPunct="1"/>
            <a:r>
              <a:rPr lang="ru-RU" sz="2800" dirty="0" smtClean="0">
                <a:solidFill>
                  <a:schemeClr val="tx1"/>
                </a:solidFill>
              </a:rPr>
              <a:t>Межбюджетные отношения</a:t>
            </a:r>
            <a:endParaRPr lang="ru-RU" sz="1800" dirty="0" smtClean="0">
              <a:solidFill>
                <a:schemeClr val="tx1"/>
              </a:solidFill>
            </a:endParaRPr>
          </a:p>
        </p:txBody>
      </p:sp>
      <p:graphicFrame>
        <p:nvGraphicFramePr>
          <p:cNvPr id="45120" name="Group 64"/>
          <p:cNvGraphicFramePr>
            <a:graphicFrameLocks noGrp="1"/>
          </p:cNvGraphicFramePr>
          <p:nvPr>
            <p:extLst>
              <p:ext uri="{D42A27DB-BD31-4B8C-83A1-F6EECF244321}">
                <p14:modId xmlns:p14="http://schemas.microsoft.com/office/powerpoint/2010/main" val="362374559"/>
              </p:ext>
            </p:extLst>
          </p:nvPr>
        </p:nvGraphicFramePr>
        <p:xfrm>
          <a:off x="332656" y="1482612"/>
          <a:ext cx="6102350" cy="7366400"/>
        </p:xfrm>
        <a:graphic>
          <a:graphicData uri="http://schemas.openxmlformats.org/drawingml/2006/table">
            <a:tbl>
              <a:tblPr/>
              <a:tblGrid>
                <a:gridCol w="2422525"/>
                <a:gridCol w="1227137"/>
                <a:gridCol w="1225550"/>
                <a:gridCol w="1227138"/>
              </a:tblGrid>
              <a:tr h="28107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поселения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Сумма финансовой помощи (</a:t>
                      </a:r>
                      <a:r>
                        <a:rPr kumimoji="0" lang="ru-RU" sz="14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552340">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Факт  2018 года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Ожидаемое за 2019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Прогноз на 2020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 Городское поселение «Рабочий поселок Охотск»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43401,0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11538,1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225,0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Аркинское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сельское поселение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10015,7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9210,3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8068,9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3.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Булгинское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сельское поселение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8516,3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8190,6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7084,9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 Сельское поселение «Село Вострецово»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7857,0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6783,0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6865,4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 Инское сельское поселение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15501,3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10074,9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10213,5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 Сельское поселение «Поселок Морской»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4633,8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3932,1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7. Сельское поселение «Поселок Новое Устье»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6156,3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8098,1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8264,1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 Резидентское сельское поселение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7033,7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8164,8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8178,2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9. Нераспределенные средства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11064,0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Итого</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ru-RU" sz="1600" b="0" i="0" u="none" strike="noStrike" dirty="0">
                          <a:solidFill>
                            <a:srgbClr val="000000"/>
                          </a:solidFill>
                          <a:effectLst/>
                          <a:latin typeface="Times New Roman" pitchFamily="18" charset="0"/>
                          <a:cs typeface="Times New Roman" pitchFamily="18" charset="0"/>
                        </a:rPr>
                        <a:t>103115,1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ru-RU" sz="1600" b="0" i="0" u="none" strike="noStrike" dirty="0">
                          <a:solidFill>
                            <a:srgbClr val="000000"/>
                          </a:solidFill>
                          <a:effectLst/>
                          <a:latin typeface="Times New Roman" pitchFamily="18" charset="0"/>
                          <a:cs typeface="Times New Roman" pitchFamily="18" charset="0"/>
                        </a:rPr>
                        <a:t>67470,1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b"/>
                      <a:r>
                        <a:rPr lang="ru-RU" sz="1600" b="0" i="0" u="none" strike="noStrike" dirty="0">
                          <a:solidFill>
                            <a:srgbClr val="000000"/>
                          </a:solidFill>
                          <a:effectLst/>
                          <a:latin typeface="Times New Roman" pitchFamily="18" charset="0"/>
                          <a:cs typeface="Times New Roman" pitchFamily="18" charset="0"/>
                        </a:rPr>
                        <a:t>63896,1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Прямоугольник 1"/>
          <p:cNvSpPr/>
          <p:nvPr/>
        </p:nvSpPr>
        <p:spPr>
          <a:xfrm>
            <a:off x="188640" y="539552"/>
            <a:ext cx="6480720" cy="923330"/>
          </a:xfrm>
          <a:prstGeom prst="rect">
            <a:avLst/>
          </a:prstGeom>
        </p:spPr>
        <p:txBody>
          <a:bodyPr wrap="square">
            <a:spAutoFit/>
          </a:bodyPr>
          <a:lstStyle/>
          <a:p>
            <a:pPr indent="538163" algn="just"/>
            <a:r>
              <a:rPr lang="ru-RU" sz="1800" dirty="0" smtClean="0">
                <a:solidFill>
                  <a:schemeClr val="tx1"/>
                </a:solidFill>
              </a:rPr>
              <a:t>Задача системы межбюджетных отношений сгладить различия в налоговом потенциале и бюджетной обеспеченности поселений района</a:t>
            </a:r>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Овальная выноска 11"/>
          <p:cNvSpPr/>
          <p:nvPr/>
        </p:nvSpPr>
        <p:spPr>
          <a:xfrm rot="16200000">
            <a:off x="2293695" y="-156292"/>
            <a:ext cx="2095648" cy="5503561"/>
          </a:xfrm>
          <a:prstGeom prst="wedgeEllipseCallout">
            <a:avLst>
              <a:gd name="adj1" fmla="val -74577"/>
              <a:gd name="adj2" fmla="val 5249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ru-RU" sz="1400" dirty="0">
                <a:solidFill>
                  <a:schemeClr val="tx1"/>
                </a:solidFill>
              </a:rPr>
              <a:t>Дефицит бюджета муниципального</a:t>
            </a:r>
          </a:p>
          <a:p>
            <a:pPr algn="ctr">
              <a:defRPr/>
            </a:pPr>
            <a:r>
              <a:rPr lang="ru-RU" sz="1400" dirty="0">
                <a:solidFill>
                  <a:schemeClr val="tx1"/>
                </a:solidFill>
              </a:rPr>
              <a:t> образования не должен превышать 10 </a:t>
            </a:r>
            <a:r>
              <a:rPr lang="ru-RU" sz="1400" dirty="0" smtClean="0">
                <a:solidFill>
                  <a:schemeClr val="tx1"/>
                </a:solidFill>
              </a:rPr>
              <a:t>% утвержденного </a:t>
            </a:r>
            <a:r>
              <a:rPr lang="ru-RU" sz="1400" dirty="0">
                <a:solidFill>
                  <a:schemeClr val="tx1"/>
                </a:solidFill>
              </a:rPr>
              <a:t>общего годового объема доходов бюджета муниципального образования без учета утвержденного объема безвозмездных перечислений и поступлений налоговых доходов по дополнительным нормативам отчислений</a:t>
            </a:r>
            <a:endParaRPr lang="ru-RU" sz="1400" b="1" dirty="0">
              <a:solidFill>
                <a:schemeClr val="tx1"/>
              </a:solidFill>
            </a:endParaRPr>
          </a:p>
        </p:txBody>
      </p:sp>
      <p:sp>
        <p:nvSpPr>
          <p:cNvPr id="68613" name="Заголовок 1"/>
          <p:cNvSpPr>
            <a:spLocks noGrp="1"/>
          </p:cNvSpPr>
          <p:nvPr>
            <p:ph type="title" idx="4294967295"/>
          </p:nvPr>
        </p:nvSpPr>
        <p:spPr>
          <a:xfrm>
            <a:off x="0" y="0"/>
            <a:ext cx="6858000" cy="1055688"/>
          </a:xfrm>
        </p:spPr>
        <p:txBody>
          <a:bodyPr/>
          <a:lstStyle/>
          <a:p>
            <a:pPr eaLnBrk="1" hangingPunct="1"/>
            <a:r>
              <a:rPr lang="ru-RU" sz="2800" smtClean="0"/>
              <a:t>Дефицит бюджета, источники финансирования дефицита бюджета</a:t>
            </a:r>
          </a:p>
        </p:txBody>
      </p:sp>
      <p:graphicFrame>
        <p:nvGraphicFramePr>
          <p:cNvPr id="77869" name="Group 45"/>
          <p:cNvGraphicFramePr>
            <a:graphicFrameLocks noGrp="1"/>
          </p:cNvGraphicFramePr>
          <p:nvPr>
            <p:ph idx="4294967295"/>
            <p:extLst>
              <p:ext uri="{D42A27DB-BD31-4B8C-83A1-F6EECF244321}">
                <p14:modId xmlns:p14="http://schemas.microsoft.com/office/powerpoint/2010/main" val="1442572407"/>
              </p:ext>
            </p:extLst>
          </p:nvPr>
        </p:nvGraphicFramePr>
        <p:xfrm>
          <a:off x="142874" y="4187202"/>
          <a:ext cx="6542087" cy="4660675"/>
        </p:xfrm>
        <a:graphic>
          <a:graphicData uri="http://schemas.openxmlformats.org/drawingml/2006/table">
            <a:tbl>
              <a:tblPr/>
              <a:tblGrid>
                <a:gridCol w="375564"/>
                <a:gridCol w="2620715"/>
                <a:gridCol w="1305129"/>
                <a:gridCol w="1195762"/>
                <a:gridCol w="1044917"/>
              </a:tblGrid>
              <a:tr h="68776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Показатель</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Факт 2018 года, тыс. руб. </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Ожидаемое за 2019 год, тыс. руб. </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Прогноз на 2020 год, тыс. руб. </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400" b="0" i="0" u="none" strike="noStrike" cap="none" normalizeH="0" baseline="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Объем дефицита</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46454,5</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30975,2</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13862,3</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5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400" b="0" i="0" u="none" strike="noStrike" cap="none" normalizeH="0" baseline="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Источники погашения дефицита бюджета:</a:t>
                      </a:r>
                      <a:endParaRPr kumimoji="0" lang="ru-RU" sz="1400" b="0" i="0" u="none" strike="noStrike" cap="none" normalizeH="0" baseline="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46454,5</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30975,2</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13862,3</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5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endParaRPr kumimoji="0" lang="ru-RU" sz="1400" b="0" i="0" u="none" strike="noStrike" cap="none" normalizeH="0" baseline="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Times New Roman" pitchFamily="18" charset="0"/>
                        <a:buChar char="•"/>
                        <a:tabLst>
                          <a:tab pos="179388" algn="l"/>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изменение остатков средств на счетах по учету средств бюджета</a:t>
                      </a:r>
                      <a:endParaRPr kumimoji="0" lang="ru-RU" sz="1400" b="0" i="0" u="none" strike="noStrike" cap="none" normalizeH="0" baseline="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46454,5</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2566,4</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13862,3</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5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Times New Roman" pitchFamily="18" charset="0"/>
                        <a:buChar char="•"/>
                        <a:tabLst>
                          <a:tab pos="179388"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погашение бюджетом муниципального района кредитов, от других бюджетов бюджетной системы РФ в валюте РФ</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-87458,3</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-52516,1</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-17890,6</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5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endParaRPr kumimoji="0" lang="ru-RU" sz="1400" b="0" i="0" u="none" strike="noStrike" cap="none" normalizeH="0" baseline="0" smtClean="0">
                        <a:ln>
                          <a:noFill/>
                        </a:ln>
                        <a:solidFill>
                          <a:schemeClr val="bg1"/>
                        </a:solidFill>
                        <a:effectLst/>
                        <a:latin typeface="Times New Roman" pitchFamily="18" charset="0"/>
                        <a:cs typeface="Times New Roman" pitchFamily="18" charset="0"/>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0000"/>
                        <a:buFont typeface="Times New Roman" pitchFamily="18" charset="0"/>
                        <a:buChar char="•"/>
                        <a:tabLst>
                          <a:tab pos="179388" algn="l"/>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возврат бюджетных кредитов, представленных юридическим лицам из бюджета муниципального района в валюте РФ</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87458,3</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40924,9</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179388" algn="l"/>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17890,6</a:t>
                      </a: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142875" y="7572375"/>
            <a:ext cx="6429375" cy="30797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1400" dirty="0">
                <a:solidFill>
                  <a:schemeClr val="tx1"/>
                </a:solidFill>
              </a:rPr>
              <a:t> </a:t>
            </a:r>
          </a:p>
        </p:txBody>
      </p:sp>
      <p:sp>
        <p:nvSpPr>
          <p:cNvPr id="10" name="TextBox 9"/>
          <p:cNvSpPr txBox="1"/>
          <p:nvPr/>
        </p:nvSpPr>
        <p:spPr>
          <a:xfrm>
            <a:off x="0" y="928688"/>
            <a:ext cx="6619875" cy="93503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ru-RU" sz="1600" dirty="0">
                <a:solidFill>
                  <a:schemeClr val="tx1"/>
                </a:solidFill>
              </a:rPr>
              <a:t>При превышении расходов над доходами принимается решение об источниках покрытия  дефицита  </a:t>
            </a:r>
          </a:p>
        </p:txBody>
      </p:sp>
      <p:sp>
        <p:nvSpPr>
          <p:cNvPr id="68648" name="Номер слайда 3"/>
          <p:cNvSpPr txBox="1">
            <a:spLocks noGrp="1"/>
          </p:cNvSpPr>
          <p:nvPr/>
        </p:nvSpPr>
        <p:spPr bwMode="auto">
          <a:xfrm>
            <a:off x="6511925" y="8656638"/>
            <a:ext cx="34607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endParaRPr lang="ru-RU" sz="1000">
              <a:solidFill>
                <a:srgbClr val="262626"/>
              </a:solidFill>
              <a:latin typeface="Arial" charset="0"/>
              <a:cs typeface="Arial" charset="0"/>
            </a:endParaRPr>
          </a:p>
        </p:txBody>
      </p:sp>
      <p:sp>
        <p:nvSpPr>
          <p:cNvPr id="68649" name="Text Box 51"/>
          <p:cNvSpPr txBox="1">
            <a:spLocks noChangeArrowheads="1"/>
          </p:cNvSpPr>
          <p:nvPr/>
        </p:nvSpPr>
        <p:spPr bwMode="auto">
          <a:xfrm>
            <a:off x="8572500" y="1643063"/>
            <a:ext cx="2000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ctr" eaLnBrk="1" hangingPunct="1"/>
            <a:endParaRPr lang="ru-RU" sz="14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7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92696" y="323528"/>
            <a:ext cx="5688632" cy="79208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dirty="0" smtClean="0"/>
              <a:t>Что такое бюджет?</a:t>
            </a:r>
            <a:endParaRPr lang="ru-RU" sz="2400" dirty="0"/>
          </a:p>
        </p:txBody>
      </p:sp>
      <p:sp>
        <p:nvSpPr>
          <p:cNvPr id="4" name="Скругленный прямоугольник 3"/>
          <p:cNvSpPr/>
          <p:nvPr/>
        </p:nvSpPr>
        <p:spPr>
          <a:xfrm>
            <a:off x="188640" y="1403648"/>
            <a:ext cx="3096344" cy="3024336"/>
          </a:xfrm>
          <a:prstGeom prst="roundRect">
            <a:avLst/>
          </a:prstGeom>
          <a:solidFill>
            <a:srgbClr val="99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t>Доходы</a:t>
            </a:r>
          </a:p>
          <a:p>
            <a:pPr algn="ctr"/>
            <a:r>
              <a:rPr lang="ru-RU" dirty="0" smtClean="0"/>
              <a:t>Это поступающие в бюджет денежные средства (налоги физических и юридических лиц, административные платежи и сборы, безвозмездные поступления) </a:t>
            </a:r>
            <a:endParaRPr lang="ru-RU" dirty="0"/>
          </a:p>
        </p:txBody>
      </p:sp>
      <p:sp>
        <p:nvSpPr>
          <p:cNvPr id="5" name="Скругленный прямоугольник 4"/>
          <p:cNvSpPr/>
          <p:nvPr/>
        </p:nvSpPr>
        <p:spPr>
          <a:xfrm>
            <a:off x="3537012" y="1403648"/>
            <a:ext cx="3060340" cy="3024336"/>
          </a:xfrm>
          <a:prstGeom prst="roundRect">
            <a:avLst/>
          </a:prstGeom>
          <a:solidFill>
            <a:srgbClr val="99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t>Расходы</a:t>
            </a:r>
          </a:p>
          <a:p>
            <a:pPr algn="ctr"/>
            <a:r>
              <a:rPr lang="ru-RU" dirty="0" smtClean="0"/>
              <a:t>Это выплачиваемые из бюджета денежные средства (социальные выплаты населению, содержание государственных учреждений (образование, культура, ЖКХ и другие))</a:t>
            </a:r>
            <a:endParaRPr lang="ru-RU" dirty="0"/>
          </a:p>
        </p:txBody>
      </p:sp>
      <p:sp>
        <p:nvSpPr>
          <p:cNvPr id="6" name="Скругленный прямоугольник 5"/>
          <p:cNvSpPr/>
          <p:nvPr/>
        </p:nvSpPr>
        <p:spPr>
          <a:xfrm>
            <a:off x="692696" y="4644008"/>
            <a:ext cx="5688632" cy="1224136"/>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smtClean="0"/>
              <a:t>Бюджет</a:t>
            </a:r>
            <a:r>
              <a:rPr lang="ru-RU" dirty="0" smtClean="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dirty="0"/>
          </a:p>
        </p:txBody>
      </p:sp>
      <p:sp>
        <p:nvSpPr>
          <p:cNvPr id="7" name="Скругленный прямоугольник 6"/>
          <p:cNvSpPr/>
          <p:nvPr/>
        </p:nvSpPr>
        <p:spPr>
          <a:xfrm>
            <a:off x="341040" y="6012160"/>
            <a:ext cx="3096344" cy="1512168"/>
          </a:xfrm>
          <a:prstGeom prst="roundRect">
            <a:avLst/>
          </a:prstGeom>
          <a:solidFill>
            <a:srgbClr val="99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Превышение доходов над расходами образует положительный остаток бюджета - </a:t>
            </a:r>
            <a:r>
              <a:rPr lang="ru-RU" sz="2400" b="1" dirty="0" smtClean="0"/>
              <a:t>Профицит</a:t>
            </a:r>
            <a:endParaRPr lang="ru-RU" sz="2400" b="1" dirty="0"/>
          </a:p>
        </p:txBody>
      </p:sp>
      <p:sp>
        <p:nvSpPr>
          <p:cNvPr id="8" name="Скругленный прямоугольник 7"/>
          <p:cNvSpPr/>
          <p:nvPr/>
        </p:nvSpPr>
        <p:spPr>
          <a:xfrm>
            <a:off x="3596196" y="6017468"/>
            <a:ext cx="3096344" cy="1506860"/>
          </a:xfrm>
          <a:prstGeom prst="roundRect">
            <a:avLst/>
          </a:prstGeom>
          <a:solidFill>
            <a:srgbClr val="99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Если расходная часть бюджета превышает доходную, то бюджет формируется с  </a:t>
            </a:r>
            <a:r>
              <a:rPr lang="ru-RU" sz="2400" b="1" dirty="0" smtClean="0"/>
              <a:t>Дефицитом</a:t>
            </a:r>
            <a:endParaRPr lang="ru-RU" sz="2400" b="1" dirty="0"/>
          </a:p>
        </p:txBody>
      </p:sp>
      <p:sp>
        <p:nvSpPr>
          <p:cNvPr id="9" name="Скругленный прямоугольник 8"/>
          <p:cNvSpPr/>
          <p:nvPr/>
        </p:nvSpPr>
        <p:spPr>
          <a:xfrm>
            <a:off x="692696" y="7812360"/>
            <a:ext cx="5688632" cy="115212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dirty="0" smtClean="0"/>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748903"/>
          </a:xfrm>
        </p:spPr>
        <p:txBody>
          <a:bodyPr/>
          <a:lstStyle/>
          <a:p>
            <a:r>
              <a:rPr lang="ru-RU" sz="2800" dirty="0" smtClean="0"/>
              <a:t>Муниципальные долговые обязательства</a:t>
            </a:r>
            <a:endParaRPr lang="ru-RU" sz="2800" dirty="0"/>
          </a:p>
        </p:txBody>
      </p:sp>
      <p:sp>
        <p:nvSpPr>
          <p:cNvPr id="3" name="Объект 2"/>
          <p:cNvSpPr>
            <a:spLocks noGrp="1"/>
          </p:cNvSpPr>
          <p:nvPr>
            <p:ph idx="1"/>
          </p:nvPr>
        </p:nvSpPr>
        <p:spPr>
          <a:xfrm>
            <a:off x="342900" y="1331640"/>
            <a:ext cx="6172200" cy="7488832"/>
          </a:xfrm>
        </p:spPr>
        <p:txBody>
          <a:bodyPr/>
          <a:lstStyle/>
          <a:p>
            <a:pPr marL="0" indent="0" algn="just">
              <a:buNone/>
            </a:pPr>
            <a:r>
              <a:rPr lang="ru-RU" sz="1800" dirty="0"/>
              <a:t>Муниципальный долг Охотского муниципального района по состоянию на 01.01.2018 составлял 589 548,20 тыс. рублей. Это задолженность по бюджетным кредитам, привлеченным в бюджет района из средств краевого бюджета на оплату топлива в 2013-2014 годах. За истекший год кредиты в бюджет района не привлекались. В 2018 году проведена реструктуризация задолженности по бюджетным кредитам, путем переноса срока гашения кредитов на период с 2018 по 2032 годы. В соответствии с заключенными дополнительными Соглашениями, план возврата на 2018 год составил 39 215,21 тыс. рублей, фактически возвращено в краевой бюджет  19 275,54 тыс. рублей. Списана задолженность по ликвидированному предприятию ХО ООО «</a:t>
            </a:r>
            <a:r>
              <a:rPr lang="ru-RU" sz="1800" dirty="0" err="1"/>
              <a:t>Новоустьенское</a:t>
            </a:r>
            <a:r>
              <a:rPr lang="ru-RU" sz="1800" dirty="0"/>
              <a:t> теплоэнергетическое хозяйство» на сумму 2 963,82 тыс. рублей. </a:t>
            </a:r>
          </a:p>
          <a:p>
            <a:pPr marL="0" indent="0" algn="just">
              <a:buNone/>
            </a:pPr>
            <a:r>
              <a:rPr lang="ru-RU" sz="1800" dirty="0"/>
              <a:t>Задолженность организаций района по бюджетным  кредитам  по состоянию на 01.01.2019  составила 487 614,46 тыс. рублей.</a:t>
            </a:r>
          </a:p>
          <a:p>
            <a:pPr marL="0" indent="0" algn="just">
              <a:buNone/>
            </a:pPr>
            <a:r>
              <a:rPr lang="ru-RU" sz="1800" dirty="0"/>
              <a:t>Муниципальный долг Охотского муниципального района по состоянию на 01.01.2019 составлял 570 272,67 тыс. рублей. Это задолженность по бюджетным кредитам, предоставленным в бюджет района из средств  краевого бюджета на оплату топлива в 2013-2014 годах. </a:t>
            </a:r>
          </a:p>
          <a:p>
            <a:pPr marL="0" indent="0" algn="just">
              <a:buNone/>
            </a:pPr>
            <a:r>
              <a:rPr lang="ru-RU" sz="1800" dirty="0"/>
              <a:t>За двенадцать месяцев 2019 года в краевой бюджет будет погашено  52 516,11 тыс. рублей. </a:t>
            </a:r>
          </a:p>
          <a:p>
            <a:pPr marL="0" indent="0" algn="just">
              <a:buNone/>
            </a:pPr>
            <a:r>
              <a:rPr lang="ru-RU" sz="1800" dirty="0"/>
              <a:t> </a:t>
            </a:r>
            <a:endParaRPr lang="ru-RU" dirty="0"/>
          </a:p>
        </p:txBody>
      </p:sp>
    </p:spTree>
    <p:extLst>
      <p:ext uri="{BB962C8B-B14F-4D97-AF65-F5344CB8AC3E}">
        <p14:creationId xmlns:p14="http://schemas.microsoft.com/office/powerpoint/2010/main" val="2273222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467544"/>
            <a:ext cx="6172200" cy="7700144"/>
          </a:xfrm>
        </p:spPr>
        <p:txBody>
          <a:bodyPr/>
          <a:lstStyle/>
          <a:p>
            <a:pPr marL="0" indent="0" algn="just">
              <a:buNone/>
            </a:pPr>
            <a:r>
              <a:rPr lang="ru-RU" sz="1800" dirty="0"/>
              <a:t>В сентябре месяце  2019 года по бюджетным кредитам проведена новая реструктуризация на сумму задолженности  535 647,17 тыс. рублей на срок 30 лет со сроком погашения  2019-2048 гг.. </a:t>
            </a:r>
          </a:p>
          <a:p>
            <a:pPr marL="0" indent="0" algn="just">
              <a:buNone/>
            </a:pPr>
            <a:r>
              <a:rPr lang="ru-RU" sz="1800" dirty="0"/>
              <a:t>Муниципальный долг по состоянию на 01.01.2020 будет  составлять 517 756,56 тыс. рублей</a:t>
            </a:r>
          </a:p>
          <a:p>
            <a:pPr marL="0" indent="0" algn="just">
              <a:buNone/>
            </a:pPr>
            <a:r>
              <a:rPr lang="ru-RU" sz="1800" dirty="0"/>
              <a:t>По состоянию на 01.01.2020 </a:t>
            </a:r>
            <a:r>
              <a:rPr lang="ru-RU" sz="1800" dirty="0" smtClean="0"/>
              <a:t>задолженность </a:t>
            </a:r>
            <a:r>
              <a:rPr lang="ru-RU" sz="1800" dirty="0"/>
              <a:t>организаций в бюджет района по бюджетным  кредитам составит 461 876,50 рублей. </a:t>
            </a:r>
          </a:p>
          <a:p>
            <a:pPr marL="0" indent="0" algn="just">
              <a:buNone/>
            </a:pPr>
            <a:r>
              <a:rPr lang="ru-RU" sz="1800" dirty="0"/>
              <a:t>В октябре 2019 года проведена реструктуризация  задолженности по бюджетным кредитам ООО «</a:t>
            </a:r>
            <a:r>
              <a:rPr lang="ru-RU" sz="1800" dirty="0" err="1"/>
              <a:t>Охотскэнерго</a:t>
            </a:r>
            <a:r>
              <a:rPr lang="ru-RU" sz="1800" dirty="0"/>
              <a:t>» путем предоставления рассрочки уплаты до 2048 года</a:t>
            </a:r>
            <a:r>
              <a:rPr lang="ru-RU" sz="1800" dirty="0" smtClean="0"/>
              <a:t>.</a:t>
            </a:r>
          </a:p>
          <a:p>
            <a:pPr marL="0" indent="0" algn="just">
              <a:buNone/>
            </a:pPr>
            <a:endParaRPr lang="ru-RU" sz="1800" dirty="0"/>
          </a:p>
          <a:p>
            <a:pPr marL="0" indent="0" algn="ctr">
              <a:buNone/>
            </a:pPr>
            <a:r>
              <a:rPr lang="ru-RU" sz="1800" dirty="0" smtClean="0"/>
              <a:t>______________</a:t>
            </a:r>
            <a:endParaRPr lang="ru-RU" sz="1800" dirty="0"/>
          </a:p>
          <a:p>
            <a:pPr marL="0" indent="0">
              <a:buNone/>
            </a:pPr>
            <a:endParaRPr lang="ru-RU" sz="1800" dirty="0"/>
          </a:p>
        </p:txBody>
      </p:sp>
    </p:spTree>
    <p:extLst>
      <p:ext uri="{BB962C8B-B14F-4D97-AF65-F5344CB8AC3E}">
        <p14:creationId xmlns:p14="http://schemas.microsoft.com/office/powerpoint/2010/main" val="1320338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42900" y="366713"/>
            <a:ext cx="6172200" cy="604837"/>
          </a:xfrm>
        </p:spPr>
        <p:txBody>
          <a:bodyPr/>
          <a:lstStyle/>
          <a:p>
            <a:r>
              <a:rPr lang="ru-RU" sz="2800" smtClean="0"/>
              <a:t>Дополнительная информация</a:t>
            </a:r>
          </a:p>
        </p:txBody>
      </p:sp>
      <p:pic>
        <p:nvPicPr>
          <p:cNvPr id="71684" name="Picture 4" descr="\\Elena\мои документы\БЮДЖЕТ ДЛЯ ГРАЖДАН\Дя бюджета 2018-2020\грамот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361" y="971600"/>
            <a:ext cx="3310848" cy="4680520"/>
          </a:xfrm>
          <a:prstGeom prst="rect">
            <a:avLst/>
          </a:prstGeom>
          <a:noFill/>
          <a:extLst>
            <a:ext uri="{909E8E84-426E-40DD-AFC4-6F175D3DCCD1}">
              <a14:hiddenFill xmlns:a14="http://schemas.microsoft.com/office/drawing/2010/main">
                <a:solidFill>
                  <a:srgbClr val="FFFFFF"/>
                </a:solidFill>
              </a14:hiddenFill>
            </a:ext>
          </a:extLst>
        </p:spPr>
      </p:pic>
      <p:pic>
        <p:nvPicPr>
          <p:cNvPr id="71685" name="Picture 5" descr="\\Elena\мои документы\БЮДЖЕТ ДЛЯ ГРАЖДАН\Дя бюджета 2018-2020\сертификат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309" y="5791108"/>
            <a:ext cx="4757799" cy="3356628"/>
          </a:xfrm>
          <a:prstGeom prst="rect">
            <a:avLst/>
          </a:prstGeom>
          <a:noFill/>
          <a:extLst>
            <a:ext uri="{909E8E84-426E-40DD-AFC4-6F175D3DCCD1}">
              <a14:hiddenFill xmlns:a14="http://schemas.microsoft.com/office/drawing/2010/main">
                <a:solidFill>
                  <a:srgbClr val="FFFFFF"/>
                </a:solidFill>
              </a14:hiddenFill>
            </a:ext>
          </a:extLst>
        </p:spPr>
      </p:pic>
      <p:pic>
        <p:nvPicPr>
          <p:cNvPr id="71686" name="Picture 6" descr="D:\work\Sc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2209" y="951674"/>
            <a:ext cx="3419767" cy="4700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574675" y="2565400"/>
            <a:ext cx="5951559" cy="3785652"/>
          </a:xfrm>
          <a:prstGeom prst="rect">
            <a:avLst/>
          </a:prstGeom>
          <a:noFill/>
          <a:ln w="9525">
            <a:noFill/>
            <a:miter lim="800000"/>
            <a:headEnd/>
            <a:tailEnd/>
          </a:ln>
          <a:effectLst>
            <a:outerShdw blurRad="50800" dist="38100" dir="8100000" algn="tr" rotWithShape="0">
              <a:prstClr val="black">
                <a:alpha val="40000"/>
              </a:prstClr>
            </a:outerShdw>
            <a:reflection blurRad="6350" stA="52000" endA="300" endPos="35000" dir="5400000" sy="-100000" algn="bl" rotWithShape="0"/>
          </a:effectLst>
        </p:spPr>
        <p:txBody>
          <a:bodyPr>
            <a:spAutoFit/>
          </a:bodyPr>
          <a:lstStyle/>
          <a:p>
            <a:pPr algn="ctr">
              <a:defRPr/>
            </a:pPr>
            <a:r>
              <a:rPr lang="ru-RU" sz="2400" dirty="0"/>
              <a:t>Финансовое управление администрации Охотского  муниципального района</a:t>
            </a:r>
          </a:p>
          <a:p>
            <a:pPr algn="ctr">
              <a:defRPr/>
            </a:pPr>
            <a:r>
              <a:rPr lang="ru-RU" sz="2400" dirty="0"/>
              <a:t>Адрес: 682480  р.п. Охотск, ул. Ленина, </a:t>
            </a:r>
            <a:r>
              <a:rPr lang="ru-RU" sz="2400" dirty="0" smtClean="0"/>
              <a:t>д.16 </a:t>
            </a:r>
          </a:p>
          <a:p>
            <a:pPr algn="ctr">
              <a:defRPr/>
            </a:pPr>
            <a:r>
              <a:rPr lang="ru-RU" sz="2400" dirty="0" smtClean="0"/>
              <a:t>кабинет № 2</a:t>
            </a:r>
            <a:endParaRPr lang="ru-RU" sz="2400" dirty="0"/>
          </a:p>
          <a:p>
            <a:pPr algn="ctr">
              <a:defRPr/>
            </a:pPr>
            <a:r>
              <a:rPr lang="ru-RU" sz="2400" dirty="0"/>
              <a:t>тел./факс 8(42141) 9-19-57 </a:t>
            </a:r>
            <a:endParaRPr lang="ru-RU" sz="2400" dirty="0" smtClean="0"/>
          </a:p>
          <a:p>
            <a:pPr algn="ctr">
              <a:defRPr/>
            </a:pPr>
            <a:r>
              <a:rPr lang="ru-RU" sz="2400" dirty="0" smtClean="0"/>
              <a:t>Часы приема: понедельник – пятница</a:t>
            </a:r>
          </a:p>
          <a:p>
            <a:pPr algn="ctr">
              <a:defRPr/>
            </a:pPr>
            <a:r>
              <a:rPr lang="ru-RU" sz="2400" dirty="0" smtClean="0"/>
              <a:t>с 9.00 ч. до 13.00 ч.</a:t>
            </a:r>
          </a:p>
          <a:p>
            <a:pPr algn="ctr">
              <a:defRPr/>
            </a:pPr>
            <a:r>
              <a:rPr lang="ru-RU" sz="2400" dirty="0" smtClean="0"/>
              <a:t>с 14.00 ч. </a:t>
            </a:r>
            <a:r>
              <a:rPr lang="ru-RU" sz="2400" smtClean="0"/>
              <a:t>до </a:t>
            </a:r>
            <a:r>
              <a:rPr lang="ru-RU" sz="2400" dirty="0" smtClean="0"/>
              <a:t>17.00 ч.</a:t>
            </a:r>
          </a:p>
          <a:p>
            <a:pPr algn="ctr">
              <a:defRPr/>
            </a:pPr>
            <a:endParaRPr lang="ru-RU" sz="2400" dirty="0"/>
          </a:p>
          <a:p>
            <a:pPr algn="ctr">
              <a:defRPr/>
            </a:pPr>
            <a:r>
              <a:rPr lang="en-US" sz="2400" dirty="0"/>
              <a:t>E-mail: </a:t>
            </a:r>
            <a:r>
              <a:rPr lang="en-US" sz="2400" dirty="0">
                <a:solidFill>
                  <a:schemeClr val="hlink"/>
                </a:solidFill>
              </a:rPr>
              <a:t>f</a:t>
            </a:r>
            <a:r>
              <a:rPr lang="en-US" sz="2400" dirty="0">
                <a:solidFill>
                  <a:schemeClr val="hlink"/>
                </a:solidFill>
                <a:hlinkClick r:id="rId2"/>
              </a:rPr>
              <a:t>in</a:t>
            </a:r>
            <a:r>
              <a:rPr lang="en-US" sz="2400" dirty="0">
                <a:solidFill>
                  <a:srgbClr val="344E6D"/>
                </a:solidFill>
                <a:hlinkClick r:id="rId2"/>
              </a:rPr>
              <a:t>oxt@mail.ru</a:t>
            </a:r>
            <a:endParaRPr lang="ru-RU" sz="2400" dirty="0">
              <a:solidFill>
                <a:srgbClr val="344E6D"/>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1700808" y="6122987"/>
            <a:ext cx="3312368" cy="3932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196" name="Содержимое 2"/>
          <p:cNvSpPr txBox="1">
            <a:spLocks/>
          </p:cNvSpPr>
          <p:nvPr/>
        </p:nvSpPr>
        <p:spPr bwMode="auto">
          <a:xfrm>
            <a:off x="206402" y="6122987"/>
            <a:ext cx="634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79388" eaLnBrk="0" hangingPunct="0">
              <a:tabLst>
                <a:tab pos="179388" algn="l"/>
              </a:tabLst>
              <a:defRPr>
                <a:solidFill>
                  <a:schemeClr val="tx1"/>
                </a:solidFill>
                <a:latin typeface="Times New Roman" pitchFamily="18" charset="0"/>
                <a:cs typeface="Times New Roman" pitchFamily="18" charset="0"/>
              </a:defRPr>
            </a:lvl1pPr>
            <a:lvl2pPr marL="742950" indent="-285750" eaLnBrk="0" hangingPunct="0">
              <a:tabLst>
                <a:tab pos="179388" algn="l"/>
              </a:tabLst>
              <a:defRPr>
                <a:solidFill>
                  <a:schemeClr val="tx1"/>
                </a:solidFill>
                <a:latin typeface="Times New Roman" pitchFamily="18" charset="0"/>
                <a:cs typeface="Times New Roman" pitchFamily="18" charset="0"/>
              </a:defRPr>
            </a:lvl2pPr>
            <a:lvl3pPr marL="1143000" indent="-228600" eaLnBrk="0" hangingPunct="0">
              <a:tabLst>
                <a:tab pos="179388" algn="l"/>
              </a:tabLst>
              <a:defRPr>
                <a:solidFill>
                  <a:schemeClr val="tx1"/>
                </a:solidFill>
                <a:latin typeface="Times New Roman" pitchFamily="18" charset="0"/>
                <a:cs typeface="Times New Roman" pitchFamily="18" charset="0"/>
              </a:defRPr>
            </a:lvl3pPr>
            <a:lvl4pPr marL="1600200" indent="-228600" eaLnBrk="0" hangingPunct="0">
              <a:tabLst>
                <a:tab pos="179388" algn="l"/>
              </a:tabLst>
              <a:defRPr>
                <a:solidFill>
                  <a:schemeClr val="tx1"/>
                </a:solidFill>
                <a:latin typeface="Times New Roman" pitchFamily="18" charset="0"/>
                <a:cs typeface="Times New Roman" pitchFamily="18" charset="0"/>
              </a:defRPr>
            </a:lvl4pPr>
            <a:lvl5pPr marL="2057400" indent="-228600" eaLnBrk="0" hangingPunct="0">
              <a:tabLst>
                <a:tab pos="179388" algn="l"/>
              </a:tabLst>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9pPr>
          </a:lstStyle>
          <a:p>
            <a:pPr indent="0" algn="ctr" eaLnBrk="1" hangingPunct="1">
              <a:spcBef>
                <a:spcPct val="20000"/>
              </a:spcBef>
              <a:buClr>
                <a:srgbClr val="DD7E0E"/>
              </a:buClr>
              <a:buSzPct val="80000"/>
            </a:pPr>
            <a:r>
              <a:rPr lang="ru-RU" sz="1600" i="1" dirty="0"/>
              <a:t> </a:t>
            </a:r>
            <a:r>
              <a:rPr lang="ru-RU" sz="1600" dirty="0"/>
              <a:t>Участники бюджетного </a:t>
            </a:r>
            <a:r>
              <a:rPr lang="ru-RU" sz="1600" dirty="0" smtClean="0"/>
              <a:t>процесса</a:t>
            </a:r>
          </a:p>
          <a:p>
            <a:pPr indent="0" algn="ctr" eaLnBrk="1" hangingPunct="1">
              <a:spcBef>
                <a:spcPct val="20000"/>
              </a:spcBef>
              <a:buClr>
                <a:srgbClr val="DD7E0E"/>
              </a:buClr>
              <a:buSzPct val="80000"/>
            </a:pPr>
            <a:endParaRPr lang="ru-RU" sz="1600" dirty="0" smtClean="0"/>
          </a:p>
          <a:p>
            <a:pPr algn="ctr" eaLnBrk="1" hangingPunct="1">
              <a:spcBef>
                <a:spcPct val="20000"/>
              </a:spcBef>
              <a:buClr>
                <a:srgbClr val="DD7E0E"/>
              </a:buClr>
              <a:buSzPct val="80000"/>
              <a:buFont typeface="Wingdings" pitchFamily="2" charset="2"/>
              <a:buChar char="ü"/>
            </a:pPr>
            <a:r>
              <a:rPr lang="ru-RU" sz="1600" i="1" dirty="0" smtClean="0"/>
              <a:t>Глава района</a:t>
            </a:r>
          </a:p>
          <a:p>
            <a:pPr algn="ctr" eaLnBrk="1" hangingPunct="1">
              <a:spcBef>
                <a:spcPct val="20000"/>
              </a:spcBef>
              <a:buClr>
                <a:srgbClr val="DD7E0E"/>
              </a:buClr>
              <a:buSzPct val="80000"/>
              <a:buFont typeface="Wingdings" pitchFamily="2" charset="2"/>
              <a:buChar char="ü"/>
            </a:pPr>
            <a:r>
              <a:rPr lang="ru-RU" sz="1600" i="1" dirty="0" smtClean="0"/>
              <a:t>Собрание депутатов района</a:t>
            </a:r>
          </a:p>
          <a:p>
            <a:pPr algn="ctr" eaLnBrk="1" hangingPunct="1">
              <a:spcBef>
                <a:spcPct val="20000"/>
              </a:spcBef>
              <a:buClr>
                <a:srgbClr val="DD7E0E"/>
              </a:buClr>
              <a:buSzPct val="80000"/>
              <a:buFont typeface="Wingdings" pitchFamily="2" charset="2"/>
              <a:buChar char="ü"/>
            </a:pPr>
            <a:r>
              <a:rPr lang="ru-RU" sz="1600" i="1" dirty="0" smtClean="0"/>
              <a:t>Администрация района</a:t>
            </a:r>
          </a:p>
          <a:p>
            <a:pPr algn="ctr" eaLnBrk="1" hangingPunct="1">
              <a:spcBef>
                <a:spcPct val="20000"/>
              </a:spcBef>
              <a:buClr>
                <a:srgbClr val="DD7E0E"/>
              </a:buClr>
              <a:buSzPct val="80000"/>
              <a:buFont typeface="Wingdings" pitchFamily="2" charset="2"/>
              <a:buChar char="ü"/>
            </a:pPr>
            <a:r>
              <a:rPr lang="ru-RU" sz="1600" i="1" dirty="0" smtClean="0"/>
              <a:t>Финансовое управление</a:t>
            </a:r>
          </a:p>
          <a:p>
            <a:pPr algn="ctr" eaLnBrk="1" hangingPunct="1">
              <a:spcBef>
                <a:spcPct val="20000"/>
              </a:spcBef>
              <a:buClr>
                <a:srgbClr val="DD7E0E"/>
              </a:buClr>
              <a:buSzPct val="80000"/>
              <a:buFont typeface="Wingdings" pitchFamily="2" charset="2"/>
              <a:buChar char="ü"/>
            </a:pPr>
            <a:r>
              <a:rPr lang="ru-RU" sz="1600" i="1" dirty="0" smtClean="0"/>
              <a:t>Главные администраторы доходов бюджета</a:t>
            </a:r>
          </a:p>
          <a:p>
            <a:pPr algn="ctr" eaLnBrk="1" hangingPunct="1">
              <a:spcBef>
                <a:spcPct val="20000"/>
              </a:spcBef>
              <a:buClr>
                <a:srgbClr val="DD7E0E"/>
              </a:buClr>
              <a:buSzPct val="80000"/>
              <a:buFont typeface="Wingdings" pitchFamily="2" charset="2"/>
              <a:buChar char="ü"/>
            </a:pPr>
            <a:r>
              <a:rPr lang="ru-RU" sz="1600" i="1" dirty="0" smtClean="0"/>
              <a:t>Главные администраторы источников финансирования дефицита бюджета</a:t>
            </a:r>
          </a:p>
          <a:p>
            <a:pPr algn="ctr" eaLnBrk="1" hangingPunct="1">
              <a:spcBef>
                <a:spcPct val="20000"/>
              </a:spcBef>
              <a:buClr>
                <a:srgbClr val="DD7E0E"/>
              </a:buClr>
              <a:buSzPct val="80000"/>
              <a:buFont typeface="Wingdings" pitchFamily="2" charset="2"/>
              <a:buChar char="ü"/>
            </a:pPr>
            <a:r>
              <a:rPr lang="ru-RU" sz="1600" i="1" dirty="0" smtClean="0"/>
              <a:t>Главные распорядители бюджетных средств</a:t>
            </a:r>
            <a:endParaRPr lang="ru-RU" sz="1600" i="1" dirty="0"/>
          </a:p>
        </p:txBody>
      </p:sp>
      <p:sp>
        <p:nvSpPr>
          <p:cNvPr id="2" name="Заголовок 1"/>
          <p:cNvSpPr>
            <a:spLocks noGrp="1"/>
          </p:cNvSpPr>
          <p:nvPr>
            <p:ph type="title" idx="4294967295"/>
          </p:nvPr>
        </p:nvSpPr>
        <p:spPr>
          <a:xfrm>
            <a:off x="404813" y="250825"/>
            <a:ext cx="6272212" cy="901700"/>
          </a:xfrm>
        </p:spPr>
        <p:txBody>
          <a:bodyPr>
            <a:normAutofit fontScale="90000"/>
          </a:bodyPr>
          <a:lstStyle/>
          <a:p>
            <a:pPr eaLnBrk="1" hangingPunct="1">
              <a:defRPr/>
            </a:pPr>
            <a:r>
              <a:rPr lang="ru-RU" sz="2800" dirty="0" smtClean="0"/>
              <a:t/>
            </a:r>
            <a:br>
              <a:rPr lang="ru-RU" sz="2800" dirty="0" smtClean="0"/>
            </a:br>
            <a:r>
              <a:rPr lang="ru-RU" sz="3100" dirty="0" smtClean="0"/>
              <a:t>Этапы  бюджетного процесса в Охотском районе</a:t>
            </a:r>
          </a:p>
        </p:txBody>
      </p:sp>
      <p:sp>
        <p:nvSpPr>
          <p:cNvPr id="12" name="Заголовок 1"/>
          <p:cNvSpPr txBox="1">
            <a:spLocks/>
          </p:cNvSpPr>
          <p:nvPr/>
        </p:nvSpPr>
        <p:spPr>
          <a:xfrm>
            <a:off x="142875" y="5857875"/>
            <a:ext cx="6523038" cy="1152525"/>
          </a:xfrm>
          <a:prstGeom prst="rect">
            <a:avLst/>
          </a:prstGeom>
          <a:effectLst>
            <a:outerShdw blurRad="25400" dist="25400" dir="2400000" algn="ctr" rotWithShape="0">
              <a:schemeClr val="tx1">
                <a:lumMod val="65000"/>
                <a:lumOff val="35000"/>
                <a:alpha val="71000"/>
              </a:schemeClr>
            </a:outerShdw>
          </a:effectLst>
        </p:spPr>
        <p:txBody>
          <a:bodyPr anchor="ctr">
            <a:normAutofit/>
          </a:bodyPr>
          <a:lstStyle/>
          <a:p>
            <a:pPr algn="ctr">
              <a:defRPr/>
            </a:pPr>
            <a:endParaRPr lang="ru-RU" sz="2400"/>
          </a:p>
        </p:txBody>
      </p:sp>
      <p:sp>
        <p:nvSpPr>
          <p:cNvPr id="8197" name="Содержимое 2"/>
          <p:cNvSpPr txBox="1">
            <a:spLocks/>
          </p:cNvSpPr>
          <p:nvPr/>
        </p:nvSpPr>
        <p:spPr bwMode="auto">
          <a:xfrm>
            <a:off x="179388" y="7453313"/>
            <a:ext cx="634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79388" eaLnBrk="0" hangingPunct="0">
              <a:tabLst>
                <a:tab pos="179388" algn="l"/>
              </a:tabLst>
              <a:defRPr>
                <a:solidFill>
                  <a:schemeClr val="tx1"/>
                </a:solidFill>
                <a:latin typeface="Times New Roman" pitchFamily="18" charset="0"/>
                <a:cs typeface="Times New Roman" pitchFamily="18" charset="0"/>
              </a:defRPr>
            </a:lvl1pPr>
            <a:lvl2pPr marL="742950" indent="-285750" eaLnBrk="0" hangingPunct="0">
              <a:tabLst>
                <a:tab pos="179388" algn="l"/>
              </a:tabLst>
              <a:defRPr>
                <a:solidFill>
                  <a:schemeClr val="tx1"/>
                </a:solidFill>
                <a:latin typeface="Times New Roman" pitchFamily="18" charset="0"/>
                <a:cs typeface="Times New Roman" pitchFamily="18" charset="0"/>
              </a:defRPr>
            </a:lvl2pPr>
            <a:lvl3pPr marL="1143000" indent="-228600" eaLnBrk="0" hangingPunct="0">
              <a:tabLst>
                <a:tab pos="179388" algn="l"/>
              </a:tabLst>
              <a:defRPr>
                <a:solidFill>
                  <a:schemeClr val="tx1"/>
                </a:solidFill>
                <a:latin typeface="Times New Roman" pitchFamily="18" charset="0"/>
                <a:cs typeface="Times New Roman" pitchFamily="18" charset="0"/>
              </a:defRPr>
            </a:lvl3pPr>
            <a:lvl4pPr marL="1600200" indent="-228600" eaLnBrk="0" hangingPunct="0">
              <a:tabLst>
                <a:tab pos="179388" algn="l"/>
              </a:tabLst>
              <a:defRPr>
                <a:solidFill>
                  <a:schemeClr val="tx1"/>
                </a:solidFill>
                <a:latin typeface="Times New Roman" pitchFamily="18" charset="0"/>
                <a:cs typeface="Times New Roman" pitchFamily="18" charset="0"/>
              </a:defRPr>
            </a:lvl4pPr>
            <a:lvl5pPr marL="2057400" indent="-228600" eaLnBrk="0" hangingPunct="0">
              <a:tabLst>
                <a:tab pos="179388" algn="l"/>
              </a:tabLst>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9pPr>
          </a:lstStyle>
          <a:p>
            <a:pPr algn="just" eaLnBrk="1" hangingPunct="1">
              <a:spcBef>
                <a:spcPct val="20000"/>
              </a:spcBef>
              <a:buClr>
                <a:srgbClr val="DD7E0E"/>
              </a:buClr>
              <a:buSzPct val="80000"/>
              <a:buFont typeface="Wingdings" pitchFamily="2" charset="2"/>
              <a:buChar char="ü"/>
            </a:pPr>
            <a:endParaRPr lang="ru-RU" sz="1600" i="1"/>
          </a:p>
        </p:txBody>
      </p:sp>
      <p:sp>
        <p:nvSpPr>
          <p:cNvPr id="8198" name="Содержимое 2"/>
          <p:cNvSpPr txBox="1">
            <a:spLocks/>
          </p:cNvSpPr>
          <p:nvPr/>
        </p:nvSpPr>
        <p:spPr bwMode="auto">
          <a:xfrm>
            <a:off x="188913" y="8101013"/>
            <a:ext cx="6343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79388" eaLnBrk="0" hangingPunct="0">
              <a:tabLst>
                <a:tab pos="179388" algn="l"/>
              </a:tabLst>
              <a:defRPr>
                <a:solidFill>
                  <a:schemeClr val="tx1"/>
                </a:solidFill>
                <a:latin typeface="Times New Roman" pitchFamily="18" charset="0"/>
                <a:cs typeface="Times New Roman" pitchFamily="18" charset="0"/>
              </a:defRPr>
            </a:lvl1pPr>
            <a:lvl2pPr marL="742950" indent="-285750" eaLnBrk="0" hangingPunct="0">
              <a:tabLst>
                <a:tab pos="179388" algn="l"/>
              </a:tabLst>
              <a:defRPr>
                <a:solidFill>
                  <a:schemeClr val="tx1"/>
                </a:solidFill>
                <a:latin typeface="Times New Roman" pitchFamily="18" charset="0"/>
                <a:cs typeface="Times New Roman" pitchFamily="18" charset="0"/>
              </a:defRPr>
            </a:lvl2pPr>
            <a:lvl3pPr marL="1143000" indent="-228600" eaLnBrk="0" hangingPunct="0">
              <a:tabLst>
                <a:tab pos="179388" algn="l"/>
              </a:tabLst>
              <a:defRPr>
                <a:solidFill>
                  <a:schemeClr val="tx1"/>
                </a:solidFill>
                <a:latin typeface="Times New Roman" pitchFamily="18" charset="0"/>
                <a:cs typeface="Times New Roman" pitchFamily="18" charset="0"/>
              </a:defRPr>
            </a:lvl3pPr>
            <a:lvl4pPr marL="1600200" indent="-228600" eaLnBrk="0" hangingPunct="0">
              <a:tabLst>
                <a:tab pos="179388" algn="l"/>
              </a:tabLst>
              <a:defRPr>
                <a:solidFill>
                  <a:schemeClr val="tx1"/>
                </a:solidFill>
                <a:latin typeface="Times New Roman" pitchFamily="18" charset="0"/>
                <a:cs typeface="Times New Roman" pitchFamily="18" charset="0"/>
              </a:defRPr>
            </a:lvl4pPr>
            <a:lvl5pPr marL="2057400" indent="-228600" eaLnBrk="0" hangingPunct="0">
              <a:tabLst>
                <a:tab pos="179388" algn="l"/>
              </a:tabLst>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9pPr>
          </a:lstStyle>
          <a:p>
            <a:pPr eaLnBrk="1" hangingPunct="1">
              <a:spcBef>
                <a:spcPct val="20000"/>
              </a:spcBef>
              <a:buClr>
                <a:srgbClr val="DD7E0E"/>
              </a:buClr>
              <a:buSzPct val="80000"/>
              <a:buFont typeface="Wingdings" pitchFamily="2" charset="2"/>
              <a:buChar char="ü"/>
            </a:pPr>
            <a:endParaRPr lang="ru-RU" sz="1600" i="1"/>
          </a:p>
        </p:txBody>
      </p:sp>
      <p:grpSp>
        <p:nvGrpSpPr>
          <p:cNvPr id="3" name="Группа 16"/>
          <p:cNvGrpSpPr/>
          <p:nvPr/>
        </p:nvGrpSpPr>
        <p:grpSpPr>
          <a:xfrm>
            <a:off x="392091" y="1366815"/>
            <a:ext cx="1790443" cy="1154142"/>
            <a:chOff x="0" y="603627"/>
            <a:chExt cx="2418582" cy="1041837"/>
          </a:xfrm>
          <a:scene3d>
            <a:camera prst="orthographicFront"/>
            <a:lightRig rig="flat" dir="t"/>
          </a:scene3d>
        </p:grpSpPr>
        <p:sp>
          <p:nvSpPr>
            <p:cNvPr id="18" name="Скругленный прямоугольник 17"/>
            <p:cNvSpPr/>
            <p:nvPr/>
          </p:nvSpPr>
          <p:spPr>
            <a:xfrm>
              <a:off x="0" y="603627"/>
              <a:ext cx="2418582" cy="1041837"/>
            </a:xfrm>
            <a:prstGeom prst="roundRect">
              <a:avLst/>
            </a:prstGeom>
            <a:ln/>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sp>
        <p:sp>
          <p:nvSpPr>
            <p:cNvPr id="19" name="Скругленный прямоугольник 4"/>
            <p:cNvSpPr/>
            <p:nvPr/>
          </p:nvSpPr>
          <p:spPr>
            <a:xfrm>
              <a:off x="50858" y="654485"/>
              <a:ext cx="2316866" cy="940121"/>
            </a:xfrm>
            <a:prstGeom prst="rect">
              <a:avLst/>
            </a:prstGeom>
            <a:ln/>
            <a:scene3d>
              <a:camera prst="orthographicFront">
                <a:rot lat="0" lon="0" rev="0"/>
              </a:camera>
              <a:lightRig rig="threePt" dir="t">
                <a:rot lat="0" lon="0" rev="1200000"/>
              </a:lightRig>
            </a:scene3d>
            <a:sp3d>
              <a:bevelT w="63500" h="25400"/>
              <a:bevelB/>
            </a:sp3d>
          </p:spPr>
          <p:style>
            <a:lnRef idx="0">
              <a:schemeClr val="accent1"/>
            </a:lnRef>
            <a:fillRef idx="3">
              <a:schemeClr val="accent1"/>
            </a:fillRef>
            <a:effectRef idx="3">
              <a:schemeClr val="accent1"/>
            </a:effectRef>
            <a:fontRef idx="minor">
              <a:schemeClr val="lt1"/>
            </a:fontRef>
          </p:style>
          <p:txBody>
            <a:bodyPr lIns="231470" tIns="0" rIns="231470" bIns="0" spcCol="1270" anchor="ctr"/>
            <a:lstStyle/>
            <a:p>
              <a:pPr algn="ctr" defTabSz="889000" fontAlgn="auto">
                <a:lnSpc>
                  <a:spcPct val="90000"/>
                </a:lnSpc>
                <a:spcAft>
                  <a:spcPct val="35000"/>
                </a:spcAft>
                <a:defRPr/>
              </a:pPr>
              <a:r>
                <a:rPr lang="ru-RU" sz="1600" dirty="0">
                  <a:solidFill>
                    <a:schemeClr val="tx1"/>
                  </a:solidFill>
                  <a:effectLst>
                    <a:outerShdw blurRad="38100" dist="38100" dir="2700000" algn="tl">
                      <a:srgbClr val="000000">
                        <a:alpha val="43137"/>
                      </a:srgbClr>
                    </a:outerShdw>
                  </a:effectLst>
                  <a:latin typeface="Century Schoolbook"/>
                </a:rPr>
                <a:t>Составление проекта бюджета</a:t>
              </a:r>
            </a:p>
          </p:txBody>
        </p:sp>
      </p:grpSp>
      <p:sp>
        <p:nvSpPr>
          <p:cNvPr id="20" name="TextBox 19"/>
          <p:cNvSpPr txBox="1"/>
          <p:nvPr/>
        </p:nvSpPr>
        <p:spPr>
          <a:xfrm>
            <a:off x="142875" y="3179090"/>
            <a:ext cx="2227263" cy="1957009"/>
          </a:xfrm>
          <a:prstGeom prst="roundRect">
            <a:avLst/>
          </a:prstGeom>
          <a:solidFill>
            <a:schemeClr val="accent1">
              <a:lumMod val="20000"/>
              <a:lumOff val="80000"/>
            </a:schemeClr>
          </a:solidFill>
          <a:ln w="38100">
            <a:solidFill>
              <a:schemeClr val="accent1">
                <a:lumMod val="75000"/>
              </a:schemeClr>
            </a:solidFill>
          </a:ln>
          <a:scene3d>
            <a:camera prst="orthographicFront"/>
            <a:lightRig rig="threePt" dir="t"/>
          </a:scene3d>
          <a:sp3d>
            <a:bevelT w="101600" h="101600"/>
            <a:bevelB w="101600" h="101600"/>
          </a:sp3d>
        </p:spPr>
        <p:txBody>
          <a:bodyPr>
            <a:spAutoFit/>
          </a:bodyPr>
          <a:lstStyle/>
          <a:p>
            <a:pPr algn="ctr">
              <a:defRPr/>
            </a:pPr>
            <a:r>
              <a:rPr lang="ru-RU" sz="1000" dirty="0">
                <a:solidFill>
                  <a:srgbClr val="000000"/>
                </a:solidFill>
                <a:cs typeface="Arial" charset="0"/>
              </a:rPr>
              <a:t>Формирование проекта бюджета района регламентируется Постановлением администрации Охотского муниципального района от 11.07.2013  № 359  «О   составлении проекта бюджета Охотского муниципального  района на очередной финансовый год и плановый период».</a:t>
            </a:r>
          </a:p>
        </p:txBody>
      </p:sp>
      <p:grpSp>
        <p:nvGrpSpPr>
          <p:cNvPr id="4" name="Группа 20"/>
          <p:cNvGrpSpPr/>
          <p:nvPr/>
        </p:nvGrpSpPr>
        <p:grpSpPr>
          <a:xfrm>
            <a:off x="2500306" y="1785918"/>
            <a:ext cx="1944141" cy="1214394"/>
            <a:chOff x="0" y="2623517"/>
            <a:chExt cx="2418582" cy="1041837"/>
          </a:xfrm>
          <a:scene3d>
            <a:camera prst="orthographicFront"/>
            <a:lightRig rig="flat" dir="t"/>
          </a:scene3d>
        </p:grpSpPr>
        <p:sp>
          <p:nvSpPr>
            <p:cNvPr id="22" name="Скругленный прямоугольник 21"/>
            <p:cNvSpPr/>
            <p:nvPr/>
          </p:nvSpPr>
          <p:spPr>
            <a:xfrm>
              <a:off x="0" y="2623517"/>
              <a:ext cx="2418582" cy="1041837"/>
            </a:xfrm>
            <a:prstGeom prst="roundRect">
              <a:avLst/>
            </a:prstGeom>
            <a:ln/>
          </p:spPr>
          <p:style>
            <a:lnRef idx="0">
              <a:schemeClr val="accent2"/>
            </a:lnRef>
            <a:fillRef idx="3">
              <a:schemeClr val="accent2"/>
            </a:fillRef>
            <a:effectRef idx="3">
              <a:schemeClr val="accent2"/>
            </a:effectRef>
            <a:fontRef idx="minor">
              <a:schemeClr val="lt1"/>
            </a:fontRef>
          </p:style>
        </p:sp>
        <p:sp>
          <p:nvSpPr>
            <p:cNvPr id="23" name="Скругленный прямоугольник 4"/>
            <p:cNvSpPr/>
            <p:nvPr/>
          </p:nvSpPr>
          <p:spPr>
            <a:xfrm>
              <a:off x="50858" y="2674375"/>
              <a:ext cx="2316866" cy="940121"/>
            </a:xfrm>
            <a:prstGeom prst="rect">
              <a:avLst/>
            </a:prstGeom>
            <a:ln/>
          </p:spPr>
          <p:style>
            <a:lnRef idx="0">
              <a:schemeClr val="accent2"/>
            </a:lnRef>
            <a:fillRef idx="3">
              <a:schemeClr val="accent2"/>
            </a:fillRef>
            <a:effectRef idx="3">
              <a:schemeClr val="accent2"/>
            </a:effectRef>
            <a:fontRef idx="minor">
              <a:schemeClr val="lt1"/>
            </a:fontRef>
          </p:style>
          <p:txBody>
            <a:bodyPr lIns="231470" tIns="0" rIns="231470" bIns="0" spcCol="1270" anchor="ctr"/>
            <a:lstStyle/>
            <a:p>
              <a:pPr algn="ctr" defTabSz="889000" fontAlgn="auto">
                <a:lnSpc>
                  <a:spcPct val="90000"/>
                </a:lnSpc>
                <a:spcAft>
                  <a:spcPct val="35000"/>
                </a:spcAft>
                <a:defRPr/>
              </a:pPr>
              <a:r>
                <a:rPr lang="ru-RU" sz="1600" dirty="0">
                  <a:solidFill>
                    <a:schemeClr val="tx1"/>
                  </a:solidFill>
                  <a:latin typeface="Century Schoolbook"/>
                </a:rPr>
                <a:t>Рассмотрение проекта бюджета</a:t>
              </a:r>
            </a:p>
          </p:txBody>
        </p:sp>
      </p:grpSp>
      <p:sp>
        <p:nvSpPr>
          <p:cNvPr id="54283" name="TextBox 7"/>
          <p:cNvSpPr txBox="1">
            <a:spLocks noChangeArrowheads="1"/>
          </p:cNvSpPr>
          <p:nvPr/>
        </p:nvSpPr>
        <p:spPr bwMode="auto">
          <a:xfrm>
            <a:off x="2500306" y="3500430"/>
            <a:ext cx="2178057" cy="2295287"/>
          </a:xfrm>
          <a:prstGeom prst="roundRect">
            <a:avLst/>
          </a:prstGeom>
          <a:solidFill>
            <a:srgbClr val="FFE8D1"/>
          </a:solidFill>
          <a:ln w="38100">
            <a:solidFill>
              <a:srgbClr val="FFC000"/>
            </a:solidFill>
            <a:miter lim="800000"/>
            <a:headEnd/>
            <a:tailEnd/>
          </a:ln>
          <a:scene3d>
            <a:camera prst="orthographicFront"/>
            <a:lightRig rig="threePt" dir="t"/>
          </a:scene3d>
          <a:sp3d>
            <a:bevelT w="101600" h="101600"/>
            <a:bevelB w="101600" h="101600"/>
          </a:sp3d>
        </p:spPr>
        <p:txBody>
          <a:bodyPr>
            <a:spAutoFit/>
          </a:bodyPr>
          <a:lstStyle/>
          <a:p>
            <a:pPr algn="ctr">
              <a:defRPr/>
            </a:pPr>
            <a:r>
              <a:rPr lang="ru-RU" altLang="ru-RU" sz="1000" dirty="0"/>
              <a:t>Глава района представляет проект бюджета района на рассмотрение Собрания депутатов муниципального образования  до 15 ноября текущего года,</a:t>
            </a:r>
          </a:p>
          <a:p>
            <a:pPr algn="ctr">
              <a:buClr>
                <a:schemeClr val="accent1"/>
              </a:buClr>
              <a:buSzPct val="85000"/>
              <a:buFont typeface="Wingdings 2" pitchFamily="18" charset="2"/>
              <a:buNone/>
              <a:defRPr/>
            </a:pPr>
            <a:r>
              <a:rPr lang="ru-RU" altLang="ru-RU" sz="1000" dirty="0"/>
              <a:t> а также в Контрольно- счетную палату для подготовки заключения.</a:t>
            </a:r>
          </a:p>
          <a:p>
            <a:pPr algn="ctr">
              <a:defRPr/>
            </a:pPr>
            <a:r>
              <a:rPr lang="ru-RU" altLang="ru-RU" sz="1000" dirty="0"/>
              <a:t>Собрание депутатов района рассматривает проект решения о бюджете района в одном чтении.</a:t>
            </a:r>
          </a:p>
        </p:txBody>
      </p:sp>
      <p:grpSp>
        <p:nvGrpSpPr>
          <p:cNvPr id="5" name="Группа 24"/>
          <p:cNvGrpSpPr/>
          <p:nvPr/>
        </p:nvGrpSpPr>
        <p:grpSpPr>
          <a:xfrm>
            <a:off x="4581128" y="2285984"/>
            <a:ext cx="2015727" cy="1026724"/>
            <a:chOff x="38571" y="4629907"/>
            <a:chExt cx="2418582" cy="1041837"/>
          </a:xfrm>
          <a:scene3d>
            <a:camera prst="orthographicFront"/>
            <a:lightRig rig="flat" dir="t"/>
          </a:scene3d>
        </p:grpSpPr>
        <p:sp>
          <p:nvSpPr>
            <p:cNvPr id="26" name="Скругленный прямоугольник 25"/>
            <p:cNvSpPr/>
            <p:nvPr/>
          </p:nvSpPr>
          <p:spPr>
            <a:xfrm>
              <a:off x="38571" y="4629907"/>
              <a:ext cx="2418582" cy="1041837"/>
            </a:xfrm>
            <a:prstGeom prst="roundRect">
              <a:avLst/>
            </a:prstGeom>
            <a:gradFill rotWithShape="1">
              <a:gsLst>
                <a:gs pos="0">
                  <a:srgbClr val="FF33CC"/>
                </a:gs>
                <a:gs pos="100000">
                  <a:srgbClr val="7030A0"/>
                </a:gs>
              </a:gsLst>
              <a:path path="circle">
                <a:fillToRect l="5000" t="100000" r="120000" b="10000"/>
              </a:path>
            </a:gradFill>
            <a:ln>
              <a:noFill/>
            </a:ln>
            <a:effectLst>
              <a:outerShdw blurRad="50800" dist="20000" dir="5400000" rotWithShape="0">
                <a:srgbClr val="000000">
                  <a:alpha val="42000"/>
                </a:srgbClr>
              </a:outerShdw>
            </a:effectLst>
            <a:sp3d prstMaterial="plastic">
              <a:bevelT w="120900" h="88900"/>
              <a:bevelB w="88900" h="31750" prst="angle"/>
            </a:sp3d>
          </p:spPr>
        </p:sp>
        <p:sp>
          <p:nvSpPr>
            <p:cNvPr id="27" name="Скругленный прямоугольник 4"/>
            <p:cNvSpPr/>
            <p:nvPr/>
          </p:nvSpPr>
          <p:spPr>
            <a:xfrm>
              <a:off x="89429" y="4680765"/>
              <a:ext cx="2316866" cy="940121"/>
            </a:xfrm>
            <a:prstGeom prst="rect">
              <a:avLst/>
            </a:prstGeom>
            <a:noFill/>
            <a:ln>
              <a:noFill/>
            </a:ln>
            <a:effectLst/>
            <a:sp3d/>
          </p:spPr>
          <p:txBody>
            <a:bodyPr lIns="231470" tIns="0" rIns="231470" bIns="0" spcCol="1270" anchor="ctr"/>
            <a:lstStyle/>
            <a:p>
              <a:pPr algn="ctr" defTabSz="889000" fontAlgn="auto">
                <a:lnSpc>
                  <a:spcPct val="90000"/>
                </a:lnSpc>
                <a:spcAft>
                  <a:spcPct val="35000"/>
                </a:spcAft>
                <a:defRPr/>
              </a:pPr>
              <a:r>
                <a:rPr lang="ru-RU" sz="1600" dirty="0">
                  <a:solidFill>
                    <a:sysClr val="window" lastClr="FFFFFF"/>
                  </a:solidFill>
                  <a:latin typeface="Century Schoolbook"/>
                  <a:cs typeface="+mn-cs"/>
                </a:rPr>
                <a:t>Утверждение проекта бюджета</a:t>
              </a:r>
            </a:p>
          </p:txBody>
        </p:sp>
      </p:grpSp>
      <p:sp>
        <p:nvSpPr>
          <p:cNvPr id="28" name="TextBox 27"/>
          <p:cNvSpPr txBox="1"/>
          <p:nvPr/>
        </p:nvSpPr>
        <p:spPr>
          <a:xfrm>
            <a:off x="4857760" y="3786182"/>
            <a:ext cx="1870065" cy="2126516"/>
          </a:xfrm>
          <a:prstGeom prst="roundRect">
            <a:avLst/>
          </a:prstGeom>
          <a:solidFill>
            <a:schemeClr val="accent6">
              <a:lumMod val="20000"/>
              <a:lumOff val="80000"/>
            </a:schemeClr>
          </a:solidFill>
          <a:ln w="38100">
            <a:solidFill>
              <a:schemeClr val="accent6"/>
            </a:solidFill>
          </a:ln>
          <a:scene3d>
            <a:camera prst="orthographicFront"/>
            <a:lightRig rig="threePt" dir="t"/>
          </a:scene3d>
          <a:sp3d>
            <a:bevelT w="101600" h="101600"/>
            <a:bevelB w="101600" h="101600"/>
          </a:sp3d>
        </p:spPr>
        <p:txBody>
          <a:bodyPr>
            <a:spAutoFit/>
          </a:bodyPr>
          <a:lstStyle/>
          <a:p>
            <a:pPr algn="ctr">
              <a:defRPr/>
            </a:pPr>
            <a:r>
              <a:rPr lang="ru-RU" sz="1000" dirty="0">
                <a:solidFill>
                  <a:srgbClr val="000000"/>
                </a:solidFill>
              </a:rPr>
              <a:t>Проект бюджета района утверждается Собранием депутатов в форме решения. Решение подлежит обнародованию путем опубликования его в  Сборнике муниципальных правовых актов и размещению на официальном сайте администрации Охотского муниципального района.</a:t>
            </a:r>
          </a:p>
        </p:txBody>
      </p:sp>
      <p:sp>
        <p:nvSpPr>
          <p:cNvPr id="8211" name="Содержимое 2"/>
          <p:cNvSpPr txBox="1">
            <a:spLocks/>
          </p:cNvSpPr>
          <p:nvPr/>
        </p:nvSpPr>
        <p:spPr bwMode="auto">
          <a:xfrm>
            <a:off x="188913" y="8027988"/>
            <a:ext cx="63436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179388" eaLnBrk="0" hangingPunct="0">
              <a:tabLst>
                <a:tab pos="179388" algn="l"/>
              </a:tabLst>
              <a:defRPr>
                <a:solidFill>
                  <a:schemeClr val="tx1"/>
                </a:solidFill>
                <a:latin typeface="Times New Roman" pitchFamily="18" charset="0"/>
                <a:cs typeface="Times New Roman" pitchFamily="18" charset="0"/>
              </a:defRPr>
            </a:lvl1pPr>
            <a:lvl2pPr marL="742950" indent="-285750" eaLnBrk="0" hangingPunct="0">
              <a:tabLst>
                <a:tab pos="179388" algn="l"/>
              </a:tabLst>
              <a:defRPr>
                <a:solidFill>
                  <a:schemeClr val="tx1"/>
                </a:solidFill>
                <a:latin typeface="Times New Roman" pitchFamily="18" charset="0"/>
                <a:cs typeface="Times New Roman" pitchFamily="18" charset="0"/>
              </a:defRPr>
            </a:lvl2pPr>
            <a:lvl3pPr marL="1143000" indent="-228600" eaLnBrk="0" hangingPunct="0">
              <a:tabLst>
                <a:tab pos="179388" algn="l"/>
              </a:tabLst>
              <a:defRPr>
                <a:solidFill>
                  <a:schemeClr val="tx1"/>
                </a:solidFill>
                <a:latin typeface="Times New Roman" pitchFamily="18" charset="0"/>
                <a:cs typeface="Times New Roman" pitchFamily="18" charset="0"/>
              </a:defRPr>
            </a:lvl3pPr>
            <a:lvl4pPr marL="1600200" indent="-228600" eaLnBrk="0" hangingPunct="0">
              <a:tabLst>
                <a:tab pos="179388" algn="l"/>
              </a:tabLst>
              <a:defRPr>
                <a:solidFill>
                  <a:schemeClr val="tx1"/>
                </a:solidFill>
                <a:latin typeface="Times New Roman" pitchFamily="18" charset="0"/>
                <a:cs typeface="Times New Roman" pitchFamily="18" charset="0"/>
              </a:defRPr>
            </a:lvl4pPr>
            <a:lvl5pPr marL="2057400" indent="-228600" eaLnBrk="0" hangingPunct="0">
              <a:tabLst>
                <a:tab pos="179388" algn="l"/>
              </a:tabLst>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tabLst>
                <a:tab pos="179388" algn="l"/>
              </a:tabLst>
              <a:defRPr>
                <a:solidFill>
                  <a:schemeClr val="tx1"/>
                </a:solidFill>
                <a:latin typeface="Times New Roman" pitchFamily="18" charset="0"/>
                <a:cs typeface="Times New Roman" pitchFamily="18" charset="0"/>
              </a:defRPr>
            </a:lvl9pPr>
          </a:lstStyle>
          <a:p>
            <a:pPr algn="just" eaLnBrk="1" hangingPunct="1">
              <a:spcBef>
                <a:spcPct val="20000"/>
              </a:spcBef>
              <a:buClr>
                <a:srgbClr val="DD7E0E"/>
              </a:buClr>
              <a:buSzPct val="80000"/>
              <a:buFont typeface="Wingdings" pitchFamily="2" charset="2"/>
              <a:buChar char="ü"/>
            </a:pPr>
            <a:endParaRPr lang="ru-RU" sz="1600" i="1"/>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с двумя скругленными соседними углами 12"/>
          <p:cNvSpPr/>
          <p:nvPr/>
        </p:nvSpPr>
        <p:spPr>
          <a:xfrm rot="5400000">
            <a:off x="4842501" y="2988552"/>
            <a:ext cx="1345812" cy="2685179"/>
          </a:xfrm>
          <a:prstGeom prst="round2Same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grpSp>
        <p:nvGrpSpPr>
          <p:cNvPr id="19" name="Группа 18"/>
          <p:cNvGrpSpPr/>
          <p:nvPr/>
        </p:nvGrpSpPr>
        <p:grpSpPr>
          <a:xfrm>
            <a:off x="3518471" y="3658234"/>
            <a:ext cx="3339526" cy="4831231"/>
            <a:chOff x="3518471" y="3658234"/>
            <a:chExt cx="3339526" cy="4831231"/>
          </a:xfrm>
        </p:grpSpPr>
        <p:sp>
          <p:nvSpPr>
            <p:cNvPr id="12" name="Полилиния 11"/>
            <p:cNvSpPr/>
            <p:nvPr/>
          </p:nvSpPr>
          <p:spPr>
            <a:xfrm>
              <a:off x="3518472" y="3658234"/>
              <a:ext cx="547495" cy="1941775"/>
            </a:xfrm>
            <a:custGeom>
              <a:avLst/>
              <a:gdLst>
                <a:gd name="connsiteX0" fmla="*/ 0 w 1941773"/>
                <a:gd name="connsiteY0" fmla="*/ 0 h 1046672"/>
                <a:gd name="connsiteX1" fmla="*/ 1418437 w 1941773"/>
                <a:gd name="connsiteY1" fmla="*/ 0 h 1046672"/>
                <a:gd name="connsiteX2" fmla="*/ 1941773 w 1941773"/>
                <a:gd name="connsiteY2" fmla="*/ 523336 h 1046672"/>
                <a:gd name="connsiteX3" fmla="*/ 1418437 w 1941773"/>
                <a:gd name="connsiteY3" fmla="*/ 1046672 h 1046672"/>
                <a:gd name="connsiteX4" fmla="*/ 0 w 1941773"/>
                <a:gd name="connsiteY4" fmla="*/ 1046672 h 1046672"/>
                <a:gd name="connsiteX5" fmla="*/ 523336 w 1941773"/>
                <a:gd name="connsiteY5" fmla="*/ 523336 h 1046672"/>
                <a:gd name="connsiteX6" fmla="*/ 0 w 1941773"/>
                <a:gd name="connsiteY6" fmla="*/ 0 h 104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773" h="1046672">
                  <a:moveTo>
                    <a:pt x="1941772" y="0"/>
                  </a:moveTo>
                  <a:lnTo>
                    <a:pt x="1941772" y="764579"/>
                  </a:lnTo>
                  <a:lnTo>
                    <a:pt x="970887" y="1046672"/>
                  </a:lnTo>
                  <a:lnTo>
                    <a:pt x="1" y="764579"/>
                  </a:lnTo>
                  <a:lnTo>
                    <a:pt x="1" y="0"/>
                  </a:lnTo>
                  <a:lnTo>
                    <a:pt x="970887" y="282093"/>
                  </a:lnTo>
                  <a:lnTo>
                    <a:pt x="194177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386" tIns="555721" rIns="32385" bIns="555722" numCol="1" spcCol="1270" anchor="ctr" anchorCtr="0">
              <a:noAutofit/>
            </a:bodyPr>
            <a:lstStyle/>
            <a:p>
              <a:pPr lvl="0" algn="ctr" defTabSz="2266950">
                <a:lnSpc>
                  <a:spcPct val="90000"/>
                </a:lnSpc>
                <a:spcBef>
                  <a:spcPct val="0"/>
                </a:spcBef>
                <a:spcAft>
                  <a:spcPct val="35000"/>
                </a:spcAft>
              </a:pPr>
              <a:r>
                <a:rPr lang="ru-RU" sz="3200" kern="1200" dirty="0" smtClean="0"/>
                <a:t>1</a:t>
              </a:r>
              <a:endParaRPr lang="ru-RU" sz="3200" kern="1200" dirty="0"/>
            </a:p>
          </p:txBody>
        </p:sp>
        <p:sp>
          <p:nvSpPr>
            <p:cNvPr id="14" name="Полилиния 13"/>
            <p:cNvSpPr/>
            <p:nvPr/>
          </p:nvSpPr>
          <p:spPr>
            <a:xfrm>
              <a:off x="3518472" y="5361725"/>
              <a:ext cx="547495" cy="1088180"/>
            </a:xfrm>
            <a:custGeom>
              <a:avLst/>
              <a:gdLst>
                <a:gd name="connsiteX0" fmla="*/ 0 w 1941773"/>
                <a:gd name="connsiteY0" fmla="*/ 0 h 1192761"/>
                <a:gd name="connsiteX1" fmla="*/ 1345393 w 1941773"/>
                <a:gd name="connsiteY1" fmla="*/ 0 h 1192761"/>
                <a:gd name="connsiteX2" fmla="*/ 1941773 w 1941773"/>
                <a:gd name="connsiteY2" fmla="*/ 596381 h 1192761"/>
                <a:gd name="connsiteX3" fmla="*/ 1345393 w 1941773"/>
                <a:gd name="connsiteY3" fmla="*/ 1192761 h 1192761"/>
                <a:gd name="connsiteX4" fmla="*/ 0 w 1941773"/>
                <a:gd name="connsiteY4" fmla="*/ 1192761 h 1192761"/>
                <a:gd name="connsiteX5" fmla="*/ 596381 w 1941773"/>
                <a:gd name="connsiteY5" fmla="*/ 596381 h 1192761"/>
                <a:gd name="connsiteX6" fmla="*/ 0 w 1941773"/>
                <a:gd name="connsiteY6" fmla="*/ 0 h 119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773" h="1192761">
                  <a:moveTo>
                    <a:pt x="1941772" y="0"/>
                  </a:moveTo>
                  <a:lnTo>
                    <a:pt x="1941772" y="826426"/>
                  </a:lnTo>
                  <a:lnTo>
                    <a:pt x="970886" y="1192761"/>
                  </a:lnTo>
                  <a:lnTo>
                    <a:pt x="1" y="826426"/>
                  </a:lnTo>
                  <a:lnTo>
                    <a:pt x="1" y="0"/>
                  </a:lnTo>
                  <a:lnTo>
                    <a:pt x="970886" y="366335"/>
                  </a:lnTo>
                  <a:lnTo>
                    <a:pt x="194177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387" tIns="628766" rIns="32384" bIns="628765" numCol="1" spcCol="1270" anchor="ctr" anchorCtr="0">
              <a:noAutofit/>
            </a:bodyPr>
            <a:lstStyle/>
            <a:p>
              <a:pPr lvl="0" algn="ctr" defTabSz="2266950">
                <a:lnSpc>
                  <a:spcPct val="90000"/>
                </a:lnSpc>
                <a:spcBef>
                  <a:spcPct val="0"/>
                </a:spcBef>
                <a:spcAft>
                  <a:spcPct val="35000"/>
                </a:spcAft>
              </a:pPr>
              <a:r>
                <a:rPr lang="ru-RU" sz="3200" kern="1200" dirty="0" smtClean="0"/>
                <a:t>2</a:t>
              </a:r>
              <a:endParaRPr lang="ru-RU" sz="3200" kern="1200" dirty="0"/>
            </a:p>
          </p:txBody>
        </p:sp>
        <p:sp>
          <p:nvSpPr>
            <p:cNvPr id="15" name="Прямоугольник с двумя скругленными соседними углами 14"/>
            <p:cNvSpPr/>
            <p:nvPr/>
          </p:nvSpPr>
          <p:spPr>
            <a:xfrm rot="5400000">
              <a:off x="5118182" y="4416362"/>
              <a:ext cx="794452" cy="2685179"/>
            </a:xfrm>
            <a:prstGeom prst="round2Same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16" name="Полилиния 15"/>
            <p:cNvSpPr/>
            <p:nvPr/>
          </p:nvSpPr>
          <p:spPr>
            <a:xfrm>
              <a:off x="3518471" y="6384514"/>
              <a:ext cx="547495" cy="1137953"/>
            </a:xfrm>
            <a:custGeom>
              <a:avLst/>
              <a:gdLst>
                <a:gd name="connsiteX0" fmla="*/ 0 w 1941773"/>
                <a:gd name="connsiteY0" fmla="*/ 0 h 1192761"/>
                <a:gd name="connsiteX1" fmla="*/ 1345393 w 1941773"/>
                <a:gd name="connsiteY1" fmla="*/ 0 h 1192761"/>
                <a:gd name="connsiteX2" fmla="*/ 1941773 w 1941773"/>
                <a:gd name="connsiteY2" fmla="*/ 596381 h 1192761"/>
                <a:gd name="connsiteX3" fmla="*/ 1345393 w 1941773"/>
                <a:gd name="connsiteY3" fmla="*/ 1192761 h 1192761"/>
                <a:gd name="connsiteX4" fmla="*/ 0 w 1941773"/>
                <a:gd name="connsiteY4" fmla="*/ 1192761 h 1192761"/>
                <a:gd name="connsiteX5" fmla="*/ 596381 w 1941773"/>
                <a:gd name="connsiteY5" fmla="*/ 596381 h 1192761"/>
                <a:gd name="connsiteX6" fmla="*/ 0 w 1941773"/>
                <a:gd name="connsiteY6" fmla="*/ 0 h 119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773" h="1192761">
                  <a:moveTo>
                    <a:pt x="1941772" y="0"/>
                  </a:moveTo>
                  <a:lnTo>
                    <a:pt x="1941772" y="826426"/>
                  </a:lnTo>
                  <a:lnTo>
                    <a:pt x="970886" y="1192761"/>
                  </a:lnTo>
                  <a:lnTo>
                    <a:pt x="1" y="826426"/>
                  </a:lnTo>
                  <a:lnTo>
                    <a:pt x="1" y="0"/>
                  </a:lnTo>
                  <a:lnTo>
                    <a:pt x="970886" y="366335"/>
                  </a:lnTo>
                  <a:lnTo>
                    <a:pt x="194177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387" tIns="628766" rIns="32384" bIns="628765" numCol="1" spcCol="1270" anchor="ctr" anchorCtr="0">
              <a:noAutofit/>
            </a:bodyPr>
            <a:lstStyle/>
            <a:p>
              <a:pPr lvl="0" algn="ctr" defTabSz="2266950">
                <a:lnSpc>
                  <a:spcPct val="90000"/>
                </a:lnSpc>
                <a:spcBef>
                  <a:spcPct val="0"/>
                </a:spcBef>
                <a:spcAft>
                  <a:spcPct val="35000"/>
                </a:spcAft>
              </a:pPr>
              <a:r>
                <a:rPr lang="ru-RU" sz="3200" kern="1200" dirty="0" smtClean="0"/>
                <a:t>3</a:t>
              </a:r>
              <a:endParaRPr lang="ru-RU" sz="3200" kern="1200" dirty="0"/>
            </a:p>
          </p:txBody>
        </p:sp>
        <p:sp>
          <p:nvSpPr>
            <p:cNvPr id="17" name="Прямоугольник с двумя скругленными соседними углами 16"/>
            <p:cNvSpPr/>
            <p:nvPr/>
          </p:nvSpPr>
          <p:spPr>
            <a:xfrm rot="5400000">
              <a:off x="5108667" y="5456663"/>
              <a:ext cx="813473" cy="2685179"/>
            </a:xfrm>
            <a:prstGeom prst="round2Same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sp>
          <p:nvSpPr>
            <p:cNvPr id="7" name="TextBox 6"/>
            <p:cNvSpPr txBox="1"/>
            <p:nvPr/>
          </p:nvSpPr>
          <p:spPr>
            <a:xfrm>
              <a:off x="4191256" y="3701122"/>
              <a:ext cx="2478103" cy="1169551"/>
            </a:xfrm>
            <a:prstGeom prst="rect">
              <a:avLst/>
            </a:prstGeom>
            <a:noFill/>
          </p:spPr>
          <p:txBody>
            <a:bodyPr wrap="square" rtlCol="0">
              <a:spAutoFit/>
            </a:bodyPr>
            <a:lstStyle/>
            <a:p>
              <a:pPr algn="ctr"/>
              <a:r>
                <a:rPr lang="ru-RU" sz="1400" dirty="0" smtClean="0"/>
                <a:t>Публичные слушания проекта решения Собрания депутатов района о бюджете на очередной финансовый год и плановый период</a:t>
              </a:r>
              <a:endParaRPr lang="ru-RU" sz="1400" dirty="0"/>
            </a:p>
          </p:txBody>
        </p:sp>
        <p:sp>
          <p:nvSpPr>
            <p:cNvPr id="23" name="Полилиния 22"/>
            <p:cNvSpPr/>
            <p:nvPr/>
          </p:nvSpPr>
          <p:spPr>
            <a:xfrm>
              <a:off x="3518472" y="7351512"/>
              <a:ext cx="547495" cy="1137953"/>
            </a:xfrm>
            <a:custGeom>
              <a:avLst/>
              <a:gdLst>
                <a:gd name="connsiteX0" fmla="*/ 0 w 1941773"/>
                <a:gd name="connsiteY0" fmla="*/ 0 h 1192761"/>
                <a:gd name="connsiteX1" fmla="*/ 1345393 w 1941773"/>
                <a:gd name="connsiteY1" fmla="*/ 0 h 1192761"/>
                <a:gd name="connsiteX2" fmla="*/ 1941773 w 1941773"/>
                <a:gd name="connsiteY2" fmla="*/ 596381 h 1192761"/>
                <a:gd name="connsiteX3" fmla="*/ 1345393 w 1941773"/>
                <a:gd name="connsiteY3" fmla="*/ 1192761 h 1192761"/>
                <a:gd name="connsiteX4" fmla="*/ 0 w 1941773"/>
                <a:gd name="connsiteY4" fmla="*/ 1192761 h 1192761"/>
                <a:gd name="connsiteX5" fmla="*/ 596381 w 1941773"/>
                <a:gd name="connsiteY5" fmla="*/ 596381 h 1192761"/>
                <a:gd name="connsiteX6" fmla="*/ 0 w 1941773"/>
                <a:gd name="connsiteY6" fmla="*/ 0 h 119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773" h="1192761">
                  <a:moveTo>
                    <a:pt x="1941772" y="0"/>
                  </a:moveTo>
                  <a:lnTo>
                    <a:pt x="1941772" y="826426"/>
                  </a:lnTo>
                  <a:lnTo>
                    <a:pt x="970886" y="1192761"/>
                  </a:lnTo>
                  <a:lnTo>
                    <a:pt x="1" y="826426"/>
                  </a:lnTo>
                  <a:lnTo>
                    <a:pt x="1" y="0"/>
                  </a:lnTo>
                  <a:lnTo>
                    <a:pt x="970886" y="366335"/>
                  </a:lnTo>
                  <a:lnTo>
                    <a:pt x="194177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2387" tIns="628766" rIns="32384" bIns="628765" numCol="1" spcCol="1270" anchor="ctr" anchorCtr="0">
              <a:noAutofit/>
            </a:bodyPr>
            <a:lstStyle/>
            <a:p>
              <a:pPr lvl="0" algn="ctr" defTabSz="2266950">
                <a:lnSpc>
                  <a:spcPct val="90000"/>
                </a:lnSpc>
                <a:spcBef>
                  <a:spcPct val="0"/>
                </a:spcBef>
                <a:spcAft>
                  <a:spcPct val="35000"/>
                </a:spcAft>
              </a:pPr>
              <a:r>
                <a:rPr lang="ru-RU" sz="3200" kern="1200" dirty="0" smtClean="0"/>
                <a:t>4</a:t>
              </a:r>
              <a:endParaRPr lang="ru-RU" sz="3200" kern="1200" dirty="0"/>
            </a:p>
          </p:txBody>
        </p:sp>
        <p:sp>
          <p:nvSpPr>
            <p:cNvPr id="24" name="Прямоугольник с двумя скругленными соседними углами 23"/>
            <p:cNvSpPr/>
            <p:nvPr/>
          </p:nvSpPr>
          <p:spPr>
            <a:xfrm rot="5400000">
              <a:off x="5108666" y="6432726"/>
              <a:ext cx="813473" cy="2685179"/>
            </a:xfrm>
            <a:prstGeom prst="round2SameRect">
              <a:avLst/>
            </a:prstGeom>
          </p:spPr>
          <p:style>
            <a:lnRef idx="2">
              <a:schemeClr val="dk2">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2">
                <a:hueOff val="0"/>
                <a:satOff val="0"/>
                <a:lumOff val="0"/>
                <a:alphaOff val="0"/>
              </a:schemeClr>
            </a:fontRef>
          </p:style>
        </p:sp>
      </p:grpSp>
      <p:sp>
        <p:nvSpPr>
          <p:cNvPr id="9219" name="Rectangle 2"/>
          <p:cNvSpPr>
            <a:spLocks noGrp="1" noChangeArrowheads="1"/>
          </p:cNvSpPr>
          <p:nvPr>
            <p:ph type="title"/>
          </p:nvPr>
        </p:nvSpPr>
        <p:spPr>
          <a:xfrm>
            <a:off x="404813" y="0"/>
            <a:ext cx="6110287" cy="1043608"/>
          </a:xfrm>
        </p:spPr>
        <p:txBody>
          <a:bodyPr/>
          <a:lstStyle/>
          <a:p>
            <a:pPr eaLnBrk="1" hangingPunct="1"/>
            <a:r>
              <a:rPr lang="ru-RU" sz="2800" dirty="0" smtClean="0">
                <a:solidFill>
                  <a:schemeClr val="tx1"/>
                </a:solidFill>
              </a:rPr>
              <a:t>Участие граждан в бюджетном процессе</a:t>
            </a:r>
          </a:p>
        </p:txBody>
      </p:sp>
      <p:sp>
        <p:nvSpPr>
          <p:cNvPr id="12292" name="Rectangle 3"/>
          <p:cNvSpPr>
            <a:spLocks noGrp="1" noChangeArrowheads="1"/>
          </p:cNvSpPr>
          <p:nvPr>
            <p:ph type="body" idx="1"/>
          </p:nvPr>
        </p:nvSpPr>
        <p:spPr>
          <a:xfrm>
            <a:off x="414908" y="971600"/>
            <a:ext cx="6172200" cy="935385"/>
          </a:xfrm>
        </p:spPr>
        <p:txBody>
          <a:bodyPr/>
          <a:lstStyle/>
          <a:p>
            <a:pPr marL="0" indent="447675" algn="just" eaLnBrk="1" hangingPunct="1">
              <a:buFontTx/>
              <a:buNone/>
              <a:defRPr/>
            </a:pPr>
            <a:r>
              <a:rPr lang="ru-RU" sz="1800" dirty="0" smtClean="0"/>
              <a:t>Публичные </a:t>
            </a:r>
            <a:r>
              <a:rPr lang="ru-RU" sz="1800" dirty="0" smtClean="0"/>
              <a:t>слушания по проекту бюджета Охотского муниципального района на 2020 год и плановый период 2021 и 2022 годов проведены  12 декабря 2019 года  в 10 часов в актовом зале администрации района, расположенном по адресу: </a:t>
            </a:r>
            <a:r>
              <a:rPr lang="ru-RU" sz="1800" dirty="0" err="1" smtClean="0"/>
              <a:t>рп</a:t>
            </a:r>
            <a:r>
              <a:rPr lang="ru-RU" sz="1800" dirty="0" smtClean="0"/>
              <a:t>. Охотск, ул. Ленина д. 16</a:t>
            </a:r>
          </a:p>
        </p:txBody>
      </p:sp>
      <p:grpSp>
        <p:nvGrpSpPr>
          <p:cNvPr id="10" name="Группа 9"/>
          <p:cNvGrpSpPr/>
          <p:nvPr/>
        </p:nvGrpSpPr>
        <p:grpSpPr>
          <a:xfrm>
            <a:off x="195947" y="2555776"/>
            <a:ext cx="3248744" cy="6480720"/>
            <a:chOff x="476672" y="2555776"/>
            <a:chExt cx="3248744" cy="6480720"/>
          </a:xfrm>
        </p:grpSpPr>
        <p:sp>
          <p:nvSpPr>
            <p:cNvPr id="3" name="Прямоугольник 2"/>
            <p:cNvSpPr/>
            <p:nvPr/>
          </p:nvSpPr>
          <p:spPr>
            <a:xfrm>
              <a:off x="476672" y="2555776"/>
              <a:ext cx="3024336" cy="1224136"/>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Помогает формировать доходную часть бюджета </a:t>
              </a:r>
            </a:p>
            <a:p>
              <a:pPr algn="ctr"/>
              <a:r>
                <a:rPr lang="ru-RU" sz="1600" dirty="0" smtClean="0">
                  <a:solidFill>
                    <a:schemeClr val="tx1"/>
                  </a:solidFill>
                </a:rPr>
                <a:t>(налог на доходы физических лиц, транспортный налог)</a:t>
              </a:r>
              <a:endParaRPr lang="ru-RU" sz="1600" dirty="0">
                <a:solidFill>
                  <a:schemeClr val="tx1"/>
                </a:solidFill>
              </a:endParaRPr>
            </a:p>
          </p:txBody>
        </p:sp>
        <p:sp>
          <p:nvSpPr>
            <p:cNvPr id="4" name="Стрелка вниз 3"/>
            <p:cNvSpPr/>
            <p:nvPr/>
          </p:nvSpPr>
          <p:spPr>
            <a:xfrm>
              <a:off x="548680" y="3853560"/>
              <a:ext cx="3024336" cy="108012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Как </a:t>
              </a:r>
              <a:r>
                <a:rPr lang="ru-RU" dirty="0" err="1" smtClean="0">
                  <a:solidFill>
                    <a:schemeClr val="tx1"/>
                  </a:solidFill>
                </a:rPr>
                <a:t>налогопла-тельщик</a:t>
              </a:r>
              <a:endParaRPr lang="ru-RU" dirty="0">
                <a:solidFill>
                  <a:schemeClr val="tx1"/>
                </a:solidFill>
              </a:endParaRPr>
            </a:p>
          </p:txBody>
        </p:sp>
        <p:sp>
          <p:nvSpPr>
            <p:cNvPr id="5" name="Овал 4"/>
            <p:cNvSpPr/>
            <p:nvPr/>
          </p:nvSpPr>
          <p:spPr>
            <a:xfrm>
              <a:off x="908720" y="5004048"/>
              <a:ext cx="2304256" cy="648072"/>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a:t>
              </a:r>
              <a:endParaRPr lang="ru-RU" dirty="0">
                <a:solidFill>
                  <a:schemeClr val="tx1"/>
                </a:solidFill>
              </a:endParaRPr>
            </a:p>
          </p:txBody>
        </p:sp>
        <p:sp>
          <p:nvSpPr>
            <p:cNvPr id="8" name="Стрелка вниз 7"/>
            <p:cNvSpPr/>
            <p:nvPr/>
          </p:nvSpPr>
          <p:spPr>
            <a:xfrm>
              <a:off x="679259" y="5693821"/>
              <a:ext cx="3024336" cy="1512168"/>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Как получатель социальных гарантий</a:t>
              </a:r>
              <a:endParaRPr lang="ru-RU" dirty="0">
                <a:solidFill>
                  <a:schemeClr val="tx1"/>
                </a:solidFill>
              </a:endParaRPr>
            </a:p>
          </p:txBody>
        </p:sp>
        <p:sp>
          <p:nvSpPr>
            <p:cNvPr id="9" name="Прямоугольник 8"/>
            <p:cNvSpPr/>
            <p:nvPr/>
          </p:nvSpPr>
          <p:spPr>
            <a:xfrm>
              <a:off x="701080" y="7308304"/>
              <a:ext cx="3024336" cy="172819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Получает социальные гарантии – расходная часть бюджета (образование, культура, социальные льготы и другие направления социальных гарантий населению)</a:t>
              </a:r>
              <a:endParaRPr lang="ru-RU" sz="1600" dirty="0">
                <a:solidFill>
                  <a:schemeClr val="tx1"/>
                </a:solidFill>
              </a:endParaRPr>
            </a:p>
          </p:txBody>
        </p:sp>
      </p:grpSp>
      <p:sp>
        <p:nvSpPr>
          <p:cNvPr id="21" name="TextBox 20"/>
          <p:cNvSpPr txBox="1"/>
          <p:nvPr/>
        </p:nvSpPr>
        <p:spPr>
          <a:xfrm>
            <a:off x="4276354" y="5381256"/>
            <a:ext cx="2478103" cy="738664"/>
          </a:xfrm>
          <a:prstGeom prst="rect">
            <a:avLst/>
          </a:prstGeom>
          <a:noFill/>
        </p:spPr>
        <p:txBody>
          <a:bodyPr wrap="square" rtlCol="0">
            <a:spAutoFit/>
          </a:bodyPr>
          <a:lstStyle/>
          <a:p>
            <a:pPr algn="ctr"/>
            <a:r>
              <a:rPr lang="ru-RU" sz="1400" dirty="0" smtClean="0"/>
              <a:t>Публичные слушания по проекту решения об исполнении бюджета района</a:t>
            </a:r>
            <a:endParaRPr lang="ru-RU" sz="1400" dirty="0"/>
          </a:p>
        </p:txBody>
      </p:sp>
      <p:sp>
        <p:nvSpPr>
          <p:cNvPr id="22" name="TextBox 21"/>
          <p:cNvSpPr txBox="1"/>
          <p:nvPr/>
        </p:nvSpPr>
        <p:spPr>
          <a:xfrm>
            <a:off x="4276356" y="7522467"/>
            <a:ext cx="2478103" cy="523220"/>
          </a:xfrm>
          <a:prstGeom prst="rect">
            <a:avLst/>
          </a:prstGeom>
          <a:noFill/>
        </p:spPr>
        <p:txBody>
          <a:bodyPr wrap="square" rtlCol="0">
            <a:spAutoFit/>
          </a:bodyPr>
          <a:lstStyle/>
          <a:p>
            <a:pPr algn="ctr"/>
            <a:r>
              <a:rPr lang="ru-RU" sz="1400" dirty="0" smtClean="0"/>
              <a:t>Публичные обсуждения муниципальных программ</a:t>
            </a:r>
            <a:endParaRPr lang="ru-RU" sz="1400" dirty="0"/>
          </a:p>
        </p:txBody>
      </p:sp>
      <p:sp>
        <p:nvSpPr>
          <p:cNvPr id="26" name="TextBox 25"/>
          <p:cNvSpPr txBox="1"/>
          <p:nvPr/>
        </p:nvSpPr>
        <p:spPr>
          <a:xfrm>
            <a:off x="4276356" y="6645364"/>
            <a:ext cx="2478103" cy="307777"/>
          </a:xfrm>
          <a:prstGeom prst="rect">
            <a:avLst/>
          </a:prstGeom>
          <a:noFill/>
        </p:spPr>
        <p:txBody>
          <a:bodyPr wrap="square" rtlCol="0">
            <a:spAutoFit/>
          </a:bodyPr>
          <a:lstStyle/>
          <a:p>
            <a:pPr algn="ctr"/>
            <a:r>
              <a:rPr lang="ru-RU" sz="1400" dirty="0" smtClean="0"/>
              <a:t>Местные инициативы</a:t>
            </a:r>
            <a:endParaRPr lang="ru-RU" sz="1400" dirty="0"/>
          </a:p>
        </p:txBody>
      </p:sp>
      <p:sp>
        <p:nvSpPr>
          <p:cNvPr id="20" name="Скругленная прямоугольная выноска 19"/>
          <p:cNvSpPr/>
          <p:nvPr/>
        </p:nvSpPr>
        <p:spPr>
          <a:xfrm>
            <a:off x="3518470" y="2411760"/>
            <a:ext cx="3339521" cy="1008112"/>
          </a:xfrm>
          <a:prstGeom prst="wedgeRoundRectCallout">
            <a:avLst>
              <a:gd name="adj1" fmla="val -45480"/>
              <a:gd name="adj2" fmla="val 7989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Возможности влияния гражданина на состав бюджета</a:t>
            </a:r>
            <a:endParaRPr lang="ru-RU" dirty="0"/>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13233</TotalTime>
  <Words>12034</Words>
  <Application>Microsoft Office PowerPoint</Application>
  <PresentationFormat>Экран (4:3)</PresentationFormat>
  <Paragraphs>1784</Paragraphs>
  <Slides>73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Оформление по умолчанию</vt:lpstr>
      <vt:lpstr>БЮДЖЕТ ДЛЯ ГРАЖДАН  проект  бюджета Охотского муниципального района Хабаровского края на 2020 год и на плановый период 2021 и 2022 годов </vt:lpstr>
      <vt:lpstr>Уважаемые жители Охотского муниципального района!</vt:lpstr>
      <vt:lpstr>Общая характеристика района</vt:lpstr>
      <vt:lpstr>Содержание </vt:lpstr>
      <vt:lpstr>Глоссарий</vt:lpstr>
      <vt:lpstr>Структура консолидированного бюджета Охотского муниципального района</vt:lpstr>
      <vt:lpstr>Презентация PowerPoint</vt:lpstr>
      <vt:lpstr> Этапы  бюджетного процесса в Охотском районе</vt:lpstr>
      <vt:lpstr>Участие граждан в бюджетном процессе</vt:lpstr>
      <vt:lpstr>Ожидаемые итоги социально-экономического развития района за 2019 год и прогноз социально-экономического развития района на 2020 – 2022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показатели социально-экономического развития  района до 2022 года </vt:lpstr>
      <vt:lpstr>Основные показатели социально-экономического развития  района до 2022 года </vt:lpstr>
      <vt:lpstr>Презентация PowerPoint</vt:lpstr>
      <vt:lpstr>ОСНОВНЫЕ НАПРАВЛЕНИЯ бюджетной и налоговой политики  района на 2020 год и на плановый период 2021 и 2022 годов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характеристики бюджета  на 2020 год</vt:lpstr>
      <vt:lpstr>Основные характеристики бюджета  </vt:lpstr>
      <vt:lpstr>Доходы районного бюджета</vt:lpstr>
      <vt:lpstr>Структура доходов районного бюджета</vt:lpstr>
      <vt:lpstr>Структура налоговых и неналоговых доходов в районного бюджета</vt:lpstr>
      <vt:lpstr>Презентация PowerPoint</vt:lpstr>
      <vt:lpstr>Презентация PowerPoint</vt:lpstr>
      <vt:lpstr>Неналоговые доходы </vt:lpstr>
      <vt:lpstr>Презентация PowerPoint</vt:lpstr>
      <vt:lpstr>Презентация PowerPoint</vt:lpstr>
      <vt:lpstr>Объем безвозмездных поступлений  на 2020 год   </vt:lpstr>
      <vt:lpstr>Презентация PowerPoint</vt:lpstr>
      <vt:lpstr>Динамика безвозмездных поступлений</vt:lpstr>
      <vt:lpstr>Структура расходов бюджета  на 2020 год</vt:lpstr>
      <vt:lpstr>Муниципальная программа «Развитие системы образования в Охотском муниципальном районе  на 2017-2021 годы» </vt:lpstr>
      <vt:lpstr>Муниципальная программа   «Содействие развитию коренных малочисленных народов Севера, проживающих в Охотском муниципальном районе Хабаровского края на 2017-2025 годы» </vt:lpstr>
      <vt:lpstr>Муниципальная программа «Развитие спортивной подготовки в Охотском муниципальном районе на 2020-2025 годы»</vt:lpstr>
      <vt:lpstr>Муниципальная программа  «Развитие культуры Охотского муниципального района  на 2017-2021 годы» </vt:lpstr>
      <vt:lpstr>Муниципальная программа «Развитие малого и среднего предпринимательства и сельского хозяйства в Охотском муниципальном районе на 2016-2020 годы» </vt:lpstr>
      <vt:lpstr>Муниципальная программа «Развитие муниципальной службы в Охотском муниципальном районе на 2013 - 2020 годы» </vt:lpstr>
      <vt:lpstr>Муниципальная программа «Развитие физической культуры и спорта в Охотском муниципальном районе на 2017-2025 годы» </vt:lpstr>
      <vt:lpstr>Муниципальная программа «Молодежная политика в Охотском муниципальном районе  на 2017-2025 годы» </vt:lpstr>
      <vt:lpstr>Муниципальная программа «Формирование здорового образа жизни населения Охотского муниципального района на 2017-2025 годы» </vt:lpstr>
      <vt:lpstr>Муниципальная программа «Развитие семейной политики в Охотском муниципальном районе  на 2017-2025 годы» </vt:lpstr>
      <vt:lpstr>Муниципальная программа «Профилактика правонарушений в Охотском муниципальном районе  на 2017-2025 годы»  </vt:lpstr>
      <vt:lpstr>Муниципальная программа «Формирование доступной среды для инвалидов и других маломобильных групп населения в Охотском муниципальном районе  на 2017-2025 годы» </vt:lpstr>
      <vt:lpstr>Муниципальная программа «Предупреждение коррупции в Охотском муниципальном районе  на 2017-2019 годы» </vt:lpstr>
      <vt:lpstr>Муниципальная программа «Сохранность и развитие автомобильных дорог общего пользования местного значения Охотского муниципального района на 2020-2025 годы»</vt:lpstr>
      <vt:lpstr>Муниципальная программа «Энергосбережение и повышение энергетической эффективности на территории Охотского муниципального района на 2020-2025 годы» </vt:lpstr>
      <vt:lpstr>Муниципальная программа  «Противодействие и профилактика  терроризма на территории Охотского муниципального  района на 2020-2024 годы» </vt:lpstr>
      <vt:lpstr>Муниципальная программа  «Повышение эффективности управления муниципальными финансами Охотского муниципального района  на период до 2025 года»</vt:lpstr>
      <vt:lpstr>Муниципальная программа  «Укрепление единства российской нации и этнокультурное развитие народов, проживающих в Охотском муниципальном районе на 2015-2025 годы»  </vt:lpstr>
      <vt:lpstr>Муниципальная программа  «Развитие транспортной системы  Охотского муниципального района на 2019-2025 годы»</vt:lpstr>
      <vt:lpstr>Непрограммные расходы</vt:lpstr>
      <vt:lpstr>Презентация PowerPoint</vt:lpstr>
      <vt:lpstr>Презентация PowerPoint</vt:lpstr>
      <vt:lpstr>Презентация PowerPoint</vt:lpstr>
      <vt:lpstr>Межбюджетные отношения</vt:lpstr>
      <vt:lpstr>Дефицит бюджета, источники финансирования дефицита бюджета</vt:lpstr>
      <vt:lpstr>Муниципальные долговые обязательства</vt:lpstr>
      <vt:lpstr>Презентация PowerPoint</vt:lpstr>
      <vt:lpstr>Дополнительная информация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Народная хня</dc:title>
  <dc:creator>Admin</dc:creator>
  <cp:lastModifiedBy>Admin</cp:lastModifiedBy>
  <cp:revision>654</cp:revision>
  <cp:lastPrinted>2019-12-25T05:18:48Z</cp:lastPrinted>
  <dcterms:created xsi:type="dcterms:W3CDTF">2014-01-23T00:06:25Z</dcterms:created>
  <dcterms:modified xsi:type="dcterms:W3CDTF">2019-12-25T06:35:00Z</dcterms:modified>
</cp:coreProperties>
</file>