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sldIdLst>
    <p:sldId id="266" r:id="rId2"/>
    <p:sldId id="542" r:id="rId3"/>
    <p:sldId id="549" r:id="rId4"/>
    <p:sldId id="325" r:id="rId5"/>
    <p:sldId id="331" r:id="rId6"/>
    <p:sldId id="329" r:id="rId7"/>
    <p:sldId id="327" r:id="rId8"/>
    <p:sldId id="550" r:id="rId9"/>
    <p:sldId id="546" r:id="rId10"/>
    <p:sldId id="562" r:id="rId11"/>
    <p:sldId id="557" r:id="rId12"/>
    <p:sldId id="573" r:id="rId13"/>
    <p:sldId id="575" r:id="rId14"/>
    <p:sldId id="574" r:id="rId15"/>
    <p:sldId id="563" r:id="rId16"/>
    <p:sldId id="560" r:id="rId17"/>
    <p:sldId id="564" r:id="rId18"/>
    <p:sldId id="566" r:id="rId19"/>
    <p:sldId id="567" r:id="rId20"/>
    <p:sldId id="554" r:id="rId21"/>
    <p:sldId id="568" r:id="rId22"/>
    <p:sldId id="565" r:id="rId23"/>
    <p:sldId id="555" r:id="rId24"/>
    <p:sldId id="281" r:id="rId25"/>
    <p:sldId id="572" r:id="rId26"/>
    <p:sldId id="576" r:id="rId27"/>
    <p:sldId id="540" r:id="rId28"/>
    <p:sldId id="310" r:id="rId29"/>
    <p:sldId id="556" r:id="rId30"/>
  </p:sldIdLst>
  <p:sldSz cx="12192000" cy="6858000"/>
  <p:notesSz cx="6797675" cy="9926638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6F"/>
    <a:srgbClr val="5AB06C"/>
    <a:srgbClr val="009A4E"/>
    <a:srgbClr val="FFD5D5"/>
    <a:srgbClr val="FACA66"/>
    <a:srgbClr val="66C2A9"/>
    <a:srgbClr val="F7A600"/>
    <a:srgbClr val="64CF95"/>
    <a:srgbClr val="FAC488"/>
    <a:srgbClr val="F69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1" autoAdjust="0"/>
    <p:restoredTop sz="93173" autoAdjust="0"/>
  </p:normalViewPr>
  <p:slideViewPr>
    <p:cSldViewPr snapToGrid="0">
      <p:cViewPr varScale="1">
        <p:scale>
          <a:sx n="94" d="100"/>
          <a:sy n="9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ru-RU"/>
              <a:t>04.09.2017</a:t>
            </a: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80F90C-91FA-4BF6-84F2-A35BDC347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3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6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97E23-E875-4748-828E-A5AA80D0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96318CA-68FF-4F40-98A5-6195EB18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7461" y="61663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2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2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0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8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/>
              <a:t>9/4/2017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12CE3D3-047B-4B6C-928A-64B340F36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1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microsoft.com/office/2007/relationships/hdphoto" Target="../media/hdphoto1.wdp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7" Type="http://schemas.openxmlformats.org/officeDocument/2006/relationships/image" Target="../media/image46.jpeg"/><Relationship Id="rId8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svg"/><Relationship Id="rId12" Type="http://schemas.openxmlformats.org/officeDocument/2006/relationships/image" Target="../media/image43.png"/><Relationship Id="rId13" Type="http://schemas.microsoft.com/office/2007/relationships/hdphoto" Target="../media/hdphoto1.wdp"/><Relationship Id="rId14" Type="http://schemas.openxmlformats.org/officeDocument/2006/relationships/image" Target="../media/image53.png"/><Relationship Id="rId15" Type="http://schemas.openxmlformats.org/officeDocument/2006/relationships/image" Target="../media/image74.svg"/><Relationship Id="rId16" Type="http://schemas.openxmlformats.org/officeDocument/2006/relationships/image" Target="../media/image54.png"/><Relationship Id="rId17" Type="http://schemas.openxmlformats.org/officeDocument/2006/relationships/image" Target="../media/image55.png"/><Relationship Id="rId18" Type="http://schemas.openxmlformats.org/officeDocument/2006/relationships/image" Target="../media/image77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8.png"/><Relationship Id="rId4" Type="http://schemas.openxmlformats.org/officeDocument/2006/relationships/image" Target="../media/image65.svg"/><Relationship Id="rId5" Type="http://schemas.openxmlformats.org/officeDocument/2006/relationships/image" Target="../media/image49.png"/><Relationship Id="rId6" Type="http://schemas.openxmlformats.org/officeDocument/2006/relationships/image" Target="../media/image67.sv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70.svg"/><Relationship Id="rId10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png"/><Relationship Id="rId12" Type="http://schemas.openxmlformats.org/officeDocument/2006/relationships/image" Target="../media/image65.svg"/><Relationship Id="rId13" Type="http://schemas.openxmlformats.org/officeDocument/2006/relationships/image" Target="../media/image61.png"/><Relationship Id="rId14" Type="http://schemas.openxmlformats.org/officeDocument/2006/relationships/image" Target="../media/image84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image" Target="../media/image60.jpeg"/><Relationship Id="rId8" Type="http://schemas.openxmlformats.org/officeDocument/2006/relationships/image" Target="../media/image54.png"/><Relationship Id="rId9" Type="http://schemas.openxmlformats.org/officeDocument/2006/relationships/image" Target="../media/image51.png"/><Relationship Id="rId10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4.svg"/><Relationship Id="rId12" Type="http://schemas.openxmlformats.org/officeDocument/2006/relationships/image" Target="../media/image50.png"/><Relationship Id="rId13" Type="http://schemas.openxmlformats.org/officeDocument/2006/relationships/image" Target="../media/image52.png"/><Relationship Id="rId14" Type="http://schemas.openxmlformats.org/officeDocument/2006/relationships/image" Target="../media/image72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1.png"/><Relationship Id="rId4" Type="http://schemas.openxmlformats.org/officeDocument/2006/relationships/image" Target="../media/image84.svg"/><Relationship Id="rId5" Type="http://schemas.openxmlformats.org/officeDocument/2006/relationships/image" Target="../media/image55.png"/><Relationship Id="rId6" Type="http://schemas.openxmlformats.org/officeDocument/2006/relationships/image" Target="../media/image77.svg"/><Relationship Id="rId7" Type="http://schemas.openxmlformats.org/officeDocument/2006/relationships/image" Target="../media/image62.png"/><Relationship Id="rId8" Type="http://schemas.microsoft.com/office/2007/relationships/hdphoto" Target="../media/hdphoto2.wdp"/><Relationship Id="rId9" Type="http://schemas.openxmlformats.org/officeDocument/2006/relationships/image" Target="../media/image63.jpg"/><Relationship Id="rId10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88.sv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g"/><Relationship Id="rId7" Type="http://schemas.openxmlformats.org/officeDocument/2006/relationships/image" Target="../media/image68.jpeg"/><Relationship Id="rId8" Type="http://schemas.openxmlformats.org/officeDocument/2006/relationships/image" Target="../media/image69.jpg"/><Relationship Id="rId9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svg"/><Relationship Id="rId12" Type="http://schemas.openxmlformats.org/officeDocument/2006/relationships/image" Target="../media/image53.png"/><Relationship Id="rId13" Type="http://schemas.openxmlformats.org/officeDocument/2006/relationships/image" Target="../media/image74.svg"/><Relationship Id="rId14" Type="http://schemas.openxmlformats.org/officeDocument/2006/relationships/image" Target="../media/image54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8.png"/><Relationship Id="rId4" Type="http://schemas.openxmlformats.org/officeDocument/2006/relationships/image" Target="../media/image65.svg"/><Relationship Id="rId5" Type="http://schemas.openxmlformats.org/officeDocument/2006/relationships/image" Target="../media/image49.png"/><Relationship Id="rId6" Type="http://schemas.openxmlformats.org/officeDocument/2006/relationships/image" Target="../media/image67.sv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70.svg"/><Relationship Id="rId10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6" Type="http://schemas.openxmlformats.org/officeDocument/2006/relationships/image" Target="../media/image73.jpeg"/><Relationship Id="rId7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2.svg"/><Relationship Id="rId12" Type="http://schemas.openxmlformats.org/officeDocument/2006/relationships/image" Target="../media/image53.png"/><Relationship Id="rId13" Type="http://schemas.openxmlformats.org/officeDocument/2006/relationships/image" Target="../media/image74.svg"/><Relationship Id="rId14" Type="http://schemas.openxmlformats.org/officeDocument/2006/relationships/image" Target="../media/image54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8.png"/><Relationship Id="rId4" Type="http://schemas.openxmlformats.org/officeDocument/2006/relationships/image" Target="../media/image65.svg"/><Relationship Id="rId5" Type="http://schemas.openxmlformats.org/officeDocument/2006/relationships/image" Target="../media/image49.png"/><Relationship Id="rId6" Type="http://schemas.openxmlformats.org/officeDocument/2006/relationships/image" Target="../media/image67.sv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70.svg"/><Relationship Id="rId10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75.jpeg"/><Relationship Id="rId5" Type="http://schemas.openxmlformats.org/officeDocument/2006/relationships/image" Target="../media/image76.jpeg"/><Relationship Id="rId6" Type="http://schemas.openxmlformats.org/officeDocument/2006/relationships/image" Target="../media/image77.jpeg"/><Relationship Id="rId7" Type="http://schemas.openxmlformats.org/officeDocument/2006/relationships/image" Target="../media/image78.JPG"/><Relationship Id="rId8" Type="http://schemas.openxmlformats.org/officeDocument/2006/relationships/image" Target="../media/image38.png"/><Relationship Id="rId9" Type="http://schemas.openxmlformats.org/officeDocument/2006/relationships/image" Target="../media/image50.svg"/><Relationship Id="rId10" Type="http://schemas.openxmlformats.org/officeDocument/2006/relationships/image" Target="../media/image39.png"/><Relationship Id="rId11" Type="http://schemas.openxmlformats.org/officeDocument/2006/relationships/image" Target="../media/image52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png"/><Relationship Id="rId12" Type="http://schemas.openxmlformats.org/officeDocument/2006/relationships/image" Target="../media/image104.svg"/><Relationship Id="rId13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0.png"/><Relationship Id="rId4" Type="http://schemas.openxmlformats.org/officeDocument/2006/relationships/image" Target="../media/image49.png"/><Relationship Id="rId5" Type="http://schemas.openxmlformats.org/officeDocument/2006/relationships/image" Target="../media/image67.svg"/><Relationship Id="rId6" Type="http://schemas.openxmlformats.org/officeDocument/2006/relationships/image" Target="../media/image53.png"/><Relationship Id="rId7" Type="http://schemas.openxmlformats.org/officeDocument/2006/relationships/image" Target="../media/image74.svg"/><Relationship Id="rId8" Type="http://schemas.openxmlformats.org/officeDocument/2006/relationships/image" Target="../media/image50.png"/><Relationship Id="rId9" Type="http://schemas.openxmlformats.org/officeDocument/2006/relationships/image" Target="../media/image48.png"/><Relationship Id="rId10" Type="http://schemas.openxmlformats.org/officeDocument/2006/relationships/image" Target="../media/image65.sv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svg"/><Relationship Id="rId20" Type="http://schemas.openxmlformats.org/officeDocument/2006/relationships/image" Target="../media/image56.svg"/><Relationship Id="rId21" Type="http://schemas.openxmlformats.org/officeDocument/2006/relationships/image" Target="../media/image39.png"/><Relationship Id="rId22" Type="http://schemas.openxmlformats.org/officeDocument/2006/relationships/image" Target="../media/image52.svg"/><Relationship Id="rId10" Type="http://schemas.openxmlformats.org/officeDocument/2006/relationships/image" Target="../media/image52.png"/><Relationship Id="rId11" Type="http://schemas.openxmlformats.org/officeDocument/2006/relationships/image" Target="../media/image72.svg"/><Relationship Id="rId12" Type="http://schemas.openxmlformats.org/officeDocument/2006/relationships/image" Target="../media/image53.png"/><Relationship Id="rId13" Type="http://schemas.openxmlformats.org/officeDocument/2006/relationships/image" Target="../media/image74.svg"/><Relationship Id="rId14" Type="http://schemas.openxmlformats.org/officeDocument/2006/relationships/image" Target="../media/image54.png"/><Relationship Id="rId15" Type="http://schemas.openxmlformats.org/officeDocument/2006/relationships/image" Target="../media/image38.png"/><Relationship Id="rId16" Type="http://schemas.openxmlformats.org/officeDocument/2006/relationships/image" Target="../media/image50.svg"/><Relationship Id="rId17" Type="http://schemas.openxmlformats.org/officeDocument/2006/relationships/image" Target="../media/image40.png"/><Relationship Id="rId18" Type="http://schemas.openxmlformats.org/officeDocument/2006/relationships/image" Target="../media/image54.svg"/><Relationship Id="rId1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8.png"/><Relationship Id="rId4" Type="http://schemas.openxmlformats.org/officeDocument/2006/relationships/image" Target="../media/image65.svg"/><Relationship Id="rId5" Type="http://schemas.openxmlformats.org/officeDocument/2006/relationships/image" Target="../media/image49.png"/><Relationship Id="rId6" Type="http://schemas.openxmlformats.org/officeDocument/2006/relationships/image" Target="../media/image67.sv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106.svg"/><Relationship Id="rId5" Type="http://schemas.openxmlformats.org/officeDocument/2006/relationships/image" Target="../media/image42.png"/><Relationship Id="rId6" Type="http://schemas.openxmlformats.org/officeDocument/2006/relationships/image" Target="../media/image58.svg"/><Relationship Id="rId7" Type="http://schemas.openxmlformats.org/officeDocument/2006/relationships/image" Target="../media/image81.jpg"/><Relationship Id="rId8" Type="http://schemas.openxmlformats.org/officeDocument/2006/relationships/image" Target="../media/image82.png"/><Relationship Id="rId9" Type="http://schemas.openxmlformats.org/officeDocument/2006/relationships/image" Target="../media/image83.jpeg"/><Relationship Id="rId10" Type="http://schemas.openxmlformats.org/officeDocument/2006/relationships/image" Target="../media/image84.jpg"/><Relationship Id="rId11" Type="http://schemas.openxmlformats.org/officeDocument/2006/relationships/image" Target="../media/image8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3.svg"/><Relationship Id="rId12" Type="http://schemas.openxmlformats.org/officeDocument/2006/relationships/image" Target="../media/image87.png"/><Relationship Id="rId13" Type="http://schemas.openxmlformats.org/officeDocument/2006/relationships/image" Target="../media/image115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2.png"/><Relationship Id="rId4" Type="http://schemas.openxmlformats.org/officeDocument/2006/relationships/image" Target="../media/image53.png"/><Relationship Id="rId5" Type="http://schemas.openxmlformats.org/officeDocument/2006/relationships/image" Target="../media/image74.svg"/><Relationship Id="rId6" Type="http://schemas.openxmlformats.org/officeDocument/2006/relationships/image" Target="../media/image50.png"/><Relationship Id="rId7" Type="http://schemas.openxmlformats.org/officeDocument/2006/relationships/image" Target="../media/image48.png"/><Relationship Id="rId8" Type="http://schemas.openxmlformats.org/officeDocument/2006/relationships/image" Target="../media/image65.svg"/><Relationship Id="rId9" Type="http://schemas.openxmlformats.org/officeDocument/2006/relationships/image" Target="../media/image54.png"/><Relationship Id="rId10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8.jpeg"/><Relationship Id="rId3" Type="http://schemas.openxmlformats.org/officeDocument/2006/relationships/image" Target="../media/image89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sv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82.png"/><Relationship Id="rId10" Type="http://schemas.openxmlformats.org/officeDocument/2006/relationships/image" Target="../media/image32.png"/><Relationship Id="rId11" Type="http://schemas.openxmlformats.org/officeDocument/2006/relationships/image" Target="../media/image40.svg"/><Relationship Id="rId12" Type="http://schemas.openxmlformats.org/officeDocument/2006/relationships/image" Target="../media/image26.png"/><Relationship Id="rId13" Type="http://schemas.openxmlformats.org/officeDocument/2006/relationships/image" Target="../media/image31.svg"/><Relationship Id="rId14" Type="http://schemas.openxmlformats.org/officeDocument/2006/relationships/image" Target="../media/image27.png"/><Relationship Id="rId15" Type="http://schemas.openxmlformats.org/officeDocument/2006/relationships/image" Target="../media/image33.svg"/><Relationship Id="rId16" Type="http://schemas.openxmlformats.org/officeDocument/2006/relationships/image" Target="../media/image28.png"/><Relationship Id="rId17" Type="http://schemas.openxmlformats.org/officeDocument/2006/relationships/image" Target="../media/image35.svg"/><Relationship Id="rId18" Type="http://schemas.openxmlformats.org/officeDocument/2006/relationships/image" Target="../media/image49.png"/><Relationship Id="rId19" Type="http://schemas.openxmlformats.org/officeDocument/2006/relationships/image" Target="../media/image67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90.png"/><Relationship Id="rId5" Type="http://schemas.openxmlformats.org/officeDocument/2006/relationships/image" Target="../media/image119.svg"/><Relationship Id="rId6" Type="http://schemas.openxmlformats.org/officeDocument/2006/relationships/image" Target="../media/image25.png"/><Relationship Id="rId7" Type="http://schemas.openxmlformats.org/officeDocument/2006/relationships/image" Target="../media/image29.svg"/><Relationship Id="rId8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4" Type="http://schemas.openxmlformats.org/officeDocument/2006/relationships/image" Target="../media/image92.png"/><Relationship Id="rId5" Type="http://schemas.openxmlformats.org/officeDocument/2006/relationships/image" Target="../media/image122.svg"/><Relationship Id="rId6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7.png"/><Relationship Id="rId20" Type="http://schemas.openxmlformats.org/officeDocument/2006/relationships/image" Target="../media/image141.svg"/><Relationship Id="rId21" Type="http://schemas.openxmlformats.org/officeDocument/2006/relationships/image" Target="../media/image103.png"/><Relationship Id="rId22" Type="http://schemas.openxmlformats.org/officeDocument/2006/relationships/image" Target="../media/image143.svg"/><Relationship Id="rId23" Type="http://schemas.openxmlformats.org/officeDocument/2006/relationships/image" Target="../media/image104.png"/><Relationship Id="rId24" Type="http://schemas.openxmlformats.org/officeDocument/2006/relationships/image" Target="../media/image145.svg"/><Relationship Id="rId25" Type="http://schemas.openxmlformats.org/officeDocument/2006/relationships/image" Target="../media/image105.png"/><Relationship Id="rId26" Type="http://schemas.openxmlformats.org/officeDocument/2006/relationships/image" Target="../media/image147.svg"/><Relationship Id="rId27" Type="http://schemas.openxmlformats.org/officeDocument/2006/relationships/image" Target="../media/image106.png"/><Relationship Id="rId28" Type="http://schemas.openxmlformats.org/officeDocument/2006/relationships/image" Target="../media/image149.svg"/><Relationship Id="rId29" Type="http://schemas.openxmlformats.org/officeDocument/2006/relationships/image" Target="../media/image107.png"/><Relationship Id="rId30" Type="http://schemas.openxmlformats.org/officeDocument/2006/relationships/image" Target="../media/image151.svg"/><Relationship Id="rId31" Type="http://schemas.openxmlformats.org/officeDocument/2006/relationships/image" Target="../media/image50.png"/><Relationship Id="rId32" Type="http://schemas.openxmlformats.org/officeDocument/2006/relationships/image" Target="../media/image3.png"/><Relationship Id="rId10" Type="http://schemas.openxmlformats.org/officeDocument/2006/relationships/image" Target="../media/image131.svg"/><Relationship Id="rId11" Type="http://schemas.openxmlformats.org/officeDocument/2006/relationships/image" Target="../media/image98.png"/><Relationship Id="rId12" Type="http://schemas.openxmlformats.org/officeDocument/2006/relationships/image" Target="../media/image133.svg"/><Relationship Id="rId13" Type="http://schemas.openxmlformats.org/officeDocument/2006/relationships/image" Target="../media/image99.png"/><Relationship Id="rId14" Type="http://schemas.openxmlformats.org/officeDocument/2006/relationships/image" Target="../media/image135.svg"/><Relationship Id="rId15" Type="http://schemas.openxmlformats.org/officeDocument/2006/relationships/image" Target="../media/image100.png"/><Relationship Id="rId16" Type="http://schemas.openxmlformats.org/officeDocument/2006/relationships/image" Target="../media/image137.svg"/><Relationship Id="rId17" Type="http://schemas.openxmlformats.org/officeDocument/2006/relationships/image" Target="../media/image101.png"/><Relationship Id="rId18" Type="http://schemas.openxmlformats.org/officeDocument/2006/relationships/image" Target="../media/image139.svg"/><Relationship Id="rId19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Relationship Id="rId3" Type="http://schemas.openxmlformats.org/officeDocument/2006/relationships/image" Target="../media/image125.svg"/><Relationship Id="rId4" Type="http://schemas.openxmlformats.org/officeDocument/2006/relationships/image" Target="../media/image95.png"/><Relationship Id="rId5" Type="http://schemas.openxmlformats.org/officeDocument/2006/relationships/image" Target="../media/image127.svg"/><Relationship Id="rId6" Type="http://schemas.openxmlformats.org/officeDocument/2006/relationships/image" Target="../media/image96.png"/><Relationship Id="rId7" Type="http://schemas.openxmlformats.org/officeDocument/2006/relationships/image" Target="../media/image129.svg"/><Relationship Id="rId8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hyperlink" Target="mailto:coop-hectare@HCFE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6.sv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7.jpg"/><Relationship Id="rId4" Type="http://schemas.openxmlformats.org/officeDocument/2006/relationships/image" Target="../media/image8.gif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gif"/><Relationship Id="rId8" Type="http://schemas.openxmlformats.org/officeDocument/2006/relationships/image" Target="../media/image20.jpeg"/><Relationship Id="rId9" Type="http://schemas.openxmlformats.org/officeDocument/2006/relationships/image" Target="../media/image21.jpeg"/><Relationship Id="rId10" Type="http://schemas.openxmlformats.org/officeDocument/2006/relationships/image" Target="../media/image22.jpg"/><Relationship Id="rId11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7.sv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5.png"/><Relationship Id="rId21" Type="http://schemas.openxmlformats.org/officeDocument/2006/relationships/image" Target="../media/image45.sv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48.svg"/><Relationship Id="rId25" Type="http://schemas.openxmlformats.org/officeDocument/2006/relationships/image" Target="../media/image38.png"/><Relationship Id="rId26" Type="http://schemas.openxmlformats.org/officeDocument/2006/relationships/image" Target="../media/image50.svg"/><Relationship Id="rId27" Type="http://schemas.openxmlformats.org/officeDocument/2006/relationships/image" Target="../media/image39.png"/><Relationship Id="rId28" Type="http://schemas.openxmlformats.org/officeDocument/2006/relationships/image" Target="../media/image52.svg"/><Relationship Id="rId29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5.png"/><Relationship Id="rId5" Type="http://schemas.openxmlformats.org/officeDocument/2006/relationships/image" Target="../media/image29.svg"/><Relationship Id="rId30" Type="http://schemas.openxmlformats.org/officeDocument/2006/relationships/image" Target="../media/image54.svg"/><Relationship Id="rId31" Type="http://schemas.openxmlformats.org/officeDocument/2006/relationships/image" Target="../media/image41.png"/><Relationship Id="rId32" Type="http://schemas.openxmlformats.org/officeDocument/2006/relationships/image" Target="../media/image56.svg"/><Relationship Id="rId9" Type="http://schemas.openxmlformats.org/officeDocument/2006/relationships/image" Target="../media/image33.svg"/><Relationship Id="rId6" Type="http://schemas.openxmlformats.org/officeDocument/2006/relationships/image" Target="../media/image26.png"/><Relationship Id="rId7" Type="http://schemas.openxmlformats.org/officeDocument/2006/relationships/image" Target="../media/image31.svg"/><Relationship Id="rId8" Type="http://schemas.openxmlformats.org/officeDocument/2006/relationships/image" Target="../media/image27.png"/><Relationship Id="rId33" Type="http://schemas.openxmlformats.org/officeDocument/2006/relationships/image" Target="../media/image42.png"/><Relationship Id="rId34" Type="http://schemas.openxmlformats.org/officeDocument/2006/relationships/image" Target="../media/image58.svg"/><Relationship Id="rId10" Type="http://schemas.openxmlformats.org/officeDocument/2006/relationships/image" Target="../media/image28.png"/><Relationship Id="rId11" Type="http://schemas.openxmlformats.org/officeDocument/2006/relationships/image" Target="../media/image35.sv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2.png"/><Relationship Id="rId16" Type="http://schemas.openxmlformats.org/officeDocument/2006/relationships/image" Target="../media/image40.svg"/><Relationship Id="rId17" Type="http://schemas.openxmlformats.org/officeDocument/2006/relationships/image" Target="../media/image33.png"/><Relationship Id="rId18" Type="http://schemas.openxmlformats.org/officeDocument/2006/relationships/image" Target="../media/image42.svg"/><Relationship Id="rId1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82E043D-D31B-4103-8555-D55165448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22" b="28738"/>
          <a:stretch/>
        </p:blipFill>
        <p:spPr>
          <a:xfrm>
            <a:off x="1" y="2500918"/>
            <a:ext cx="12192000" cy="33559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7E50F1-430B-41D5-B034-36C5E825F7D9}"/>
              </a:ext>
            </a:extLst>
          </p:cNvPr>
          <p:cNvSpPr txBox="1"/>
          <p:nvPr/>
        </p:nvSpPr>
        <p:spPr>
          <a:xfrm>
            <a:off x="609908" y="6046677"/>
            <a:ext cx="99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Принципиальная схема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F77CB5D5-959F-416D-AAE5-0F3FD7DB9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" y="1450981"/>
            <a:ext cx="7972598" cy="26106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4E0771-7BBE-4679-9A52-1EE8256681F7}"/>
              </a:ext>
            </a:extLst>
          </p:cNvPr>
          <p:cNvSpPr txBox="1"/>
          <p:nvPr/>
        </p:nvSpPr>
        <p:spPr>
          <a:xfrm>
            <a:off x="303473" y="1996492"/>
            <a:ext cx="7359728" cy="14325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903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КООПЕРАТИВНАЯ МОДЕЛЬ </a:t>
            </a:r>
          </a:p>
          <a:p>
            <a:r>
              <a:rPr lang="ru-RU" sz="2903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освоения земельных участков</a:t>
            </a:r>
          </a:p>
          <a:p>
            <a:r>
              <a:rPr lang="ru-RU" sz="2903" b="1" dirty="0">
                <a:solidFill>
                  <a:schemeClr val="bg1"/>
                </a:solidFill>
                <a:latin typeface="Arial Narrow" panose="020B0606020202030204" pitchFamily="34" charset="0"/>
                <a:ea typeface="Roboto Condensed Light" panose="02000000000000000000" pitchFamily="2" charset="0"/>
                <a:cs typeface="Arial" panose="020B0604020202020204" pitchFamily="34" charset="0"/>
              </a:rPr>
              <a:t>на «дальневосточных гектарах»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E213A81-5683-45F3-9EDA-17CAC8B1CA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7969636" y="105049"/>
            <a:ext cx="4126555" cy="10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5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4" y="76977"/>
            <a:ext cx="9423636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ПРИМОРСКИЙ КРАЙ Партизанский муниципальный район село Золотая Долина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8DF348C-81E2-41EA-8EC2-13672BBF5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13" y="912536"/>
            <a:ext cx="972276" cy="1015488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6523490-4930-4C1B-B944-7E14777DE4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984" y="758302"/>
            <a:ext cx="4327629" cy="260133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ва, внешний, поле, зеле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04D5D02-58F1-45B6-BC65-9B20977D9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911" y="3546066"/>
            <a:ext cx="4088210" cy="306615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рава, внешний, небо, гор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D390845-A7DD-433D-94E4-70FB02A60C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65" y="3535959"/>
            <a:ext cx="4445551" cy="307626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ешний, трава, небо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F37F40E-4161-4EF1-A62C-CB9E4E9B2DC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93" y="758302"/>
            <a:ext cx="3499288" cy="2624466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A225A28-534A-46EB-8EAC-5BB565C750C4}"/>
              </a:ext>
            </a:extLst>
          </p:cNvPr>
          <p:cNvSpPr/>
          <p:nvPr/>
        </p:nvSpPr>
        <p:spPr>
          <a:xfrm>
            <a:off x="346344" y="2609071"/>
            <a:ext cx="241934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Бутенко Александр</a:t>
            </a:r>
            <a:r>
              <a:rPr lang="ru-RU" sz="2000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Председатель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СПСК «Долина-</a:t>
            </a:r>
            <a:r>
              <a:rPr lang="ru-RU" sz="1400" spc="18" dirty="0" err="1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снаб</a:t>
            </a:r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 программы «Дальневосточный гектар»</a:t>
            </a:r>
            <a:endParaRPr lang="ru-RU" sz="14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4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4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20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Бутенко Лариса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Председатель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СППСК «Долина-сбыт»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 программы «Дальневосточный гектар»</a:t>
            </a:r>
            <a:endParaRPr lang="ru-RU" sz="14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5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4" y="76977"/>
            <a:ext cx="9423636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ПРИМОРСКИЙ КРАЙ Партизанский муниципальный район село Золотая Долина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3437240" y="1171049"/>
            <a:ext cx="2018899" cy="4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Члены кооперации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3185746" y="1690577"/>
            <a:ext cx="1670" cy="345558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6349150" y="1690577"/>
            <a:ext cx="42722" cy="483775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EE304CF-85FF-43B3-BFF9-DBBD51AF4BC6}"/>
              </a:ext>
            </a:extLst>
          </p:cNvPr>
          <p:cNvSpPr/>
          <p:nvPr/>
        </p:nvSpPr>
        <p:spPr>
          <a:xfrm>
            <a:off x="227914" y="808371"/>
            <a:ext cx="7094584" cy="3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Многолетние растениеводство (виноград) - </a:t>
            </a:r>
            <a:r>
              <a:rPr lang="ru-RU" sz="2000" spc="18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специализация с\х</a:t>
            </a:r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78A29C-F8F2-4C08-A5B0-D1D1C81D2D90}"/>
              </a:ext>
            </a:extLst>
          </p:cNvPr>
          <p:cNvSpPr/>
          <p:nvPr/>
        </p:nvSpPr>
        <p:spPr>
          <a:xfrm>
            <a:off x="3378526" y="2591612"/>
            <a:ext cx="2858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30 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участников 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«Дальневосточный гектар»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потенциальная группа кооперации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7E17A7-3529-4D98-9386-1911528BD4B5}"/>
              </a:ext>
            </a:extLst>
          </p:cNvPr>
          <p:cNvSpPr txBox="1"/>
          <p:nvPr/>
        </p:nvSpPr>
        <p:spPr>
          <a:xfrm>
            <a:off x="6868037" y="1202844"/>
            <a:ext cx="125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</a:rPr>
              <a:t>Кооперация</a:t>
            </a:r>
            <a:r>
              <a:rPr lang="ru-RU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7A48BAB-74D2-492A-95B0-F4A765D7B06E}"/>
              </a:ext>
            </a:extLst>
          </p:cNvPr>
          <p:cNvSpPr txBox="1"/>
          <p:nvPr/>
        </p:nvSpPr>
        <p:spPr>
          <a:xfrm>
            <a:off x="221375" y="2678711"/>
            <a:ext cx="29643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 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/>
              <a:t>неосвоенные земли района, пригодные для виноградарства и садоводства: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участки КФХ, ЛПХ и с\х организаций //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15 га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- участки программы «</a:t>
            </a:r>
            <a:r>
              <a:rPr lang="ru-RU" sz="1600" dirty="0">
                <a:solidFill>
                  <a:srgbClr val="0070C0"/>
                </a:solidFill>
              </a:rPr>
              <a:t>Дальневосточный гектар</a:t>
            </a:r>
            <a:r>
              <a:rPr lang="ru-RU" sz="1600" dirty="0"/>
              <a:t>» //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65 га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39B38A-BD3B-44B6-A34C-3C7D32AD4D2A}"/>
              </a:ext>
            </a:extLst>
          </p:cNvPr>
          <p:cNvSpPr/>
          <p:nvPr/>
        </p:nvSpPr>
        <p:spPr>
          <a:xfrm>
            <a:off x="3378526" y="1742568"/>
            <a:ext cx="28812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15</a:t>
            </a:r>
            <a:r>
              <a:rPr lang="ru-RU" b="1" spc="18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КФХ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инициативная группа кооперации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E58A259-EE95-4870-AB97-3E4CB3D2B11F}"/>
              </a:ext>
            </a:extLst>
          </p:cNvPr>
          <p:cNvSpPr/>
          <p:nvPr/>
        </p:nvSpPr>
        <p:spPr>
          <a:xfrm>
            <a:off x="3303951" y="4363641"/>
            <a:ext cx="29333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400" b="1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 района</a:t>
            </a:r>
            <a:r>
              <a:rPr lang="ru-RU" sz="1400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00" i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АНО «Центр развития кооперации Партизанского района»</a:t>
            </a: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ассоциированный член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114B6-B8BE-4578-8C6E-52F03939267B}"/>
              </a:ext>
            </a:extLst>
          </p:cNvPr>
          <p:cNvSpPr txBox="1"/>
          <p:nvPr/>
        </p:nvSpPr>
        <p:spPr>
          <a:xfrm>
            <a:off x="6612451" y="1545303"/>
            <a:ext cx="47413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Сельскохозяйственный потребительский снабженческий кооператив  «Долина-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</a:rPr>
              <a:t>снаб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» 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Снабженческий комплекс </a:t>
            </a:r>
            <a:r>
              <a:rPr lang="ru-RU" sz="1600" dirty="0"/>
              <a:t>производственной инфраструктуры коллективного использования: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селекционная станция (саженцы-лозы определенного сорта, технология выращивания винограда),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транспортная база \ специальная техника и транспорт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инвентаря и оборудования</a:t>
            </a:r>
          </a:p>
          <a:p>
            <a:endParaRPr lang="ru-RU" sz="1600" dirty="0"/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Сельскохозяйственный потребительский перерабатывающий кооператив  «Долина-сбыт» 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Перерабатывающий комплекс </a:t>
            </a:r>
            <a:r>
              <a:rPr lang="ru-RU" sz="1600" dirty="0"/>
              <a:t>коллективного использования: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по приемке и хранения сырья (виноград, плодово-ягодная продукция)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перерабатывающий цех и линия по розливу широкого спектра напитков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готовой продукции</a:t>
            </a:r>
          </a:p>
        </p:txBody>
      </p:sp>
      <p:pic>
        <p:nvPicPr>
          <p:cNvPr id="40" name="Рисунок 39" descr="Грузовик">
            <a:extLst>
              <a:ext uri="{FF2B5EF4-FFF2-40B4-BE49-F238E27FC236}">
                <a16:creationId xmlns:a16="http://schemas.microsoft.com/office/drawing/2014/main" xmlns="" id="{E2B0B483-F0CF-40F8-8AB3-11F415C070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8277" y="3344284"/>
            <a:ext cx="547755" cy="626137"/>
          </a:xfrm>
          <a:prstGeom prst="rect">
            <a:avLst/>
          </a:prstGeom>
        </p:spPr>
      </p:pic>
      <p:pic>
        <p:nvPicPr>
          <p:cNvPr id="44" name="Рисунок 43" descr="Семена">
            <a:extLst>
              <a:ext uri="{FF2B5EF4-FFF2-40B4-BE49-F238E27FC236}">
                <a16:creationId xmlns:a16="http://schemas.microsoft.com/office/drawing/2014/main" xmlns="" id="{B8938948-7628-407E-8B6B-0CB74649B01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94510" y="2279238"/>
            <a:ext cx="631522" cy="626136"/>
          </a:xfrm>
          <a:prstGeom prst="rect">
            <a:avLst/>
          </a:prstGeom>
        </p:spPr>
      </p:pic>
      <p:pic>
        <p:nvPicPr>
          <p:cNvPr id="50" name="Рисунок 49" descr="Коробка">
            <a:extLst>
              <a:ext uri="{FF2B5EF4-FFF2-40B4-BE49-F238E27FC236}">
                <a16:creationId xmlns:a16="http://schemas.microsoft.com/office/drawing/2014/main" xmlns="" id="{A6F47A0C-33BE-4984-8919-B27FCD30AF6C}"/>
              </a:ext>
            </a:extLst>
          </p:cNvPr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6" r="-8333" b="-360"/>
          <a:stretch>
            <a:fillRect/>
          </a:stretch>
        </p:blipFill>
        <p:spPr bwMode="auto">
          <a:xfrm>
            <a:off x="11219321" y="6066700"/>
            <a:ext cx="599178" cy="5750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63F80D-D5B6-46DB-86D6-6DB82FF9FBDA}"/>
              </a:ext>
            </a:extLst>
          </p:cNvPr>
          <p:cNvSpPr txBox="1"/>
          <p:nvPr/>
        </p:nvSpPr>
        <p:spPr>
          <a:xfrm>
            <a:off x="312135" y="5525353"/>
            <a:ext cx="599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Экономический проект кооперативной модели освоения земельных участков </a:t>
            </a:r>
          </a:p>
          <a:p>
            <a:pPr algn="ctr"/>
            <a:r>
              <a:rPr lang="ru-RU" sz="1600" dirty="0"/>
              <a:t>АРЧК ДВ – АНО «Центр развития кооперации Партизанского района»</a:t>
            </a:r>
          </a:p>
        </p:txBody>
      </p:sp>
      <p:pic>
        <p:nvPicPr>
          <p:cNvPr id="23" name="Рисунок 22" descr="Трактор">
            <a:extLst>
              <a:ext uri="{FF2B5EF4-FFF2-40B4-BE49-F238E27FC236}">
                <a16:creationId xmlns:a16="http://schemas.microsoft.com/office/drawing/2014/main" xmlns="" id="{41DB4D78-341B-446F-82A2-B33E035B5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21971" y="2998986"/>
            <a:ext cx="604061" cy="604061"/>
          </a:xfrm>
          <a:prstGeom prst="rect">
            <a:avLst/>
          </a:prstGeom>
        </p:spPr>
      </p:pic>
      <p:pic>
        <p:nvPicPr>
          <p:cNvPr id="5" name="Рисунок 4" descr="Силосная башня">
            <a:extLst>
              <a:ext uri="{FF2B5EF4-FFF2-40B4-BE49-F238E27FC236}">
                <a16:creationId xmlns:a16="http://schemas.microsoft.com/office/drawing/2014/main" xmlns="" id="{FAAA3807-8C17-4AB3-ABC5-0846CC2F2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72266" y="5379641"/>
            <a:ext cx="660960" cy="66096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8DF348C-81E2-41EA-8EC2-13672BBF51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22" y="1380049"/>
            <a:ext cx="972276" cy="1015488"/>
          </a:xfrm>
          <a:prstGeom prst="rect">
            <a:avLst/>
          </a:prstGeom>
        </p:spPr>
      </p:pic>
      <p:pic>
        <p:nvPicPr>
          <p:cNvPr id="24" name="Рисунок 23" descr="Амбар">
            <a:extLst>
              <a:ext uri="{FF2B5EF4-FFF2-40B4-BE49-F238E27FC236}">
                <a16:creationId xmlns:a16="http://schemas.microsoft.com/office/drawing/2014/main" xmlns="" id="{92BDF33F-9D4E-443F-ADF2-C87F9C685BB8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1213415" y="4740814"/>
            <a:ext cx="547756" cy="609663"/>
          </a:xfrm>
          <a:prstGeom prst="rect">
            <a:avLst/>
          </a:prstGeom>
        </p:spPr>
      </p:pic>
      <p:pic>
        <p:nvPicPr>
          <p:cNvPr id="25" name="Рисунок 108" descr="Дом">
            <a:extLst>
              <a:ext uri="{FF2B5EF4-FFF2-40B4-BE49-F238E27FC236}">
                <a16:creationId xmlns:a16="http://schemas.microsoft.com/office/drawing/2014/main" xmlns="" id="{715D4F84-99B1-4C49-9824-8D1B5904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9" b="-3043"/>
          <a:stretch>
            <a:fillRect/>
          </a:stretch>
        </p:blipFill>
        <p:spPr bwMode="auto">
          <a:xfrm>
            <a:off x="11249392" y="3804711"/>
            <a:ext cx="550906" cy="5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Яблоко">
            <a:extLst>
              <a:ext uri="{FF2B5EF4-FFF2-40B4-BE49-F238E27FC236}">
                <a16:creationId xmlns:a16="http://schemas.microsoft.com/office/drawing/2014/main" xmlns="" id="{36A3D41F-5D79-4212-999B-26D597658F5C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512950" y="1902841"/>
            <a:ext cx="563285" cy="4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13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75A983-E831-4FD6-8115-C87495D1708E}"/>
              </a:ext>
            </a:extLst>
          </p:cNvPr>
          <p:cNvSpPr/>
          <p:nvPr/>
        </p:nvSpPr>
        <p:spPr>
          <a:xfrm>
            <a:off x="576374" y="2186302"/>
            <a:ext cx="3307890" cy="355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Нематериальные активы:</a:t>
            </a:r>
          </a:p>
          <a:p>
            <a:pPr defTabSz="829544"/>
            <a:endParaRPr lang="ru-RU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Патенты на сорта винограда </a:t>
            </a:r>
          </a:p>
          <a:p>
            <a:pPr defTabSz="829544"/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(4 сорта)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Технология</a:t>
            </a: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достижения стандарта качества продукта: технологические карты </a:t>
            </a:r>
          </a:p>
          <a:p>
            <a:pPr defTabSz="829544"/>
            <a:endParaRPr lang="ru-RU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Материальные активы: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Саженцы лозы (5 тыс. шт.)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Земельные участки под станцию (2 га)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8868896" y="2102486"/>
            <a:ext cx="2930947" cy="171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Земельный участок под склад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Удобрения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Инвентарь и оборудование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(товары и услуги, необходимые для выпуска готовой продукции)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1E790FC-0D0D-47F3-8AFB-A524F1322B44}"/>
              </a:ext>
            </a:extLst>
          </p:cNvPr>
          <p:cNvSpPr/>
          <p:nvPr/>
        </p:nvSpPr>
        <p:spPr>
          <a:xfrm>
            <a:off x="9041315" y="4990977"/>
            <a:ext cx="2603773" cy="134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Земельный участок под гараж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Гараж (150 м2)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Специализированный транспорт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8717465" y="1634904"/>
            <a:ext cx="0" cy="18943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8728617" y="4068521"/>
            <a:ext cx="0" cy="18943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xmlns="" id="{B0E38648-6B01-4986-B520-7E1E96A7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76977"/>
            <a:ext cx="9172565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СНАБЖЕНЧЕСКИЙ КОМПЛЕКС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C5909D-B7AD-4BAE-BC50-B44466664EE7}"/>
              </a:ext>
            </a:extLst>
          </p:cNvPr>
          <p:cNvSpPr txBox="1"/>
          <p:nvPr/>
        </p:nvSpPr>
        <p:spPr>
          <a:xfrm>
            <a:off x="392151" y="781434"/>
            <a:ext cx="503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СПСК «Долина-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снаб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7C640A4-EC4E-47E9-99E4-538A1F8C17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51" y="1150766"/>
            <a:ext cx="1063626" cy="1063626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B7D8B25-2DB7-4CC0-8637-96259CCF5C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14" y="2363339"/>
            <a:ext cx="2222375" cy="15702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D029A28-D395-4BA4-9B82-0864810BED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91" y="1903215"/>
            <a:ext cx="1607663" cy="216230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нешний, трава, небо, тр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87615692-117C-4740-832B-311E2D3C9F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26" y="4626644"/>
            <a:ext cx="1337179" cy="127350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дерево, внешний, трава, неб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158B060-3FED-4A0C-96B1-AAA1F441F7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472" y="4553330"/>
            <a:ext cx="1337178" cy="127350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90E8D1D-5CB4-42FA-B9C1-83BE18CFBC28}"/>
              </a:ext>
            </a:extLst>
          </p:cNvPr>
          <p:cNvSpPr txBox="1"/>
          <p:nvPr/>
        </p:nvSpPr>
        <p:spPr>
          <a:xfrm>
            <a:off x="1494975" y="1418045"/>
            <a:ext cx="251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Селекционная станция</a:t>
            </a:r>
          </a:p>
        </p:txBody>
      </p:sp>
      <p:pic>
        <p:nvPicPr>
          <p:cNvPr id="32" name="Рисунок 108" descr="Дом">
            <a:extLst>
              <a:ext uri="{FF2B5EF4-FFF2-40B4-BE49-F238E27FC236}">
                <a16:creationId xmlns:a16="http://schemas.microsoft.com/office/drawing/2014/main" xmlns="" id="{6641F28C-2F84-4540-ABB1-D2F3B8B6F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9" b="-3043"/>
          <a:stretch>
            <a:fillRect/>
          </a:stretch>
        </p:blipFill>
        <p:spPr bwMode="auto">
          <a:xfrm>
            <a:off x="9007763" y="1413029"/>
            <a:ext cx="550906" cy="5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 descr="Трактор">
            <a:extLst>
              <a:ext uri="{FF2B5EF4-FFF2-40B4-BE49-F238E27FC236}">
                <a16:creationId xmlns:a16="http://schemas.microsoft.com/office/drawing/2014/main" xmlns="" id="{2D1911AD-BE03-4B32-A78B-B1326A749B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934157" y="3814370"/>
            <a:ext cx="604061" cy="604061"/>
          </a:xfrm>
          <a:prstGeom prst="rect">
            <a:avLst/>
          </a:prstGeom>
        </p:spPr>
      </p:pic>
      <p:pic>
        <p:nvPicPr>
          <p:cNvPr id="34" name="Рисунок 33" descr="Грузовик">
            <a:extLst>
              <a:ext uri="{FF2B5EF4-FFF2-40B4-BE49-F238E27FC236}">
                <a16:creationId xmlns:a16="http://schemas.microsoft.com/office/drawing/2014/main" xmlns="" id="{3096A61D-8BDB-4D89-BE3F-BFF7B500A6D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10914" y="4271016"/>
            <a:ext cx="547755" cy="6261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58BC22F-8DDE-4DCE-9107-0999323DEABB}"/>
              </a:ext>
            </a:extLst>
          </p:cNvPr>
          <p:cNvSpPr txBox="1"/>
          <p:nvPr/>
        </p:nvSpPr>
        <p:spPr>
          <a:xfrm>
            <a:off x="9918713" y="1479213"/>
            <a:ext cx="1556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Склад (100 м2)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F44E26-9C55-4DAA-95AE-39163DE1284D}"/>
              </a:ext>
            </a:extLst>
          </p:cNvPr>
          <p:cNvSpPr txBox="1"/>
          <p:nvPr/>
        </p:nvSpPr>
        <p:spPr>
          <a:xfrm>
            <a:off x="9579120" y="4162713"/>
            <a:ext cx="1975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Транспортная база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025403-9771-4D15-8609-5CD86CB24906}"/>
              </a:ext>
            </a:extLst>
          </p:cNvPr>
          <p:cNvSpPr txBox="1"/>
          <p:nvPr/>
        </p:nvSpPr>
        <p:spPr>
          <a:xfrm>
            <a:off x="669077" y="6226838"/>
            <a:ext cx="850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ПРОИЗВОДСТВЕННАЯ ИНФРАСТРУКТУРА КОЛЛЕКТИВНОГО ПОЛЬЗОВАНИЯ</a:t>
            </a:r>
          </a:p>
        </p:txBody>
      </p:sp>
      <p:pic>
        <p:nvPicPr>
          <p:cNvPr id="24" name="Рисунок 23" descr="Воспроизвести">
            <a:extLst>
              <a:ext uri="{FF2B5EF4-FFF2-40B4-BE49-F238E27FC236}">
                <a16:creationId xmlns:a16="http://schemas.microsoft.com/office/drawing/2014/main" xmlns="" id="{CCEB6386-FA13-43BD-BCA6-2E7F008487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176844" y="33147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35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75A983-E831-4FD6-8115-C87495D1708E}"/>
              </a:ext>
            </a:extLst>
          </p:cNvPr>
          <p:cNvSpPr/>
          <p:nvPr/>
        </p:nvSpPr>
        <p:spPr>
          <a:xfrm>
            <a:off x="498411" y="2743108"/>
            <a:ext cx="2807438" cy="1398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Земельный участок под склад</a:t>
            </a:r>
          </a:p>
          <a:p>
            <a:pPr defTabSz="829544"/>
            <a:endParaRPr lang="ru-RU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Сырой виноград, фрукты и ягоды – ПРОДУКТ и СЫРЬЕ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8671459" y="2671611"/>
            <a:ext cx="2859414" cy="1469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Земельный участок под склад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Складское оборудование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Упакованный ТОВАР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1E790FC-0D0D-47F3-8AFB-A524F1322B44}"/>
              </a:ext>
            </a:extLst>
          </p:cNvPr>
          <p:cNvSpPr/>
          <p:nvPr/>
        </p:nvSpPr>
        <p:spPr>
          <a:xfrm>
            <a:off x="4428330" y="2876514"/>
            <a:ext cx="2957989" cy="313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Технология </a:t>
            </a: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достижению стандарта качества товара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Технологическая линия по розливу (75 </a:t>
            </a:r>
            <a:r>
              <a:rPr lang="ru-RU" spc="18" dirty="0" err="1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тыс</a:t>
            </a: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л в год)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Земельный участок под объекты капитального строительства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Емкости для розлива</a:t>
            </a:r>
          </a:p>
          <a:p>
            <a:pPr marL="285750" indent="-285750" defTabSz="829544">
              <a:buFontTx/>
              <a:buChar char="-"/>
            </a:pPr>
            <a:r>
              <a:rPr lang="ru-RU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Тара и упаковка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(оборудование и материалы, необходимые для переработки)</a:t>
            </a:r>
            <a:endParaRPr lang="ru-RU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defTabSz="829544">
              <a:buFontTx/>
              <a:buChar char="-"/>
            </a:pPr>
            <a:endParaRPr lang="ru-RU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3713723" y="1614482"/>
            <a:ext cx="0" cy="18943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7881124" y="1593554"/>
            <a:ext cx="0" cy="18943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xmlns="" id="{B0E38648-6B01-4986-B520-7E1E96A7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76977"/>
            <a:ext cx="9172565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ПЕРЕРАБАТЫВАЮЩИЙ КОМПЛЕКС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C5909D-B7AD-4BAE-BC50-B44466664EE7}"/>
              </a:ext>
            </a:extLst>
          </p:cNvPr>
          <p:cNvSpPr txBox="1"/>
          <p:nvPr/>
        </p:nvSpPr>
        <p:spPr>
          <a:xfrm>
            <a:off x="392151" y="781434"/>
            <a:ext cx="5038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СППСК «Долина-сбыт»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90E8D1D-5CB4-42FA-B9C1-83BE18CFBC28}"/>
              </a:ext>
            </a:extLst>
          </p:cNvPr>
          <p:cNvSpPr txBox="1"/>
          <p:nvPr/>
        </p:nvSpPr>
        <p:spPr>
          <a:xfrm>
            <a:off x="1058415" y="1915319"/>
            <a:ext cx="253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Склад по приемке и хранению сырья (200 м2)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58BC22F-8DDE-4DCE-9107-0999323DEABB}"/>
              </a:ext>
            </a:extLst>
          </p:cNvPr>
          <p:cNvSpPr txBox="1"/>
          <p:nvPr/>
        </p:nvSpPr>
        <p:spPr>
          <a:xfrm>
            <a:off x="8843401" y="2112448"/>
            <a:ext cx="2710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Склад готовой продукции (200 м2)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FF44E26-9C55-4DAA-95AE-39163DE1284D}"/>
              </a:ext>
            </a:extLst>
          </p:cNvPr>
          <p:cNvSpPr txBox="1"/>
          <p:nvPr/>
        </p:nvSpPr>
        <p:spPr>
          <a:xfrm>
            <a:off x="4408279" y="1813439"/>
            <a:ext cx="337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Перерабатывающий цех и линия по розливу напитков широкого спектра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(1000 М2)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4025403-9771-4D15-8609-5CD86CB24906}"/>
              </a:ext>
            </a:extLst>
          </p:cNvPr>
          <p:cNvSpPr txBox="1"/>
          <p:nvPr/>
        </p:nvSpPr>
        <p:spPr>
          <a:xfrm>
            <a:off x="576374" y="6172907"/>
            <a:ext cx="10977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ПРОИЗВОДСТВЕННАЯ ИНФРАСТРУКТУРА КОЛЛЕКТИВНОГО ПОЛЬЗОВАНИЯ</a:t>
            </a:r>
          </a:p>
        </p:txBody>
      </p:sp>
      <p:pic>
        <p:nvPicPr>
          <p:cNvPr id="4" name="Рисунок 3" descr="Воспроизвести">
            <a:extLst>
              <a:ext uri="{FF2B5EF4-FFF2-40B4-BE49-F238E27FC236}">
                <a16:creationId xmlns:a16="http://schemas.microsoft.com/office/drawing/2014/main" xmlns="" id="{56D925FB-651B-4998-88F0-0296A315D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32482" y="3410643"/>
            <a:ext cx="914400" cy="914400"/>
          </a:xfrm>
          <a:prstGeom prst="rect">
            <a:avLst/>
          </a:prstGeom>
        </p:spPr>
      </p:pic>
      <p:pic>
        <p:nvPicPr>
          <p:cNvPr id="25" name="Рисунок 24" descr="Яблоко">
            <a:extLst>
              <a:ext uri="{FF2B5EF4-FFF2-40B4-BE49-F238E27FC236}">
                <a16:creationId xmlns:a16="http://schemas.microsoft.com/office/drawing/2014/main" xmlns="" id="{1D6B5D12-BBFC-41D9-9A0C-11790E48A7E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96729" y="4287598"/>
            <a:ext cx="569663" cy="5995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2926114D-64CD-4EB0-9ACC-C3ED23304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1" y="4193855"/>
            <a:ext cx="753581" cy="787073"/>
          </a:xfrm>
          <a:prstGeom prst="rect">
            <a:avLst/>
          </a:prstGeom>
        </p:spPr>
      </p:pic>
      <p:pic>
        <p:nvPicPr>
          <p:cNvPr id="7" name="Рисунок 6" descr="Изображение выглядит как коллекция карти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3DE849F-AE6B-4331-BB85-7F33F29F436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99" y="4259751"/>
            <a:ext cx="643592" cy="643592"/>
          </a:xfrm>
          <a:prstGeom prst="rect">
            <a:avLst/>
          </a:prstGeom>
        </p:spPr>
      </p:pic>
      <p:pic>
        <p:nvPicPr>
          <p:cNvPr id="29" name="Рисунок 28" descr="Амбар">
            <a:extLst>
              <a:ext uri="{FF2B5EF4-FFF2-40B4-BE49-F238E27FC236}">
                <a16:creationId xmlns:a16="http://schemas.microsoft.com/office/drawing/2014/main" xmlns="" id="{5E17AE75-002B-4A97-AE7D-11F4277A5D3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3000" y="1939502"/>
            <a:ext cx="547756" cy="609663"/>
          </a:xfrm>
          <a:prstGeom prst="rect">
            <a:avLst/>
          </a:prstGeom>
        </p:spPr>
      </p:pic>
      <p:pic>
        <p:nvPicPr>
          <p:cNvPr id="30" name="Рисунок 29" descr="Коробка">
            <a:extLst>
              <a:ext uri="{FF2B5EF4-FFF2-40B4-BE49-F238E27FC236}">
                <a16:creationId xmlns:a16="http://schemas.microsoft.com/office/drawing/2014/main" xmlns="" id="{36997672-986F-4B0E-BFFE-886B6C4FF953}"/>
              </a:ext>
            </a:extLst>
          </p:cNvPr>
          <p:cNvPicPr/>
          <p:nvPr/>
        </p:nvPicPr>
        <p:blipFill>
          <a:blip r:embed="rId1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6" r="-8333" b="-360"/>
          <a:stretch>
            <a:fillRect/>
          </a:stretch>
        </p:blipFill>
        <p:spPr bwMode="auto">
          <a:xfrm>
            <a:off x="8009629" y="2021793"/>
            <a:ext cx="599178" cy="57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 descr="Силосная башня">
            <a:extLst>
              <a:ext uri="{FF2B5EF4-FFF2-40B4-BE49-F238E27FC236}">
                <a16:creationId xmlns:a16="http://schemas.microsoft.com/office/drawing/2014/main" xmlns="" id="{B1DA2F71-6D3B-46C3-8C0F-9A261549D4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3828419" y="1966634"/>
            <a:ext cx="660960" cy="660960"/>
          </a:xfrm>
          <a:prstGeom prst="rect">
            <a:avLst/>
          </a:prstGeom>
        </p:spPr>
      </p:pic>
      <p:pic>
        <p:nvPicPr>
          <p:cNvPr id="36" name="Рисунок 35" descr="Воспроизвести">
            <a:extLst>
              <a:ext uri="{FF2B5EF4-FFF2-40B4-BE49-F238E27FC236}">
                <a16:creationId xmlns:a16="http://schemas.microsoft.com/office/drawing/2014/main" xmlns="" id="{6FDB3086-6E08-4825-840E-DB89FB04C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48096" y="33796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1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0AD4583-E3A8-4991-B63D-A04ED30B0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DC1FCF-8FE4-45A9-9ED1-7914B1CD439E}"/>
              </a:ext>
            </a:extLst>
          </p:cNvPr>
          <p:cNvSpPr txBox="1"/>
          <p:nvPr/>
        </p:nvSpPr>
        <p:spPr>
          <a:xfrm>
            <a:off x="641198" y="1965425"/>
            <a:ext cx="2841702" cy="230832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СПСК «Долина-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снаб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СНАБЖЕНЧЕСКИЙ КОМПЛЕКС</a:t>
            </a:r>
          </a:p>
          <a:p>
            <a:endParaRPr lang="ru-RU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Технология выращивания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Посадочный материал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Расходный материал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Склад, гараж и техника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2E60A7-237F-4310-8AB1-C457CF48C7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217AF19-E95E-4402-86B7-9F129D1F3ECB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E88AF654-25E7-4FC6-BD9A-303D844D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76977"/>
            <a:ext cx="9562858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ПРОИЗВОДСТВЕННЫЙ КОМПЛЕКС переработка винограда и плодов-ягодной продукции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C19C19-E48B-4699-98AF-75317F008B1C}"/>
              </a:ext>
            </a:extLst>
          </p:cNvPr>
          <p:cNvSpPr txBox="1"/>
          <p:nvPr/>
        </p:nvSpPr>
        <p:spPr>
          <a:xfrm>
            <a:off x="4303908" y="2994885"/>
            <a:ext cx="3013150" cy="1477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ЛПХ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Земельные участки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Саженцы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Фрукты и ягоды – готовая продукция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2AC8BB-38F4-43EC-BB21-72361AD578D6}"/>
              </a:ext>
            </a:extLst>
          </p:cNvPr>
          <p:cNvSpPr txBox="1"/>
          <p:nvPr/>
        </p:nvSpPr>
        <p:spPr>
          <a:xfrm>
            <a:off x="4295078" y="1721302"/>
            <a:ext cx="3021980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КФХ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Земельные участки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Саженцы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Виноград – готовая продукция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BD6550-98CA-428D-A4CB-375CA9792009}"/>
              </a:ext>
            </a:extLst>
          </p:cNvPr>
          <p:cNvSpPr txBox="1"/>
          <p:nvPr/>
        </p:nvSpPr>
        <p:spPr>
          <a:xfrm>
            <a:off x="4303908" y="4540766"/>
            <a:ext cx="3013150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ИП, ООО 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Земельные участки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Саженцы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Виноград – готовая продукция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25622F3-F656-42F5-A156-2EF33B569D69}"/>
              </a:ext>
            </a:extLst>
          </p:cNvPr>
          <p:cNvSpPr txBox="1"/>
          <p:nvPr/>
        </p:nvSpPr>
        <p:spPr>
          <a:xfrm>
            <a:off x="8126450" y="1929256"/>
            <a:ext cx="3165088" cy="2862322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СППСК «Долина-сбыт»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ПЕРЕРАБАТЫВАЮЩИЙ КОМПЛЕКС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Технология переработки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Производственный комплекс, склад </a:t>
            </a: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Товар</a:t>
            </a:r>
          </a:p>
          <a:p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ПРОДАЖИ</a:t>
            </a:r>
          </a:p>
        </p:txBody>
      </p:sp>
      <p:pic>
        <p:nvPicPr>
          <p:cNvPr id="12" name="Рисунок 11" descr="Конец">
            <a:extLst>
              <a:ext uri="{FF2B5EF4-FFF2-40B4-BE49-F238E27FC236}">
                <a16:creationId xmlns:a16="http://schemas.microsoft.com/office/drawing/2014/main" xmlns="" id="{B4519565-3A85-45BE-9416-0E2802EA3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33649" y="3084244"/>
            <a:ext cx="914400" cy="914400"/>
          </a:xfrm>
          <a:prstGeom prst="rect">
            <a:avLst/>
          </a:prstGeom>
        </p:spPr>
      </p:pic>
      <p:pic>
        <p:nvPicPr>
          <p:cNvPr id="13" name="Рисунок 12" descr="Конец">
            <a:extLst>
              <a:ext uri="{FF2B5EF4-FFF2-40B4-BE49-F238E27FC236}">
                <a16:creationId xmlns:a16="http://schemas.microsoft.com/office/drawing/2014/main" xmlns="" id="{A05B8A41-AFDA-4AAB-A643-EAF439B4D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64554" y="3103382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896DD2A-23EB-4815-819E-8403049B4C23}"/>
              </a:ext>
            </a:extLst>
          </p:cNvPr>
          <p:cNvSpPr txBox="1"/>
          <p:nvPr/>
        </p:nvSpPr>
        <p:spPr>
          <a:xfrm>
            <a:off x="538049" y="4633100"/>
            <a:ext cx="333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Обучение членов кооператива по профессии «Винный технолог»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3E1B0B4-1FFF-420E-B1CB-5DCBE8D3F4BB}"/>
              </a:ext>
            </a:extLst>
          </p:cNvPr>
          <p:cNvSpPr txBox="1"/>
          <p:nvPr/>
        </p:nvSpPr>
        <p:spPr>
          <a:xfrm>
            <a:off x="4597557" y="757937"/>
            <a:ext cx="225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Члены кооператива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051AA46-33F9-484E-B98A-B18C6CA4AB73}"/>
              </a:ext>
            </a:extLst>
          </p:cNvPr>
          <p:cNvSpPr txBox="1"/>
          <p:nvPr/>
        </p:nvSpPr>
        <p:spPr>
          <a:xfrm>
            <a:off x="3542837" y="1157127"/>
            <a:ext cx="458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Производственные площади – не менее 10 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BFE68D-DCDE-4BE9-9C25-4C10B89AD352}"/>
              </a:ext>
            </a:extLst>
          </p:cNvPr>
          <p:cNvSpPr txBox="1"/>
          <p:nvPr/>
        </p:nvSpPr>
        <p:spPr>
          <a:xfrm>
            <a:off x="705085" y="5638782"/>
            <a:ext cx="3024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Инвестиции – 20,5 млн. руб.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646AD53-2967-4853-983E-CBA53C347E2A}"/>
              </a:ext>
            </a:extLst>
          </p:cNvPr>
          <p:cNvSpPr txBox="1"/>
          <p:nvPr/>
        </p:nvSpPr>
        <p:spPr>
          <a:xfrm>
            <a:off x="7946341" y="6068481"/>
            <a:ext cx="341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Гранты и льготное финансирование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6A337E9-A0B3-4497-A536-A8774ECA12D4}"/>
              </a:ext>
            </a:extLst>
          </p:cNvPr>
          <p:cNvSpPr txBox="1"/>
          <p:nvPr/>
        </p:nvSpPr>
        <p:spPr>
          <a:xfrm>
            <a:off x="421339" y="6068481"/>
            <a:ext cx="333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Льготное финансирование и лизинг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5C1A7A-8048-4AA7-837B-DA608904FDFB}"/>
              </a:ext>
            </a:extLst>
          </p:cNvPr>
          <p:cNvSpPr txBox="1"/>
          <p:nvPr/>
        </p:nvSpPr>
        <p:spPr>
          <a:xfrm>
            <a:off x="4651725" y="6065244"/>
            <a:ext cx="225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Гранты и субсидии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79C752-369F-4843-88D0-326936C60072}"/>
              </a:ext>
            </a:extLst>
          </p:cNvPr>
          <p:cNvSpPr txBox="1"/>
          <p:nvPr/>
        </p:nvSpPr>
        <p:spPr>
          <a:xfrm>
            <a:off x="8126450" y="5556429"/>
            <a:ext cx="302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Инвестиции – 113 млн. руб. </a:t>
            </a:r>
          </a:p>
        </p:txBody>
      </p:sp>
    </p:spTree>
    <p:extLst>
      <p:ext uri="{BB962C8B-B14F-4D97-AF65-F5344CB8AC3E}">
        <p14:creationId xmlns:p14="http://schemas.microsoft.com/office/powerpoint/2010/main" val="3203542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" y="109294"/>
            <a:ext cx="9649733" cy="59037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МАГАДАНСКАЯ ОБЛАСТЬ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Ольский район п. Талон,  Тенькинский район п. Усть-омчуг,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Ягоднинский район п. Эльген.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D07C802-0F99-4919-BFE1-B582A4955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7" y="1075903"/>
            <a:ext cx="796677" cy="79667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9C7719B-6F82-48D6-BB1D-030E4361DED9}"/>
              </a:ext>
            </a:extLst>
          </p:cNvPr>
          <p:cNvSpPr/>
          <p:nvPr/>
        </p:nvSpPr>
        <p:spPr>
          <a:xfrm>
            <a:off x="248955" y="2587805"/>
            <a:ext cx="212040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Бреднев Виктор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 кооперации –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 программы «Дальневосточный гектар»</a:t>
            </a:r>
          </a:p>
          <a:p>
            <a:pPr defTabSz="829544"/>
            <a:endParaRPr lang="ru-RU" b="1" spc="18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b="1" spc="18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Никитенко Алена</a:t>
            </a:r>
            <a:r>
              <a:rPr lang="ru-RU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Председатель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СПК «Агро-Север»»</a:t>
            </a:r>
          </a:p>
        </p:txBody>
      </p:sp>
      <p:pic>
        <p:nvPicPr>
          <p:cNvPr id="3" name="Рисунок 2" descr="Изображение выглядит как трава, внешний, небо, дерево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4AE5D77-031E-4A08-9095-1542308BF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62" y="864007"/>
            <a:ext cx="3447093" cy="242646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внешний, небо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C56928D-A3C0-402B-B865-B971DCC544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4008"/>
            <a:ext cx="3235289" cy="242646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земля, здание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8E947B-D413-405E-8D20-0E72177C9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434" y="3842167"/>
            <a:ext cx="3140350" cy="235526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небо, дерево, внешний, зеле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B8E40D8-F47B-4891-9ADD-48CD0844EE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982" y="864008"/>
            <a:ext cx="2289016" cy="242646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ешний, небо, земля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0AD5239-766A-4166-A0D3-7D494F1194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62" y="3842167"/>
            <a:ext cx="3186801" cy="232121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внутренний, потолок, комната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1FB47684-630D-409E-948B-BAE058EEF6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479" y="3842167"/>
            <a:ext cx="2693957" cy="241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3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>
                <a:latin typeface="Arial Narrow" panose="020B0606020202030204" pitchFamily="34" charset="0"/>
              </a:rPr>
              <a:t>16</a:t>
            </a:fld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" y="109294"/>
            <a:ext cx="9649733" cy="590377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МАГАДАНСКАЯ ОБЛАСТЬ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Ольский район п. Талон,  Тенькинский район п. Усть-омчуг,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Ягоднинский район п. Эльген.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3790482" y="1258360"/>
            <a:ext cx="2021451" cy="4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Члены кооперации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3360452" y="1365953"/>
            <a:ext cx="29530" cy="40136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6347370" y="1603985"/>
            <a:ext cx="44502" cy="49243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EE304CF-85FF-43B3-BFF9-DBBD51AF4BC6}"/>
              </a:ext>
            </a:extLst>
          </p:cNvPr>
          <p:cNvSpPr/>
          <p:nvPr/>
        </p:nvSpPr>
        <p:spPr>
          <a:xfrm>
            <a:off x="227913" y="808371"/>
            <a:ext cx="7267257" cy="3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Однолетнее растениеводство (овощеводство) </a:t>
            </a:r>
            <a:r>
              <a:rPr lang="ru-RU" sz="2000" spc="18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специализация с\х</a:t>
            </a:r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78A29C-F8F2-4C08-A5B0-D1D1C81D2D90}"/>
              </a:ext>
            </a:extLst>
          </p:cNvPr>
          <p:cNvSpPr/>
          <p:nvPr/>
        </p:nvSpPr>
        <p:spPr>
          <a:xfrm>
            <a:off x="3422841" y="2685060"/>
            <a:ext cx="2858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100 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участников 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«Дальневосточный гектар»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потенциальная группа кооперации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7E17A7-3529-4D98-9386-1911528BD4B5}"/>
              </a:ext>
            </a:extLst>
          </p:cNvPr>
          <p:cNvSpPr txBox="1"/>
          <p:nvPr/>
        </p:nvSpPr>
        <p:spPr>
          <a:xfrm>
            <a:off x="8309362" y="1026671"/>
            <a:ext cx="125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</a:rPr>
              <a:t>Кооперация</a:t>
            </a:r>
            <a:r>
              <a:rPr lang="ru-RU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7A48BAB-74D2-492A-95B0-F4A765D7B06E}"/>
              </a:ext>
            </a:extLst>
          </p:cNvPr>
          <p:cNvSpPr txBox="1"/>
          <p:nvPr/>
        </p:nvSpPr>
        <p:spPr>
          <a:xfrm>
            <a:off x="256232" y="2650420"/>
            <a:ext cx="3038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 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/>
              <a:t>неосвоенные земли района, пригодные для овощеводства: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участки КФХ,ЛПХ и с\х организаций //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25 га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- участки программы «</a:t>
            </a:r>
            <a:r>
              <a:rPr lang="ru-RU" sz="1600" dirty="0">
                <a:solidFill>
                  <a:srgbClr val="0070C0"/>
                </a:solidFill>
              </a:rPr>
              <a:t>Дальневосточный гектар</a:t>
            </a:r>
            <a:r>
              <a:rPr lang="ru-RU" sz="1600" dirty="0"/>
              <a:t>» //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100 га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39B38A-BD3B-44B6-A34C-3C7D32AD4D2A}"/>
              </a:ext>
            </a:extLst>
          </p:cNvPr>
          <p:cNvSpPr/>
          <p:nvPr/>
        </p:nvSpPr>
        <p:spPr>
          <a:xfrm>
            <a:off x="3411628" y="1886553"/>
            <a:ext cx="28812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  <a:r>
              <a:rPr lang="ru-RU" b="1" spc="18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КФХ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инициативная группа кооперации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E58A259-EE95-4870-AB97-3E4CB3D2B11F}"/>
              </a:ext>
            </a:extLst>
          </p:cNvPr>
          <p:cNvSpPr/>
          <p:nvPr/>
        </p:nvSpPr>
        <p:spPr>
          <a:xfrm>
            <a:off x="3554081" y="4615982"/>
            <a:ext cx="2596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400" b="1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 области</a:t>
            </a:r>
            <a:r>
              <a:rPr lang="ru-RU" sz="1400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00" i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АНО «Магаданской области»</a:t>
            </a: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ассоциированный член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114B6-B8BE-4578-8C6E-52F03939267B}"/>
              </a:ext>
            </a:extLst>
          </p:cNvPr>
          <p:cNvSpPr txBox="1"/>
          <p:nvPr/>
        </p:nvSpPr>
        <p:spPr>
          <a:xfrm>
            <a:off x="6566307" y="1417429"/>
            <a:ext cx="47413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Сельскохозяйственный потребительский снабженческий перерабатывающий сбытовой кооператив  «Агро-Север» </a:t>
            </a:r>
            <a:endParaRPr lang="ru-RU" sz="1600" dirty="0"/>
          </a:p>
          <a:p>
            <a:r>
              <a:rPr lang="ru-RU" sz="1600" b="1" dirty="0">
                <a:solidFill>
                  <a:srgbClr val="0070C0"/>
                </a:solidFill>
              </a:rPr>
              <a:t>Комплекс производственной инфраструктуры коллективного использования</a:t>
            </a:r>
            <a:r>
              <a:rPr lang="ru-RU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семян, инвентаря и оборудования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овощехранилище,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транспортная база \ специальная техника и транспорт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линия фасовки и переработки овощной продукции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готовой продукции</a:t>
            </a:r>
          </a:p>
          <a:p>
            <a:endParaRPr lang="ru-RU" sz="1600" dirty="0"/>
          </a:p>
          <a:p>
            <a:r>
              <a:rPr lang="ru-RU" sz="1600" dirty="0"/>
              <a:t>Снабжение членов кооперации:  закупка семян овощей для посадки, удобрений и химикатов, доставка, хранение</a:t>
            </a:r>
          </a:p>
          <a:p>
            <a:endParaRPr lang="ru-RU" sz="1600" dirty="0"/>
          </a:p>
          <a:p>
            <a:r>
              <a:rPr lang="ru-RU" sz="1600" dirty="0"/>
              <a:t>Сбор выращенных овощей, доставка в овощехранилище, переработки и подготовка к продаже – расфасовка и упаковка</a:t>
            </a:r>
          </a:p>
          <a:p>
            <a:endParaRPr lang="ru-RU" sz="1600" dirty="0"/>
          </a:p>
          <a:p>
            <a:r>
              <a:rPr lang="ru-RU" sz="1600" dirty="0"/>
              <a:t>Заключение договоров купли-продажи с оптовиками</a:t>
            </a:r>
          </a:p>
        </p:txBody>
      </p:sp>
      <p:pic>
        <p:nvPicPr>
          <p:cNvPr id="40" name="Рисунок 39" descr="Грузовик">
            <a:extLst>
              <a:ext uri="{FF2B5EF4-FFF2-40B4-BE49-F238E27FC236}">
                <a16:creationId xmlns:a16="http://schemas.microsoft.com/office/drawing/2014/main" xmlns="" id="{E2B0B483-F0CF-40F8-8AB3-11F415C070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8277" y="3344284"/>
            <a:ext cx="547755" cy="626137"/>
          </a:xfrm>
          <a:prstGeom prst="rect">
            <a:avLst/>
          </a:prstGeom>
        </p:spPr>
      </p:pic>
      <p:pic>
        <p:nvPicPr>
          <p:cNvPr id="44" name="Рисунок 43" descr="Семена">
            <a:extLst>
              <a:ext uri="{FF2B5EF4-FFF2-40B4-BE49-F238E27FC236}">
                <a16:creationId xmlns:a16="http://schemas.microsoft.com/office/drawing/2014/main" xmlns="" id="{B8938948-7628-407E-8B6B-0CB74649B01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94510" y="2279238"/>
            <a:ext cx="631522" cy="626136"/>
          </a:xfrm>
          <a:prstGeom prst="rect">
            <a:avLst/>
          </a:prstGeom>
        </p:spPr>
      </p:pic>
      <p:pic>
        <p:nvPicPr>
          <p:cNvPr id="50" name="Рисунок 49" descr="Коробка">
            <a:extLst>
              <a:ext uri="{FF2B5EF4-FFF2-40B4-BE49-F238E27FC236}">
                <a16:creationId xmlns:a16="http://schemas.microsoft.com/office/drawing/2014/main" xmlns="" id="{A6F47A0C-33BE-4984-8919-B27FCD30AF6C}"/>
              </a:ext>
            </a:extLst>
          </p:cNvPr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6" r="-8333" b="-360"/>
          <a:stretch>
            <a:fillRect/>
          </a:stretch>
        </p:blipFill>
        <p:spPr bwMode="auto">
          <a:xfrm>
            <a:off x="11219321" y="6066700"/>
            <a:ext cx="599178" cy="5750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63F80D-D5B6-46DB-86D6-6DB82FF9FBDA}"/>
              </a:ext>
            </a:extLst>
          </p:cNvPr>
          <p:cNvSpPr txBox="1"/>
          <p:nvPr/>
        </p:nvSpPr>
        <p:spPr>
          <a:xfrm>
            <a:off x="312135" y="5525353"/>
            <a:ext cx="6041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Экономический проект кооперативной модели освоения земельных участков </a:t>
            </a:r>
          </a:p>
          <a:p>
            <a:pPr algn="ctr"/>
            <a:r>
              <a:rPr lang="ru-RU" sz="1600" dirty="0"/>
              <a:t>АРЧК ДВ – АНО «Центр развития кооперации Магаданской области»</a:t>
            </a:r>
          </a:p>
        </p:txBody>
      </p:sp>
      <p:pic>
        <p:nvPicPr>
          <p:cNvPr id="23" name="Рисунок 22" descr="Трактор">
            <a:extLst>
              <a:ext uri="{FF2B5EF4-FFF2-40B4-BE49-F238E27FC236}">
                <a16:creationId xmlns:a16="http://schemas.microsoft.com/office/drawing/2014/main" xmlns="" id="{41DB4D78-341B-446F-82A2-B33E035B5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21971" y="2998986"/>
            <a:ext cx="604061" cy="604061"/>
          </a:xfrm>
          <a:prstGeom prst="rect">
            <a:avLst/>
          </a:prstGeom>
        </p:spPr>
      </p:pic>
      <p:pic>
        <p:nvPicPr>
          <p:cNvPr id="5" name="Рисунок 4" descr="Силосная башня">
            <a:extLst>
              <a:ext uri="{FF2B5EF4-FFF2-40B4-BE49-F238E27FC236}">
                <a16:creationId xmlns:a16="http://schemas.microsoft.com/office/drawing/2014/main" xmlns="" id="{FAAA3807-8C17-4AB3-ABC5-0846CC2F2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72266" y="5379641"/>
            <a:ext cx="660960" cy="660960"/>
          </a:xfrm>
          <a:prstGeom prst="rect">
            <a:avLst/>
          </a:prstGeom>
        </p:spPr>
      </p:pic>
      <p:pic>
        <p:nvPicPr>
          <p:cNvPr id="24" name="Рисунок 23" descr="Амбар">
            <a:extLst>
              <a:ext uri="{FF2B5EF4-FFF2-40B4-BE49-F238E27FC236}">
                <a16:creationId xmlns:a16="http://schemas.microsoft.com/office/drawing/2014/main" xmlns="" id="{92BDF33F-9D4E-443F-ADF2-C87F9C685BB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13415" y="4740814"/>
            <a:ext cx="547756" cy="609663"/>
          </a:xfrm>
          <a:prstGeom prst="rect">
            <a:avLst/>
          </a:prstGeom>
        </p:spPr>
      </p:pic>
      <p:pic>
        <p:nvPicPr>
          <p:cNvPr id="25" name="Рисунок 108" descr="Дом">
            <a:extLst>
              <a:ext uri="{FF2B5EF4-FFF2-40B4-BE49-F238E27FC236}">
                <a16:creationId xmlns:a16="http://schemas.microsoft.com/office/drawing/2014/main" xmlns="" id="{715D4F84-99B1-4C49-9824-8D1B5904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9" b="-3043"/>
          <a:stretch>
            <a:fillRect/>
          </a:stretch>
        </p:blipFill>
        <p:spPr bwMode="auto">
          <a:xfrm>
            <a:off x="11249392" y="3804711"/>
            <a:ext cx="550906" cy="5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D07C802-0F99-4919-BFE1-B582A4955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7" y="1437689"/>
            <a:ext cx="796677" cy="79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0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" y="109294"/>
            <a:ext cx="9649733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САХАЛИНСКАЯ ОБЛАСТЬ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Смирниховский район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п.г.т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Смирных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D07C802-0F99-4919-BFE1-B582A49558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0" y="1038723"/>
            <a:ext cx="796677" cy="796677"/>
          </a:xfrm>
          <a:prstGeom prst="rect">
            <a:avLst/>
          </a:prstGeom>
        </p:spPr>
      </p:pic>
      <p:pic>
        <p:nvPicPr>
          <p:cNvPr id="7" name="Рисунок 6" descr="C:\Users\Администратор\Desktop\Конкурс Арчк\20180421_173417.jpg">
            <a:extLst>
              <a:ext uri="{FF2B5EF4-FFF2-40B4-BE49-F238E27FC236}">
                <a16:creationId xmlns:a16="http://schemas.microsoft.com/office/drawing/2014/main" xmlns="" id="{ECE2E0CC-0EDA-4C1F-8198-04E2C216887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274" y="938584"/>
            <a:ext cx="3568004" cy="274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Администратор\Desktop\Конкурс Арчк\20180421_173719.jpg">
            <a:extLst>
              <a:ext uri="{FF2B5EF4-FFF2-40B4-BE49-F238E27FC236}">
                <a16:creationId xmlns:a16="http://schemas.microsoft.com/office/drawing/2014/main" xmlns="" id="{105F9B70-6FF5-4AF7-99DF-858E10D0030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962" y="3943163"/>
            <a:ext cx="3489317" cy="262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Администратор\Desktop\Конкурс Арчк\IMG_20180527_105117.jpg">
            <a:extLst>
              <a:ext uri="{FF2B5EF4-FFF2-40B4-BE49-F238E27FC236}">
                <a16:creationId xmlns:a16="http://schemas.microsoft.com/office/drawing/2014/main" xmlns="" id="{96024078-AE8F-4E2B-85A0-DDC682528EB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39" y="938584"/>
            <a:ext cx="3827906" cy="283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Администратор\Desktop\Конкурс Арчк\IMG_20180528_103434.jpg">
            <a:extLst>
              <a:ext uri="{FF2B5EF4-FFF2-40B4-BE49-F238E27FC236}">
                <a16:creationId xmlns:a16="http://schemas.microsoft.com/office/drawing/2014/main" xmlns="" id="{68BA2571-4958-4A88-94CD-5CEB5A4544B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39" y="3943163"/>
            <a:ext cx="3915369" cy="26262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3C7748D8-4F88-4A0C-9026-B12BC80FA459}"/>
              </a:ext>
            </a:extLst>
          </p:cNvPr>
          <p:cNvSpPr/>
          <p:nvPr/>
        </p:nvSpPr>
        <p:spPr>
          <a:xfrm>
            <a:off x="346344" y="2609071"/>
            <a:ext cx="2513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Новиков Алексей</a:t>
            </a:r>
            <a:r>
              <a:rPr lang="ru-RU" sz="2000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Председатель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СПоК «Сахалинские гектары»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 программы «Дальневосточный гектар»</a:t>
            </a:r>
            <a:endParaRPr lang="ru-RU" sz="14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4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4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20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Новиков Андрей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 кооперации –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 программы «Дальневосточный гектар»</a:t>
            </a:r>
            <a:endParaRPr lang="ru-RU" sz="14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4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787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>
                <a:latin typeface="Arial Narrow" panose="020B0606020202030204" pitchFamily="34" charset="0"/>
              </a:rPr>
              <a:t>18</a:t>
            </a:fld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3790482" y="1258360"/>
            <a:ext cx="2021451" cy="4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Члены кооперации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3287036" y="1365953"/>
            <a:ext cx="29530" cy="40136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6347370" y="1603985"/>
            <a:ext cx="44502" cy="49243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EE304CF-85FF-43B3-BFF9-DBBD51AF4BC6}"/>
              </a:ext>
            </a:extLst>
          </p:cNvPr>
          <p:cNvSpPr/>
          <p:nvPr/>
        </p:nvSpPr>
        <p:spPr>
          <a:xfrm>
            <a:off x="227913" y="808371"/>
            <a:ext cx="7267257" cy="3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Однолетнее растениеводство (овощеводство) </a:t>
            </a:r>
            <a:r>
              <a:rPr lang="ru-RU" sz="2000" spc="18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специализация с\х</a:t>
            </a:r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78A29C-F8F2-4C08-A5B0-D1D1C81D2D90}"/>
              </a:ext>
            </a:extLst>
          </p:cNvPr>
          <p:cNvSpPr/>
          <p:nvPr/>
        </p:nvSpPr>
        <p:spPr>
          <a:xfrm>
            <a:off x="3422841" y="2685060"/>
            <a:ext cx="2858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8 у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частников 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«Дальневосточный гектар»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потенциальная группа кооперации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7E17A7-3529-4D98-9386-1911528BD4B5}"/>
              </a:ext>
            </a:extLst>
          </p:cNvPr>
          <p:cNvSpPr txBox="1"/>
          <p:nvPr/>
        </p:nvSpPr>
        <p:spPr>
          <a:xfrm>
            <a:off x="8309362" y="1026671"/>
            <a:ext cx="125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</a:rPr>
              <a:t>Кооперация</a:t>
            </a:r>
            <a:r>
              <a:rPr lang="ru-RU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7A48BAB-74D2-492A-95B0-F4A765D7B06E}"/>
              </a:ext>
            </a:extLst>
          </p:cNvPr>
          <p:cNvSpPr txBox="1"/>
          <p:nvPr/>
        </p:nvSpPr>
        <p:spPr>
          <a:xfrm>
            <a:off x="256232" y="2650420"/>
            <a:ext cx="2962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 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/>
              <a:t>неосвоенные земли района, пригодные для овощеводства: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участки КФХ, ЛПХ и с\х организаций //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15 га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- участки программы «</a:t>
            </a:r>
            <a:r>
              <a:rPr lang="ru-RU" sz="1600" dirty="0">
                <a:solidFill>
                  <a:srgbClr val="0070C0"/>
                </a:solidFill>
              </a:rPr>
              <a:t>Дальневосточный гектар</a:t>
            </a:r>
            <a:r>
              <a:rPr lang="ru-RU" sz="1600" dirty="0"/>
              <a:t>» //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10 га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39B38A-BD3B-44B6-A34C-3C7D32AD4D2A}"/>
              </a:ext>
            </a:extLst>
          </p:cNvPr>
          <p:cNvSpPr/>
          <p:nvPr/>
        </p:nvSpPr>
        <p:spPr>
          <a:xfrm>
            <a:off x="3411628" y="1886553"/>
            <a:ext cx="28812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8 ЛПХ</a:t>
            </a:r>
            <a:r>
              <a:rPr lang="ru-RU" spc="18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инициативная группа кооперации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E58A259-EE95-4870-AB97-3E4CB3D2B11F}"/>
              </a:ext>
            </a:extLst>
          </p:cNvPr>
          <p:cNvSpPr/>
          <p:nvPr/>
        </p:nvSpPr>
        <p:spPr>
          <a:xfrm>
            <a:off x="3516463" y="4589412"/>
            <a:ext cx="2596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400" b="1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 области</a:t>
            </a:r>
            <a:r>
              <a:rPr lang="ru-RU" sz="1400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00" i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АНО «Сахалинской области»</a:t>
            </a: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ассоциированный член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114B6-B8BE-4578-8C6E-52F03939267B}"/>
              </a:ext>
            </a:extLst>
          </p:cNvPr>
          <p:cNvSpPr txBox="1"/>
          <p:nvPr/>
        </p:nvSpPr>
        <p:spPr>
          <a:xfrm>
            <a:off x="6566307" y="1417429"/>
            <a:ext cx="47413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Сельскохозяйственный потребительский снабженческий перерабатывающий сбытовой кооператив  «Сахалинский гектары» </a:t>
            </a:r>
            <a:endParaRPr lang="ru-RU" sz="1600" dirty="0"/>
          </a:p>
          <a:p>
            <a:r>
              <a:rPr lang="ru-RU" sz="1600" b="1" dirty="0">
                <a:solidFill>
                  <a:srgbClr val="0070C0"/>
                </a:solidFill>
              </a:rPr>
              <a:t>Комплекс производственной инфраструктуры коллективного использования</a:t>
            </a:r>
            <a:r>
              <a:rPr lang="ru-RU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семян, инвентаря и оборудования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овощехранилище,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транспортная база \ специальная техника и транспорт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линия фасовки и переработки овощной продукции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готовой продукции</a:t>
            </a:r>
          </a:p>
          <a:p>
            <a:endParaRPr lang="ru-RU" sz="1600" dirty="0"/>
          </a:p>
          <a:p>
            <a:r>
              <a:rPr lang="ru-RU" sz="1600" dirty="0"/>
              <a:t>Снабжение членов кооперации:  закупка семян овощей для посадки, удобрений и химикатов, доставка, хранение</a:t>
            </a:r>
          </a:p>
          <a:p>
            <a:endParaRPr lang="ru-RU" sz="1600" dirty="0"/>
          </a:p>
          <a:p>
            <a:r>
              <a:rPr lang="ru-RU" sz="1600" dirty="0"/>
              <a:t>Сбор выращенных овощей, доставка в овощехранилище, переработки и подготовка к продаже – расфасовка и упаковка</a:t>
            </a:r>
          </a:p>
          <a:p>
            <a:endParaRPr lang="ru-RU" sz="1600" dirty="0"/>
          </a:p>
          <a:p>
            <a:r>
              <a:rPr lang="ru-RU" sz="1600" dirty="0"/>
              <a:t>Заключение договоров купли-продажи с оптовиками</a:t>
            </a:r>
          </a:p>
        </p:txBody>
      </p:sp>
      <p:pic>
        <p:nvPicPr>
          <p:cNvPr id="40" name="Рисунок 39" descr="Грузовик">
            <a:extLst>
              <a:ext uri="{FF2B5EF4-FFF2-40B4-BE49-F238E27FC236}">
                <a16:creationId xmlns:a16="http://schemas.microsoft.com/office/drawing/2014/main" xmlns="" id="{E2B0B483-F0CF-40F8-8AB3-11F415C070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8277" y="3344284"/>
            <a:ext cx="547755" cy="626137"/>
          </a:xfrm>
          <a:prstGeom prst="rect">
            <a:avLst/>
          </a:prstGeom>
        </p:spPr>
      </p:pic>
      <p:pic>
        <p:nvPicPr>
          <p:cNvPr id="44" name="Рисунок 43" descr="Семена">
            <a:extLst>
              <a:ext uri="{FF2B5EF4-FFF2-40B4-BE49-F238E27FC236}">
                <a16:creationId xmlns:a16="http://schemas.microsoft.com/office/drawing/2014/main" xmlns="" id="{B8938948-7628-407E-8B6B-0CB74649B01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94510" y="2279238"/>
            <a:ext cx="631522" cy="626136"/>
          </a:xfrm>
          <a:prstGeom prst="rect">
            <a:avLst/>
          </a:prstGeom>
        </p:spPr>
      </p:pic>
      <p:pic>
        <p:nvPicPr>
          <p:cNvPr id="50" name="Рисунок 49" descr="Коробка">
            <a:extLst>
              <a:ext uri="{FF2B5EF4-FFF2-40B4-BE49-F238E27FC236}">
                <a16:creationId xmlns:a16="http://schemas.microsoft.com/office/drawing/2014/main" xmlns="" id="{A6F47A0C-33BE-4984-8919-B27FCD30AF6C}"/>
              </a:ext>
            </a:extLst>
          </p:cNvPr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6" r="-8333" b="-360"/>
          <a:stretch>
            <a:fillRect/>
          </a:stretch>
        </p:blipFill>
        <p:spPr bwMode="auto">
          <a:xfrm>
            <a:off x="11219321" y="6066700"/>
            <a:ext cx="599178" cy="5750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63F80D-D5B6-46DB-86D6-6DB82FF9FBDA}"/>
              </a:ext>
            </a:extLst>
          </p:cNvPr>
          <p:cNvSpPr txBox="1"/>
          <p:nvPr/>
        </p:nvSpPr>
        <p:spPr>
          <a:xfrm>
            <a:off x="312135" y="5525353"/>
            <a:ext cx="6041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Экономический проект кооперативной модели освоения земельных участков </a:t>
            </a:r>
          </a:p>
          <a:p>
            <a:pPr algn="ctr"/>
            <a:r>
              <a:rPr lang="ru-RU" sz="1600" dirty="0"/>
              <a:t>АРЧК ДВ – </a:t>
            </a:r>
            <a:r>
              <a:rPr lang="ru-RU" sz="1400" i="1" dirty="0"/>
              <a:t>АНО «Центр развития кооперации Сахалинской области»</a:t>
            </a:r>
          </a:p>
        </p:txBody>
      </p:sp>
      <p:pic>
        <p:nvPicPr>
          <p:cNvPr id="23" name="Рисунок 22" descr="Трактор">
            <a:extLst>
              <a:ext uri="{FF2B5EF4-FFF2-40B4-BE49-F238E27FC236}">
                <a16:creationId xmlns:a16="http://schemas.microsoft.com/office/drawing/2014/main" xmlns="" id="{41DB4D78-341B-446F-82A2-B33E035B5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21971" y="2998986"/>
            <a:ext cx="604061" cy="604061"/>
          </a:xfrm>
          <a:prstGeom prst="rect">
            <a:avLst/>
          </a:prstGeom>
        </p:spPr>
      </p:pic>
      <p:pic>
        <p:nvPicPr>
          <p:cNvPr id="5" name="Рисунок 4" descr="Силосная башня">
            <a:extLst>
              <a:ext uri="{FF2B5EF4-FFF2-40B4-BE49-F238E27FC236}">
                <a16:creationId xmlns:a16="http://schemas.microsoft.com/office/drawing/2014/main" xmlns="" id="{FAAA3807-8C17-4AB3-ABC5-0846CC2F2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72266" y="5379641"/>
            <a:ext cx="660960" cy="660960"/>
          </a:xfrm>
          <a:prstGeom prst="rect">
            <a:avLst/>
          </a:prstGeom>
        </p:spPr>
      </p:pic>
      <p:pic>
        <p:nvPicPr>
          <p:cNvPr id="24" name="Рисунок 23" descr="Амбар">
            <a:extLst>
              <a:ext uri="{FF2B5EF4-FFF2-40B4-BE49-F238E27FC236}">
                <a16:creationId xmlns:a16="http://schemas.microsoft.com/office/drawing/2014/main" xmlns="" id="{92BDF33F-9D4E-443F-ADF2-C87F9C685BB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13415" y="4740814"/>
            <a:ext cx="547756" cy="609663"/>
          </a:xfrm>
          <a:prstGeom prst="rect">
            <a:avLst/>
          </a:prstGeom>
        </p:spPr>
      </p:pic>
      <p:pic>
        <p:nvPicPr>
          <p:cNvPr id="25" name="Рисунок 108" descr="Дом">
            <a:extLst>
              <a:ext uri="{FF2B5EF4-FFF2-40B4-BE49-F238E27FC236}">
                <a16:creationId xmlns:a16="http://schemas.microsoft.com/office/drawing/2014/main" xmlns="" id="{715D4F84-99B1-4C49-9824-8D1B5904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9" b="-3043"/>
          <a:stretch>
            <a:fillRect/>
          </a:stretch>
        </p:blipFill>
        <p:spPr bwMode="auto">
          <a:xfrm>
            <a:off x="11249392" y="3804711"/>
            <a:ext cx="550906" cy="5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D07C802-0F99-4919-BFE1-B582A49558F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7" y="1437689"/>
            <a:ext cx="796677" cy="796677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xmlns="" id="{5EA1C35B-096F-4C41-8721-2AB4DE546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" y="109294"/>
            <a:ext cx="9649733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САХАЛИНСКАЯ ОБЛАСТЬ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Смирниховский район </a:t>
            </a:r>
            <a:r>
              <a:rPr lang="ru-RU" sz="2000" dirty="0" err="1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п.г.т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Смирных</a:t>
            </a:r>
          </a:p>
        </p:txBody>
      </p:sp>
    </p:spTree>
    <p:extLst>
      <p:ext uri="{BB962C8B-B14F-4D97-AF65-F5344CB8AC3E}">
        <p14:creationId xmlns:p14="http://schemas.microsoft.com/office/powerpoint/2010/main" val="2352945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" y="109294"/>
            <a:ext cx="9649733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ЧУКОТСКИЙ АВТОНОМНЫЙ ОКРУГ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Билибинский район село Омолон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pic>
        <p:nvPicPr>
          <p:cNvPr id="6" name="Рисунок 5" descr="Изображение выглядит как животное, млекопитающе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3E8E46A-C877-4C27-9966-CAEB05B7F9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50" y="888534"/>
            <a:ext cx="1093075" cy="10930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человек, земля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D5B9669-F1F9-47EF-A2FD-7AC3517A2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903" y="888534"/>
            <a:ext cx="4010217" cy="300766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ешний, дерево, трава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AA27E9F-642C-4351-856E-BDCC281D29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002" y="3232298"/>
            <a:ext cx="2863093" cy="351640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ва, небо, внешний, пол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B93D328-49D6-43D7-9B14-BBF197868D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66" y="888535"/>
            <a:ext cx="4010247" cy="30076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ешний, небо, трава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53987559-9917-4708-B1A8-4093CCF9E4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266" y="3741043"/>
            <a:ext cx="4010217" cy="300766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FEC5D4A-CBB8-4CFD-B3D0-C1CF43C085E8}"/>
              </a:ext>
            </a:extLst>
          </p:cNvPr>
          <p:cNvSpPr/>
          <p:nvPr/>
        </p:nvSpPr>
        <p:spPr>
          <a:xfrm>
            <a:off x="346118" y="2969856"/>
            <a:ext cx="251381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2000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Етылин Владимир</a:t>
            </a:r>
            <a:r>
              <a:rPr lang="ru-RU" sz="2000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Председатель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СПоК «Омолон»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 программы «Дальневосточный гектар»</a:t>
            </a:r>
            <a:endParaRPr lang="ru-RU" sz="14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4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Етылина Ольга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Исполнительный директор 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СПоК «Дары природы»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 программы «Дальневосточный гектар»</a:t>
            </a:r>
            <a:endParaRPr lang="ru-RU" sz="14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Елка">
            <a:extLst>
              <a:ext uri="{FF2B5EF4-FFF2-40B4-BE49-F238E27FC236}">
                <a16:creationId xmlns:a16="http://schemas.microsoft.com/office/drawing/2014/main" xmlns="" id="{63DC6F5B-673F-48E2-8987-8668E3DE4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239037" y="1782434"/>
            <a:ext cx="717864" cy="717864"/>
          </a:xfrm>
          <a:prstGeom prst="rect">
            <a:avLst/>
          </a:prstGeom>
        </p:spPr>
      </p:pic>
      <p:pic>
        <p:nvPicPr>
          <p:cNvPr id="15" name="Рисунок 14" descr="Цветок">
            <a:extLst>
              <a:ext uri="{FF2B5EF4-FFF2-40B4-BE49-F238E27FC236}">
                <a16:creationId xmlns:a16="http://schemas.microsoft.com/office/drawing/2014/main" xmlns="" id="{621B13DA-E7F4-4D81-BF2A-AD6E898373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968931" y="1599795"/>
            <a:ext cx="541571" cy="5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0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76977"/>
            <a:ext cx="10817455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ЦЕЛИ РАЗВИТИЯ КООПЕРАЦИИ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75A983-E831-4FD6-8115-C87495D1708E}"/>
              </a:ext>
            </a:extLst>
          </p:cNvPr>
          <p:cNvSpPr/>
          <p:nvPr/>
        </p:nvSpPr>
        <p:spPr>
          <a:xfrm>
            <a:off x="873356" y="2841042"/>
            <a:ext cx="3307890" cy="149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Формирование долгосрочных устойчивых связей предпринимательского сообщества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среди участников программы «Дальневосточный гектар», открытие новых производственных комплексов коллективного использования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4964735" y="2358761"/>
            <a:ext cx="2859414" cy="149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Закрепление людей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получивших «дальневосточные гектары»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1E790FC-0D0D-47F3-8AFB-A524F1322B44}"/>
              </a:ext>
            </a:extLst>
          </p:cNvPr>
          <p:cNvSpPr/>
          <p:nvPr/>
        </p:nvSpPr>
        <p:spPr>
          <a:xfrm>
            <a:off x="8812852" y="2762180"/>
            <a:ext cx="2390294" cy="14982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Развитие благоприятной социальной и экономической среды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муниципальных образований регионов ДФО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A11C8D-3616-4B72-9F5F-1B706682D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111" y="1745289"/>
            <a:ext cx="794226" cy="794226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4457700" y="2788075"/>
            <a:ext cx="0" cy="18943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8318500" y="2759040"/>
            <a:ext cx="0" cy="189433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91361A9-13C9-4C85-94CA-12F1BADE73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72" y="1745288"/>
            <a:ext cx="794227" cy="79422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C796311-1954-4FC0-8AE9-9724F1020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549" y="1745291"/>
            <a:ext cx="794224" cy="79422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4CE5C84-2A0B-4E72-A929-05059740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18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>
                <a:latin typeface="Arial Narrow" panose="020B0606020202030204" pitchFamily="34" charset="0"/>
              </a:rPr>
              <a:t>20</a:t>
            </a:fld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3935037" y="1389503"/>
            <a:ext cx="1897829" cy="4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Члены кооперации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3488173" y="1424763"/>
            <a:ext cx="4979" cy="397940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6556135" y="1471103"/>
            <a:ext cx="0" cy="497584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EE304CF-85FF-43B3-BFF9-DBBD51AF4BC6}"/>
              </a:ext>
            </a:extLst>
          </p:cNvPr>
          <p:cNvSpPr/>
          <p:nvPr/>
        </p:nvSpPr>
        <p:spPr>
          <a:xfrm>
            <a:off x="227913" y="934473"/>
            <a:ext cx="6665851" cy="3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Разведение молочного крупного рогатого скота          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78A29C-F8F2-4C08-A5B0-D1D1C81D2D90}"/>
              </a:ext>
            </a:extLst>
          </p:cNvPr>
          <p:cNvSpPr/>
          <p:nvPr/>
        </p:nvSpPr>
        <p:spPr>
          <a:xfrm>
            <a:off x="3852322" y="2875002"/>
            <a:ext cx="26134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20 участников 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«Дальневосточный гектар»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потенциальная группа кооперации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7E17A7-3529-4D98-9386-1911528BD4B5}"/>
              </a:ext>
            </a:extLst>
          </p:cNvPr>
          <p:cNvSpPr txBox="1"/>
          <p:nvPr/>
        </p:nvSpPr>
        <p:spPr>
          <a:xfrm>
            <a:off x="8291995" y="967578"/>
            <a:ext cx="1359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</a:rPr>
              <a:t>Кооперация</a:t>
            </a:r>
            <a:r>
              <a:rPr lang="ru-RU" sz="16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39B38A-BD3B-44B6-A34C-3C7D32AD4D2A}"/>
              </a:ext>
            </a:extLst>
          </p:cNvPr>
          <p:cNvSpPr/>
          <p:nvPr/>
        </p:nvSpPr>
        <p:spPr>
          <a:xfrm>
            <a:off x="3810966" y="1936242"/>
            <a:ext cx="1956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/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КФХ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-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молоко КРС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E58A259-EE95-4870-AB97-3E4CB3D2B11F}"/>
              </a:ext>
            </a:extLst>
          </p:cNvPr>
          <p:cNvSpPr/>
          <p:nvPr/>
        </p:nvSpPr>
        <p:spPr>
          <a:xfrm>
            <a:off x="4137206" y="4342215"/>
            <a:ext cx="2108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400" b="1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 округа</a:t>
            </a:r>
            <a:r>
              <a:rPr lang="ru-RU" sz="1400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00" i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АНО «Центр развития кооперации ЧАО»</a:t>
            </a: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ассоциированный член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114B6-B8BE-4578-8C6E-52F03939267B}"/>
              </a:ext>
            </a:extLst>
          </p:cNvPr>
          <p:cNvSpPr txBox="1"/>
          <p:nvPr/>
        </p:nvSpPr>
        <p:spPr>
          <a:xfrm>
            <a:off x="6662517" y="1424763"/>
            <a:ext cx="46912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Сельскохозяйственный потребительский снабженческий перерабатывающий сбытовой кооператив «Омолон» </a:t>
            </a:r>
          </a:p>
          <a:p>
            <a:r>
              <a:rPr lang="ru-RU" sz="1600" dirty="0"/>
              <a:t>Комплекс производственной инфраструктуры коллективного использования: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кормов и инвентаря,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транспортная база \ специальная техника и транспорт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убойный цех и линия по разделыванию и переработке мяса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готовой продукции</a:t>
            </a:r>
          </a:p>
          <a:p>
            <a:endParaRPr lang="ru-RU" sz="1600" dirty="0"/>
          </a:p>
          <a:p>
            <a:r>
              <a:rPr lang="ru-RU" sz="1600" dirty="0"/>
              <a:t>Снабжение членов кооперации:  выращивание племенных оленят, ветеринарные услуги, закупка и хранение кормов </a:t>
            </a:r>
          </a:p>
          <a:p>
            <a:endParaRPr lang="ru-RU" sz="1600" dirty="0"/>
          </a:p>
          <a:p>
            <a:r>
              <a:rPr lang="ru-RU" sz="1600" dirty="0"/>
              <a:t>Прием олений на убой, сбор оленьих пантов, доставка на линию переработки, подготовка к продаже – заморозка и упаковка</a:t>
            </a:r>
          </a:p>
          <a:p>
            <a:endParaRPr lang="ru-RU" sz="1600" dirty="0"/>
          </a:p>
          <a:p>
            <a:r>
              <a:rPr lang="ru-RU" sz="1600" dirty="0"/>
              <a:t>Заключение договоров купли-продажи с оптовиками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727008C-27C1-48DA-B3A3-BE1D13C9D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72" y="2070303"/>
            <a:ext cx="390785" cy="390785"/>
          </a:xfrm>
          <a:prstGeom prst="rect">
            <a:avLst/>
          </a:prstGeom>
        </p:spPr>
      </p:pic>
      <p:pic>
        <p:nvPicPr>
          <p:cNvPr id="21" name="Рисунок 20" descr="Семена">
            <a:extLst>
              <a:ext uri="{FF2B5EF4-FFF2-40B4-BE49-F238E27FC236}">
                <a16:creationId xmlns:a16="http://schemas.microsoft.com/office/drawing/2014/main" xmlns="" id="{7DD73F39-A37A-41AF-9156-C7C965B7466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193078" y="2556803"/>
            <a:ext cx="631522" cy="626136"/>
          </a:xfrm>
          <a:prstGeom prst="rect">
            <a:avLst/>
          </a:prstGeom>
        </p:spPr>
      </p:pic>
      <p:pic>
        <p:nvPicPr>
          <p:cNvPr id="22" name="Рисунок 21" descr="Амбар">
            <a:extLst>
              <a:ext uri="{FF2B5EF4-FFF2-40B4-BE49-F238E27FC236}">
                <a16:creationId xmlns:a16="http://schemas.microsoft.com/office/drawing/2014/main" xmlns="" id="{2E74C14B-BFA3-46A4-B512-A0CD6AEA7BC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34961" y="3349360"/>
            <a:ext cx="547756" cy="609663"/>
          </a:xfrm>
          <a:prstGeom prst="rect">
            <a:avLst/>
          </a:prstGeom>
        </p:spPr>
      </p:pic>
      <p:pic>
        <p:nvPicPr>
          <p:cNvPr id="23" name="Рисунок 22" descr="Коробка">
            <a:extLst>
              <a:ext uri="{FF2B5EF4-FFF2-40B4-BE49-F238E27FC236}">
                <a16:creationId xmlns:a16="http://schemas.microsoft.com/office/drawing/2014/main" xmlns="" id="{AE79D2DE-68BE-4D22-B885-9AA2A5887A0E}"/>
              </a:ext>
            </a:extLst>
          </p:cNvPr>
          <p:cNvPicPr/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6" r="-8333" b="-360"/>
          <a:stretch>
            <a:fillRect/>
          </a:stretch>
        </p:blipFill>
        <p:spPr bwMode="auto">
          <a:xfrm>
            <a:off x="11217180" y="4959611"/>
            <a:ext cx="531797" cy="45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Грузовик">
            <a:extLst>
              <a:ext uri="{FF2B5EF4-FFF2-40B4-BE49-F238E27FC236}">
                <a16:creationId xmlns:a16="http://schemas.microsoft.com/office/drawing/2014/main" xmlns="" id="{097AEEF4-F31C-4B75-89A3-A2DB61175EF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276845" y="5505661"/>
            <a:ext cx="547755" cy="626137"/>
          </a:xfrm>
          <a:prstGeom prst="rect">
            <a:avLst/>
          </a:prstGeom>
        </p:spPr>
      </p:pic>
      <p:pic>
        <p:nvPicPr>
          <p:cNvPr id="25" name="Рисунок 24" descr="Краска">
            <a:extLst>
              <a:ext uri="{FF2B5EF4-FFF2-40B4-BE49-F238E27FC236}">
                <a16:creationId xmlns:a16="http://schemas.microsoft.com/office/drawing/2014/main" xmlns="" id="{A274C83D-53A9-4CC6-B660-551297CB81A4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193078" y="4225256"/>
            <a:ext cx="534634" cy="4542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C6D7C26-583B-48F6-82D0-A15BA711C3ED}"/>
              </a:ext>
            </a:extLst>
          </p:cNvPr>
          <p:cNvSpPr txBox="1"/>
          <p:nvPr/>
        </p:nvSpPr>
        <p:spPr>
          <a:xfrm>
            <a:off x="303922" y="5655540"/>
            <a:ext cx="595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Экономический проект кооперативной модели освоения земельных участков </a:t>
            </a:r>
          </a:p>
          <a:p>
            <a:pPr algn="ctr"/>
            <a:r>
              <a:rPr lang="ru-RU" sz="1600" dirty="0"/>
              <a:t>АРЧК ДВ – </a:t>
            </a:r>
            <a:r>
              <a:rPr lang="ru-RU" sz="1400" i="1" dirty="0"/>
              <a:t>АНО «Центр развития кооперации ЧАО»</a:t>
            </a:r>
          </a:p>
        </p:txBody>
      </p:sp>
      <p:pic>
        <p:nvPicPr>
          <p:cNvPr id="29" name="Рисунок 28" descr="Изображение выглядит как животное, млекопитающе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921F309C-71CE-41BC-A764-CE8544D4D0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05" y="1447411"/>
            <a:ext cx="1147462" cy="1147462"/>
          </a:xfrm>
          <a:prstGeom prst="rect">
            <a:avLst/>
          </a:prstGeom>
        </p:spPr>
      </p:pic>
      <p:sp>
        <p:nvSpPr>
          <p:cNvPr id="30" name="Title 3">
            <a:extLst>
              <a:ext uri="{FF2B5EF4-FFF2-40B4-BE49-F238E27FC236}">
                <a16:creationId xmlns:a16="http://schemas.microsoft.com/office/drawing/2014/main" xmlns="" id="{D4882C2F-1DD8-4546-B90E-14D7FDBAD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" y="109294"/>
            <a:ext cx="9649733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ЧУКОТСКИЙ АВТОНОМНЫЙ ОКРУГ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Билибинский район село Омолон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991548-E6F3-49EC-8215-F0B4BCE9AD9D}"/>
              </a:ext>
            </a:extLst>
          </p:cNvPr>
          <p:cNvSpPr txBox="1"/>
          <p:nvPr/>
        </p:nvSpPr>
        <p:spPr>
          <a:xfrm>
            <a:off x="303922" y="2646082"/>
            <a:ext cx="2962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 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1600" dirty="0"/>
              <a:t>неосвоенные земли района, пригодные для оленеводства: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участки КФХ, ЛПХ и с\х организаций //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5 га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- участки программы «</a:t>
            </a:r>
            <a:r>
              <a:rPr lang="ru-RU" sz="1600" dirty="0">
                <a:solidFill>
                  <a:srgbClr val="0070C0"/>
                </a:solidFill>
              </a:rPr>
              <a:t>Дальневосточный гектар</a:t>
            </a:r>
            <a:r>
              <a:rPr lang="ru-RU" sz="1600" dirty="0"/>
              <a:t>» //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30 га</a:t>
            </a:r>
          </a:p>
        </p:txBody>
      </p:sp>
    </p:spTree>
    <p:extLst>
      <p:ext uri="{BB962C8B-B14F-4D97-AF65-F5344CB8AC3E}">
        <p14:creationId xmlns:p14="http://schemas.microsoft.com/office/powerpoint/2010/main" val="142133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>
                <a:latin typeface="Arial Narrow" panose="020B0606020202030204" pitchFamily="34" charset="0"/>
              </a:rPr>
              <a:t>21</a:t>
            </a:fld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3790482" y="1258360"/>
            <a:ext cx="2021451" cy="4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Члены кооперации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3287036" y="1365953"/>
            <a:ext cx="29530" cy="40136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6178786" y="1614569"/>
            <a:ext cx="44502" cy="49243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EE304CF-85FF-43B3-BFF9-DBBD51AF4BC6}"/>
              </a:ext>
            </a:extLst>
          </p:cNvPr>
          <p:cNvSpPr/>
          <p:nvPr/>
        </p:nvSpPr>
        <p:spPr>
          <a:xfrm>
            <a:off x="227913" y="808371"/>
            <a:ext cx="7267257" cy="3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Дикоросы - охота - рыбалка                              </a:t>
            </a:r>
            <a:r>
              <a:rPr lang="ru-RU" sz="2000" spc="18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специализация  не с\х</a:t>
            </a:r>
            <a:r>
              <a:rPr lang="ru-RU" sz="20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78A29C-F8F2-4C08-A5B0-D1D1C81D2D90}"/>
              </a:ext>
            </a:extLst>
          </p:cNvPr>
          <p:cNvSpPr/>
          <p:nvPr/>
        </p:nvSpPr>
        <p:spPr>
          <a:xfrm>
            <a:off x="3411628" y="3163318"/>
            <a:ext cx="2858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30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участников 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«Дальневосточный гектар»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потенциальная группа кооперации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7E17A7-3529-4D98-9386-1911528BD4B5}"/>
              </a:ext>
            </a:extLst>
          </p:cNvPr>
          <p:cNvSpPr txBox="1"/>
          <p:nvPr/>
        </p:nvSpPr>
        <p:spPr>
          <a:xfrm>
            <a:off x="8309362" y="1026671"/>
            <a:ext cx="1255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</a:rPr>
              <a:t>Кооперация</a:t>
            </a:r>
            <a:r>
              <a:rPr lang="ru-RU" sz="1600" dirty="0"/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7A48BAB-74D2-492A-95B0-F4A765D7B06E}"/>
              </a:ext>
            </a:extLst>
          </p:cNvPr>
          <p:cNvSpPr txBox="1"/>
          <p:nvPr/>
        </p:nvSpPr>
        <p:spPr>
          <a:xfrm>
            <a:off x="454346" y="2650420"/>
            <a:ext cx="2764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 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/>
              <a:t>земли лесного и водного фонда района,</a:t>
            </a:r>
          </a:p>
          <a:p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- участки программы «</a:t>
            </a:r>
            <a:r>
              <a:rPr lang="ru-RU" sz="1600" dirty="0">
                <a:solidFill>
                  <a:srgbClr val="0070C0"/>
                </a:solidFill>
              </a:rPr>
              <a:t>Дальневосточный гектар</a:t>
            </a:r>
            <a:r>
              <a:rPr lang="ru-RU" sz="1600" dirty="0"/>
              <a:t>» (лесной и водный фонды)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39B38A-BD3B-44B6-A34C-3C7D32AD4D2A}"/>
              </a:ext>
            </a:extLst>
          </p:cNvPr>
          <p:cNvSpPr/>
          <p:nvPr/>
        </p:nvSpPr>
        <p:spPr>
          <a:xfrm>
            <a:off x="3430102" y="1800058"/>
            <a:ext cx="25654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  <a:r>
              <a:rPr lang="ru-RU" b="1" spc="18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КФХ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, 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ЛПХ, сельские жители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инициативная группа кооперации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114B6-B8BE-4578-8C6E-52F03939267B}"/>
              </a:ext>
            </a:extLst>
          </p:cNvPr>
          <p:cNvSpPr txBox="1"/>
          <p:nvPr/>
        </p:nvSpPr>
        <p:spPr>
          <a:xfrm>
            <a:off x="6354115" y="1417429"/>
            <a:ext cx="49535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Сельскохозяйственный потребительский снабженческий перерабатывающий сбытовой кооператив  «Дары природы» </a:t>
            </a:r>
            <a:endParaRPr lang="ru-RU" sz="1600" dirty="0"/>
          </a:p>
          <a:p>
            <a:r>
              <a:rPr lang="ru-RU" sz="1600" b="1" dirty="0">
                <a:solidFill>
                  <a:srgbClr val="0070C0"/>
                </a:solidFill>
              </a:rPr>
              <a:t>Комплекс производственной инфраструктуры коллективного использования</a:t>
            </a:r>
            <a:r>
              <a:rPr lang="ru-RU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склад-холодильник диких ягод, рыбы и тушей диких животных 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инвентаря и оборудования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транспортная база \ специальная техника и транспорт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линия переработки и фасовки дикоросной продукции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готовой продукции</a:t>
            </a:r>
          </a:p>
          <a:p>
            <a:endParaRPr lang="ru-RU" sz="1600" dirty="0"/>
          </a:p>
          <a:p>
            <a:r>
              <a:rPr lang="ru-RU" sz="1600" dirty="0"/>
              <a:t>Снабжение членов кооперации:  инвентарь и транспортные средства для сбора, охоты и ловли, </a:t>
            </a:r>
          </a:p>
          <a:p>
            <a:endParaRPr lang="ru-RU" sz="1600" dirty="0"/>
          </a:p>
          <a:p>
            <a:r>
              <a:rPr lang="ru-RU" sz="1600" dirty="0"/>
              <a:t>Доставка пищевых ресурсов в пункты заготовки, переработка и подготовка к продаже – расфасовка и упаковка</a:t>
            </a:r>
          </a:p>
          <a:p>
            <a:endParaRPr lang="ru-RU" sz="1600" dirty="0"/>
          </a:p>
          <a:p>
            <a:r>
              <a:rPr lang="ru-RU" sz="1600" dirty="0"/>
              <a:t>Заключение договоров купли-продажи с оптовиками</a:t>
            </a:r>
          </a:p>
        </p:txBody>
      </p:sp>
      <p:pic>
        <p:nvPicPr>
          <p:cNvPr id="40" name="Рисунок 39" descr="Грузовик">
            <a:extLst>
              <a:ext uri="{FF2B5EF4-FFF2-40B4-BE49-F238E27FC236}">
                <a16:creationId xmlns:a16="http://schemas.microsoft.com/office/drawing/2014/main" xmlns="" id="{E2B0B483-F0CF-40F8-8AB3-11F415C0709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78277" y="3344284"/>
            <a:ext cx="547755" cy="626137"/>
          </a:xfrm>
          <a:prstGeom prst="rect">
            <a:avLst/>
          </a:prstGeom>
        </p:spPr>
      </p:pic>
      <p:pic>
        <p:nvPicPr>
          <p:cNvPr id="44" name="Рисунок 43" descr="Семена">
            <a:extLst>
              <a:ext uri="{FF2B5EF4-FFF2-40B4-BE49-F238E27FC236}">
                <a16:creationId xmlns:a16="http://schemas.microsoft.com/office/drawing/2014/main" xmlns="" id="{B8938948-7628-407E-8B6B-0CB74649B01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94510" y="2279238"/>
            <a:ext cx="631522" cy="626136"/>
          </a:xfrm>
          <a:prstGeom prst="rect">
            <a:avLst/>
          </a:prstGeom>
        </p:spPr>
      </p:pic>
      <p:pic>
        <p:nvPicPr>
          <p:cNvPr id="50" name="Рисунок 49" descr="Коробка">
            <a:extLst>
              <a:ext uri="{FF2B5EF4-FFF2-40B4-BE49-F238E27FC236}">
                <a16:creationId xmlns:a16="http://schemas.microsoft.com/office/drawing/2014/main" xmlns="" id="{A6F47A0C-33BE-4984-8919-B27FCD30AF6C}"/>
              </a:ext>
            </a:extLst>
          </p:cNvPr>
          <p:cNvPicPr/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6" r="-8333" b="-360"/>
          <a:stretch>
            <a:fillRect/>
          </a:stretch>
        </p:blipFill>
        <p:spPr bwMode="auto">
          <a:xfrm>
            <a:off x="11219321" y="6066700"/>
            <a:ext cx="599178" cy="575068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563F80D-D5B6-46DB-86D6-6DB82FF9FBDA}"/>
              </a:ext>
            </a:extLst>
          </p:cNvPr>
          <p:cNvSpPr txBox="1"/>
          <p:nvPr/>
        </p:nvSpPr>
        <p:spPr>
          <a:xfrm>
            <a:off x="312135" y="5525353"/>
            <a:ext cx="5701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Экономический проект кооперативной модели освоения земельных участков </a:t>
            </a:r>
          </a:p>
          <a:p>
            <a:pPr algn="ctr"/>
            <a:r>
              <a:rPr lang="ru-RU" sz="1600" dirty="0"/>
              <a:t>АРЧК ДВ – </a:t>
            </a:r>
            <a:r>
              <a:rPr lang="ru-RU" sz="1400" i="1" dirty="0"/>
              <a:t>АНО «Центр развития кооперации ЧАО»</a:t>
            </a:r>
          </a:p>
        </p:txBody>
      </p:sp>
      <p:pic>
        <p:nvPicPr>
          <p:cNvPr id="23" name="Рисунок 22" descr="Трактор">
            <a:extLst>
              <a:ext uri="{FF2B5EF4-FFF2-40B4-BE49-F238E27FC236}">
                <a16:creationId xmlns:a16="http://schemas.microsoft.com/office/drawing/2014/main" xmlns="" id="{41DB4D78-341B-446F-82A2-B33E035B5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21971" y="2998986"/>
            <a:ext cx="604061" cy="604061"/>
          </a:xfrm>
          <a:prstGeom prst="rect">
            <a:avLst/>
          </a:prstGeom>
        </p:spPr>
      </p:pic>
      <p:pic>
        <p:nvPicPr>
          <p:cNvPr id="5" name="Рисунок 4" descr="Силосная башня">
            <a:extLst>
              <a:ext uri="{FF2B5EF4-FFF2-40B4-BE49-F238E27FC236}">
                <a16:creationId xmlns:a16="http://schemas.microsoft.com/office/drawing/2014/main" xmlns="" id="{FAAA3807-8C17-4AB3-ABC5-0846CC2F2A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172266" y="5379641"/>
            <a:ext cx="660960" cy="660960"/>
          </a:xfrm>
          <a:prstGeom prst="rect">
            <a:avLst/>
          </a:prstGeom>
        </p:spPr>
      </p:pic>
      <p:pic>
        <p:nvPicPr>
          <p:cNvPr id="24" name="Рисунок 23" descr="Амбар">
            <a:extLst>
              <a:ext uri="{FF2B5EF4-FFF2-40B4-BE49-F238E27FC236}">
                <a16:creationId xmlns:a16="http://schemas.microsoft.com/office/drawing/2014/main" xmlns="" id="{92BDF33F-9D4E-443F-ADF2-C87F9C685BB8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13415" y="4740814"/>
            <a:ext cx="547756" cy="609663"/>
          </a:xfrm>
          <a:prstGeom prst="rect">
            <a:avLst/>
          </a:prstGeom>
        </p:spPr>
      </p:pic>
      <p:pic>
        <p:nvPicPr>
          <p:cNvPr id="25" name="Рисунок 108" descr="Дом">
            <a:extLst>
              <a:ext uri="{FF2B5EF4-FFF2-40B4-BE49-F238E27FC236}">
                <a16:creationId xmlns:a16="http://schemas.microsoft.com/office/drawing/2014/main" xmlns="" id="{715D4F84-99B1-4C49-9824-8D1B5904E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9" b="-3043"/>
          <a:stretch>
            <a:fillRect/>
          </a:stretch>
        </p:blipFill>
        <p:spPr bwMode="auto">
          <a:xfrm>
            <a:off x="11249392" y="3804711"/>
            <a:ext cx="550906" cy="5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xmlns="" id="{6B8F84E0-D670-49BD-90FF-D574FE27C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" y="109294"/>
            <a:ext cx="9649733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ЧУКОТСКИЙ АВТОНОМНЫЙ ОКРУГ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Билибинский район село Омолон</a:t>
            </a:r>
          </a:p>
        </p:txBody>
      </p:sp>
      <p:pic>
        <p:nvPicPr>
          <p:cNvPr id="30" name="Рисунок 29" descr="Елка">
            <a:extLst>
              <a:ext uri="{FF2B5EF4-FFF2-40B4-BE49-F238E27FC236}">
                <a16:creationId xmlns:a16="http://schemas.microsoft.com/office/drawing/2014/main" xmlns="" id="{8F2F698A-DAF6-4632-9720-B09FD7E9105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132384" y="1358468"/>
            <a:ext cx="541571" cy="541571"/>
          </a:xfrm>
          <a:prstGeom prst="rect">
            <a:avLst/>
          </a:prstGeom>
        </p:spPr>
      </p:pic>
      <p:pic>
        <p:nvPicPr>
          <p:cNvPr id="31" name="Рисунок 30" descr="Рыбалка">
            <a:extLst>
              <a:ext uri="{FF2B5EF4-FFF2-40B4-BE49-F238E27FC236}">
                <a16:creationId xmlns:a16="http://schemas.microsoft.com/office/drawing/2014/main" xmlns="" id="{134853D4-F88A-4A67-8DB2-E60C3C24D36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254592" y="1948653"/>
            <a:ext cx="513279" cy="513279"/>
          </a:xfrm>
          <a:prstGeom prst="rect">
            <a:avLst/>
          </a:prstGeom>
        </p:spPr>
      </p:pic>
      <p:pic>
        <p:nvPicPr>
          <p:cNvPr id="33" name="Рисунок 32" descr="Бинокль">
            <a:extLst>
              <a:ext uri="{FF2B5EF4-FFF2-40B4-BE49-F238E27FC236}">
                <a16:creationId xmlns:a16="http://schemas.microsoft.com/office/drawing/2014/main" xmlns="" id="{B0E04C55-7A7C-4996-820E-FA2141D4F0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29510" y="1911770"/>
            <a:ext cx="513280" cy="513280"/>
          </a:xfrm>
          <a:prstGeom prst="rect">
            <a:avLst/>
          </a:prstGeom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42AF470D-82DC-400E-91A3-008E564FA559}"/>
              </a:ext>
            </a:extLst>
          </p:cNvPr>
          <p:cNvSpPr/>
          <p:nvPr/>
        </p:nvSpPr>
        <p:spPr>
          <a:xfrm>
            <a:off x="3552390" y="4451005"/>
            <a:ext cx="21080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400" b="1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 округа</a:t>
            </a:r>
            <a:r>
              <a:rPr lang="ru-RU" sz="1400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00" i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АНО «Центр развития кооперации ЧАО»</a:t>
            </a: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ассоциированный член</a:t>
            </a:r>
          </a:p>
        </p:txBody>
      </p:sp>
      <p:pic>
        <p:nvPicPr>
          <p:cNvPr id="38" name="Рисунок 37" descr="Цветок">
            <a:extLst>
              <a:ext uri="{FF2B5EF4-FFF2-40B4-BE49-F238E27FC236}">
                <a16:creationId xmlns:a16="http://schemas.microsoft.com/office/drawing/2014/main" xmlns="" id="{8872E2D9-F83B-448B-A586-904A53217C3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83375" y="1586715"/>
            <a:ext cx="338753" cy="3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99598"/>
            <a:ext cx="9649733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ХАБАРОВСКИЙ КРАЙ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Хабаровский район сп  Малышевское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pic>
        <p:nvPicPr>
          <p:cNvPr id="6" name="Рисунок 5" descr="Курица">
            <a:extLst>
              <a:ext uri="{FF2B5EF4-FFF2-40B4-BE49-F238E27FC236}">
                <a16:creationId xmlns:a16="http://schemas.microsoft.com/office/drawing/2014/main" xmlns="" id="{20E19B42-B464-4D83-8267-59A5228E4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795356" y="1531735"/>
            <a:ext cx="738290" cy="738290"/>
          </a:xfrm>
          <a:prstGeom prst="rect">
            <a:avLst/>
          </a:prstGeom>
        </p:spPr>
      </p:pic>
      <p:pic>
        <p:nvPicPr>
          <p:cNvPr id="8" name="Рисунок 7" descr="Звезды">
            <a:extLst>
              <a:ext uri="{FF2B5EF4-FFF2-40B4-BE49-F238E27FC236}">
                <a16:creationId xmlns:a16="http://schemas.microsoft.com/office/drawing/2014/main" xmlns="" id="{D4EFA680-0F36-4CFF-8544-5F6EC0D3A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97844" y="1514307"/>
            <a:ext cx="672426" cy="672426"/>
          </a:xfrm>
          <a:prstGeom prst="rect">
            <a:avLst/>
          </a:prstGeom>
        </p:spPr>
      </p:pic>
      <p:pic>
        <p:nvPicPr>
          <p:cNvPr id="3" name="Рисунок 2" descr="Изображение выглядит как трава, цесарка, внешний, птица отряда курообразных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0549710-39F2-4950-A084-01EEC522FF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234" y="1471777"/>
            <a:ext cx="3460915" cy="25956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817C098-94B2-4C93-90E8-3E3DE94C0AE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8" y="1510015"/>
            <a:ext cx="757486" cy="7574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EBBA48-02D6-47FD-8CDE-F033A0DC4BE8}"/>
              </a:ext>
            </a:extLst>
          </p:cNvPr>
          <p:cNvSpPr txBox="1"/>
          <p:nvPr/>
        </p:nvSpPr>
        <p:spPr>
          <a:xfrm>
            <a:off x="312973" y="781414"/>
            <a:ext cx="10096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Комбинированный экономический проект кооперативной модели освоения земельных участков </a:t>
            </a:r>
          </a:p>
          <a:p>
            <a:r>
              <a:rPr lang="ru-RU" sz="1600" dirty="0"/>
              <a:t>Несколько специализаций с\х + несельскохозяйственная деятельность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60FED03-AF4B-44C0-B5BC-4E359EA06060}"/>
              </a:ext>
            </a:extLst>
          </p:cNvPr>
          <p:cNvSpPr/>
          <p:nvPr/>
        </p:nvSpPr>
        <p:spPr>
          <a:xfrm>
            <a:off x="312973" y="5809444"/>
            <a:ext cx="3793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</a:rPr>
              <a:t>Таежный парк «ДАЛЬНЕВОСТОЧНАЯ СЛОБОДА»</a:t>
            </a:r>
            <a:endParaRPr lang="ru-RU" sz="20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83EF399-3CC0-49E8-BE84-4DBEE1039496}"/>
              </a:ext>
            </a:extLst>
          </p:cNvPr>
          <p:cNvSpPr/>
          <p:nvPr/>
        </p:nvSpPr>
        <p:spPr>
          <a:xfrm>
            <a:off x="437002" y="2433329"/>
            <a:ext cx="36976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Члены кооперации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участники программы «Дальневосточный гектар»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СПоК «Пчеловод Дальневосточной слободы»,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СПоК «Птицевод Дальневосточной слободы»,</a:t>
            </a:r>
          </a:p>
          <a:p>
            <a:pPr defTabSz="829544"/>
            <a:r>
              <a:rPr lang="ru-RU" sz="14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СПОК «Дальневосточная слобода»</a:t>
            </a:r>
          </a:p>
          <a:p>
            <a:pPr defTabSz="829544"/>
            <a:endParaRPr lang="ru-RU" sz="2000" b="1" spc="18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2000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Малков Константин</a:t>
            </a:r>
            <a:r>
              <a:rPr lang="ru-RU" sz="2000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4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20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Воротняк Андрей</a:t>
            </a:r>
          </a:p>
          <a:p>
            <a:pPr defTabSz="829544"/>
            <a:endParaRPr lang="ru-RU" sz="20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20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Попов Алексей</a:t>
            </a:r>
          </a:p>
          <a:p>
            <a:pPr defTabSz="829544"/>
            <a:endParaRPr lang="ru-RU" sz="20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20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Попов Дмитрий</a:t>
            </a:r>
          </a:p>
        </p:txBody>
      </p:sp>
      <p:pic>
        <p:nvPicPr>
          <p:cNvPr id="4" name="Рисунок 3" descr="Изображение выглядит как трава, дерево, внешний, расте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37399DDD-B1F5-49A1-99A7-4250A39977F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56" y="1423673"/>
            <a:ext cx="3617342" cy="26290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ерево, небо, вода, природ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2CCFD352-1783-495F-B955-95A9F8C6E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842" y="4178595"/>
            <a:ext cx="3623155" cy="242097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к, внешний, небо, трав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BC68CAF-07FC-41A5-8524-5C20A85752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82" y="4186209"/>
            <a:ext cx="3187812" cy="24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>
                <a:latin typeface="Arial Narrow" panose="020B0606020202030204" pitchFamily="34" charset="0"/>
              </a:rPr>
              <a:t>23</a:t>
            </a:fld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3094059" y="996672"/>
            <a:ext cx="2788391" cy="432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Члены кооперации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2945917" y="1437689"/>
            <a:ext cx="0" cy="371922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6101291" y="1554754"/>
            <a:ext cx="9614" cy="49972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EE304CF-85FF-43B3-BFF9-DBBD51AF4BC6}"/>
              </a:ext>
            </a:extLst>
          </p:cNvPr>
          <p:cNvSpPr/>
          <p:nvPr/>
        </p:nvSpPr>
        <p:spPr>
          <a:xfrm>
            <a:off x="286994" y="835713"/>
            <a:ext cx="1781640" cy="3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ПЧЕЛОВОДСТВО 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78A29C-F8F2-4C08-A5B0-D1D1C81D2D90}"/>
              </a:ext>
            </a:extLst>
          </p:cNvPr>
          <p:cNvSpPr/>
          <p:nvPr/>
        </p:nvSpPr>
        <p:spPr>
          <a:xfrm>
            <a:off x="3086038" y="2711362"/>
            <a:ext cx="2858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b="1" spc="18" dirty="0">
                <a:latin typeface="Arial Narrow" panose="020B0606020202030204" pitchFamily="34" charset="0"/>
                <a:cs typeface="Arial" panose="020B0604020202020204" pitchFamily="34" charset="0"/>
              </a:rPr>
              <a:t>47</a:t>
            </a:r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участников 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«Дальневосточный гектар»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потенциальная группа кооперации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7E17A7-3529-4D98-9386-1911528BD4B5}"/>
              </a:ext>
            </a:extLst>
          </p:cNvPr>
          <p:cNvSpPr txBox="1"/>
          <p:nvPr/>
        </p:nvSpPr>
        <p:spPr>
          <a:xfrm>
            <a:off x="6376849" y="1049779"/>
            <a:ext cx="1310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tx1"/>
                </a:solidFill>
              </a:rPr>
              <a:t>Кооперация</a:t>
            </a:r>
            <a:r>
              <a:rPr lang="ru-RU" sz="1600" dirty="0"/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639B38A-BD3B-44B6-A34C-3C7D32AD4D2A}"/>
              </a:ext>
            </a:extLst>
          </p:cNvPr>
          <p:cNvSpPr/>
          <p:nvPr/>
        </p:nvSpPr>
        <p:spPr>
          <a:xfrm>
            <a:off x="3146693" y="1593121"/>
            <a:ext cx="28812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29544"/>
            <a:r>
              <a:rPr lang="ru-RU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 ЛПХ, КФХ</a:t>
            </a:r>
            <a:r>
              <a:rPr lang="ru-RU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-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пчеловодство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инициативная группа кооперации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6E58A259-EE95-4870-AB97-3E4CB3D2B11F}"/>
              </a:ext>
            </a:extLst>
          </p:cNvPr>
          <p:cNvSpPr/>
          <p:nvPr/>
        </p:nvSpPr>
        <p:spPr>
          <a:xfrm>
            <a:off x="3282370" y="4390268"/>
            <a:ext cx="280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400" b="1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 района</a:t>
            </a:r>
            <a:r>
              <a:rPr lang="ru-RU" sz="1400" i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1400" i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АНО «Центр развития кооперации Хабаровского района»</a:t>
            </a:r>
          </a:p>
          <a:p>
            <a:pPr defTabSz="829544"/>
            <a:r>
              <a:rPr lang="ru-RU" sz="1400" i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ассоциированный член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45114B6-B8BE-4578-8C6E-52F03939267B}"/>
              </a:ext>
            </a:extLst>
          </p:cNvPr>
          <p:cNvSpPr txBox="1"/>
          <p:nvPr/>
        </p:nvSpPr>
        <p:spPr>
          <a:xfrm>
            <a:off x="6334519" y="1437775"/>
            <a:ext cx="48230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Сельскохозяйственный потребительский снабженческий кооператив 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«Пчеловод Дальневосточной слободы» </a:t>
            </a:r>
          </a:p>
          <a:p>
            <a:r>
              <a:rPr lang="ru-RU" sz="1600" b="1" dirty="0">
                <a:solidFill>
                  <a:srgbClr val="0070C0"/>
                </a:solidFill>
              </a:rPr>
              <a:t>Комплекс  производственной инфраструктуры коллективного использования</a:t>
            </a:r>
            <a:r>
              <a:rPr lang="ru-RU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пчелосемья определенной породы пчел, технология содержания пчел, технология получения и сбора продукции пчеловодства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транспортная база \ специальная техника и транспорт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инвентаря и оборудования сборный пункт и передвижные медоприемники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лаборатория тестирования качества продукции пчеловодства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перерабатывающий цех \ линия по розливу и упаковки готовой продукции</a:t>
            </a:r>
          </a:p>
          <a:p>
            <a:pPr marL="285750" indent="-285750">
              <a:buFontTx/>
              <a:buChar char="-"/>
            </a:pPr>
            <a:r>
              <a:rPr lang="ru-RU" sz="1600" dirty="0"/>
              <a:t>склад готовой продукции</a:t>
            </a:r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Заключение договоров на покупку (снабжение) и продажу (сбыт)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129B45B-D0CC-4334-962D-6690A9B845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56" y="1563072"/>
            <a:ext cx="757486" cy="75748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C2C514F-D450-45D6-A804-73C1067CAD0A}"/>
              </a:ext>
            </a:extLst>
          </p:cNvPr>
          <p:cNvSpPr txBox="1"/>
          <p:nvPr/>
        </p:nvSpPr>
        <p:spPr>
          <a:xfrm>
            <a:off x="286993" y="5682633"/>
            <a:ext cx="5666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Экономический проект кооперативной модели освоения земельных участков </a:t>
            </a:r>
          </a:p>
          <a:p>
            <a:pPr algn="ctr"/>
            <a:r>
              <a:rPr lang="ru-RU" sz="1600" dirty="0"/>
              <a:t>АРЧК ДВ – </a:t>
            </a:r>
            <a:r>
              <a:rPr lang="ru-RU" sz="1400" dirty="0"/>
              <a:t>АНО «Центр развития кооперации Хабаровского района»</a:t>
            </a:r>
          </a:p>
        </p:txBody>
      </p:sp>
      <p:pic>
        <p:nvPicPr>
          <p:cNvPr id="25" name="Рисунок 24" descr="Амбар">
            <a:extLst>
              <a:ext uri="{FF2B5EF4-FFF2-40B4-BE49-F238E27FC236}">
                <a16:creationId xmlns:a16="http://schemas.microsoft.com/office/drawing/2014/main" xmlns="" id="{BE13F89A-C660-43B0-A99D-4BFA4BFE06C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300134" y="3372931"/>
            <a:ext cx="547756" cy="609663"/>
          </a:xfrm>
          <a:prstGeom prst="rect">
            <a:avLst/>
          </a:prstGeom>
        </p:spPr>
      </p:pic>
      <p:pic>
        <p:nvPicPr>
          <p:cNvPr id="26" name="Рисунок 25" descr="Коробка">
            <a:extLst>
              <a:ext uri="{FF2B5EF4-FFF2-40B4-BE49-F238E27FC236}">
                <a16:creationId xmlns:a16="http://schemas.microsoft.com/office/drawing/2014/main" xmlns="" id="{C2E5E36E-2FD7-402D-A2E5-2B948F62F6BC}"/>
              </a:ext>
            </a:extLst>
          </p:cNvPr>
          <p:cNvPicPr/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6" r="-8333" b="-360"/>
          <a:stretch>
            <a:fillRect/>
          </a:stretch>
        </p:blipFill>
        <p:spPr bwMode="auto">
          <a:xfrm>
            <a:off x="11248481" y="5912318"/>
            <a:ext cx="531797" cy="454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Грузовик">
            <a:extLst>
              <a:ext uri="{FF2B5EF4-FFF2-40B4-BE49-F238E27FC236}">
                <a16:creationId xmlns:a16="http://schemas.microsoft.com/office/drawing/2014/main" xmlns="" id="{14F51C67-9046-4F6C-9392-04A3E82EA87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353799" y="2813900"/>
            <a:ext cx="547755" cy="626137"/>
          </a:xfrm>
          <a:prstGeom prst="rect">
            <a:avLst/>
          </a:prstGeom>
        </p:spPr>
      </p:pic>
      <p:pic>
        <p:nvPicPr>
          <p:cNvPr id="30" name="Рисунок 108" descr="Дом">
            <a:extLst>
              <a:ext uri="{FF2B5EF4-FFF2-40B4-BE49-F238E27FC236}">
                <a16:creationId xmlns:a16="http://schemas.microsoft.com/office/drawing/2014/main" xmlns="" id="{23A33386-C27D-4420-B02C-3E5BDDDD8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9" b="-3043"/>
          <a:stretch>
            <a:fillRect/>
          </a:stretch>
        </p:blipFill>
        <p:spPr bwMode="auto">
          <a:xfrm>
            <a:off x="11305161" y="2202075"/>
            <a:ext cx="550906" cy="5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Магазин">
            <a:extLst>
              <a:ext uri="{FF2B5EF4-FFF2-40B4-BE49-F238E27FC236}">
                <a16:creationId xmlns:a16="http://schemas.microsoft.com/office/drawing/2014/main" xmlns="" id="{12C34283-6A6F-497F-88BE-5958FA9092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1240500" y="4765134"/>
            <a:ext cx="547756" cy="547756"/>
          </a:xfrm>
          <a:prstGeom prst="rect">
            <a:avLst/>
          </a:prstGeom>
        </p:spPr>
      </p:pic>
      <p:pic>
        <p:nvPicPr>
          <p:cNvPr id="15" name="Рисунок 14" descr="Секундомер">
            <a:extLst>
              <a:ext uri="{FF2B5EF4-FFF2-40B4-BE49-F238E27FC236}">
                <a16:creationId xmlns:a16="http://schemas.microsoft.com/office/drawing/2014/main" xmlns="" id="{720A9EB0-CCA3-4335-9AC7-47501105C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75354" y="5370539"/>
            <a:ext cx="478047" cy="47804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330BF89-DB67-4580-8838-252D10E9E799}"/>
              </a:ext>
            </a:extLst>
          </p:cNvPr>
          <p:cNvSpPr txBox="1"/>
          <p:nvPr/>
        </p:nvSpPr>
        <p:spPr>
          <a:xfrm>
            <a:off x="454346" y="2650420"/>
            <a:ext cx="2395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 </a:t>
            </a:r>
          </a:p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600" dirty="0"/>
              <a:t>земли лесного фонда района,</a:t>
            </a:r>
          </a:p>
          <a:p>
            <a:endParaRPr lang="ru-RU" sz="1600" dirty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dirty="0"/>
              <a:t>- участки программы «</a:t>
            </a:r>
            <a:r>
              <a:rPr lang="ru-RU" sz="1600" dirty="0">
                <a:solidFill>
                  <a:srgbClr val="0070C0"/>
                </a:solidFill>
              </a:rPr>
              <a:t>Дальневосточный гектар</a:t>
            </a:r>
            <a:r>
              <a:rPr lang="ru-RU" sz="1600" dirty="0"/>
              <a:t>» (лесные и с\х назначения) </a:t>
            </a:r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xmlns="" id="{2C759F37-02B2-4260-8117-8592F9AC4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76" y="109294"/>
            <a:ext cx="9649733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ХАБАРОВСКИЙ КРАЙ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Хабаровский район сп  Малышевское </a:t>
            </a:r>
          </a:p>
        </p:txBody>
      </p:sp>
    </p:spTree>
    <p:extLst>
      <p:ext uri="{BB962C8B-B14F-4D97-AF65-F5344CB8AC3E}">
        <p14:creationId xmlns:p14="http://schemas.microsoft.com/office/powerpoint/2010/main" val="1273763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>
            <a:extLst>
              <a:ext uri="{FF2B5EF4-FFF2-40B4-BE49-F238E27FC236}">
                <a16:creationId xmlns:a16="http://schemas.microsoft.com/office/drawing/2014/main" xmlns="" id="{959E1E1E-E4B0-4E29-A32C-C6C719F1F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xmlns="" id="{A401EAE4-EF56-4C87-98C0-D3970F69D4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xmlns="" id="{07EB6F3E-CB3C-41A2-9B29-83F3198779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pic>
        <p:nvPicPr>
          <p:cNvPr id="3077" name="Picture 5" descr="банер 3000х2000_3">
            <a:extLst>
              <a:ext uri="{FF2B5EF4-FFF2-40B4-BE49-F238E27FC236}">
                <a16:creationId xmlns:a16="http://schemas.microsoft.com/office/drawing/2014/main" xmlns="" id="{43A2F371-372E-48D9-8725-1C7DA3667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2"/>
          <a:stretch>
            <a:fillRect/>
          </a:stretch>
        </p:blipFill>
        <p:spPr bwMode="auto">
          <a:xfrm>
            <a:off x="1524000" y="282576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>
                <a:latin typeface="Arial Narrow" panose="020B0606020202030204" pitchFamily="34" charset="0"/>
              </a:rPr>
              <a:t>25</a:t>
            </a:fld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76977"/>
            <a:ext cx="10817455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ПРИОРИТЕТНЫЕ СПЕЦИАЛИЗАЦИИ СЕЛЬСКОГО ХОЗЯЙСТВА РАЙОНА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75A983-E831-4FD6-8115-C87495D1708E}"/>
              </a:ext>
            </a:extLst>
          </p:cNvPr>
          <p:cNvSpPr/>
          <p:nvPr/>
        </p:nvSpPr>
        <p:spPr>
          <a:xfrm>
            <a:off x="325223" y="1511369"/>
            <a:ext cx="3518277" cy="707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Северная часть района </a:t>
            </a:r>
          </a:p>
          <a:p>
            <a:pPr defTabSz="829544"/>
            <a:r>
              <a:rPr lang="ru-RU" sz="14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земли</a:t>
            </a:r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сельскохозяйственного назначения</a:t>
            </a:r>
            <a:endParaRPr lang="ru-RU" sz="14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4081826" y="1627788"/>
            <a:ext cx="2788391" cy="969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«Дальневосточные гектары»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распределены по всему району</a:t>
            </a:r>
          </a:p>
          <a:p>
            <a:pPr algn="ctr" defTabSz="829544"/>
            <a:r>
              <a:rPr lang="ru-RU" sz="1600" b="1" spc="18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674 участника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1E790FC-0D0D-47F3-8AFB-A524F1322B44}"/>
              </a:ext>
            </a:extLst>
          </p:cNvPr>
          <p:cNvSpPr/>
          <p:nvPr/>
        </p:nvSpPr>
        <p:spPr>
          <a:xfrm>
            <a:off x="7515786" y="1477856"/>
            <a:ext cx="4181667" cy="5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Южная часть района </a:t>
            </a:r>
          </a:p>
          <a:p>
            <a:pPr defTabSz="829544"/>
            <a:r>
              <a:rPr lang="ru-RU" sz="14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земли сельскохозяйственного назначения</a:t>
            </a:r>
            <a:endParaRPr lang="ru-RU" sz="1600" b="1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A11C8D-3616-4B72-9F5F-1B706682D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72" y="808694"/>
            <a:ext cx="794226" cy="794226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3859658" y="1602920"/>
            <a:ext cx="3037" cy="436022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7015360" y="1753570"/>
            <a:ext cx="0" cy="398497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Стрелка: изгиб по часовой стрелке">
            <a:extLst>
              <a:ext uri="{FF2B5EF4-FFF2-40B4-BE49-F238E27FC236}">
                <a16:creationId xmlns:a16="http://schemas.microsoft.com/office/drawing/2014/main" xmlns="" id="{5D16F50F-86F2-409B-8AF3-86CDFEA32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56554" y="771609"/>
            <a:ext cx="914400" cy="914392"/>
          </a:xfrm>
          <a:prstGeom prst="rect">
            <a:avLst/>
          </a:prstGeom>
        </p:spPr>
      </p:pic>
      <p:pic>
        <p:nvPicPr>
          <p:cNvPr id="16" name="Рисунок 15" descr="Стрелка: изгиб по часовой стрелке">
            <a:extLst>
              <a:ext uri="{FF2B5EF4-FFF2-40B4-BE49-F238E27FC236}">
                <a16:creationId xmlns:a16="http://schemas.microsoft.com/office/drawing/2014/main" xmlns="" id="{6F173B74-AB6B-4980-8347-9D527C49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8737149" y="640818"/>
            <a:ext cx="914400" cy="91439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EE304CF-85FF-43B3-BFF9-DBBD51AF4BC6}"/>
              </a:ext>
            </a:extLst>
          </p:cNvPr>
          <p:cNvSpPr/>
          <p:nvPr/>
        </p:nvSpPr>
        <p:spPr>
          <a:xfrm>
            <a:off x="1043915" y="2235811"/>
            <a:ext cx="2635282" cy="2772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однолетние растениеводство (соя)               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</a:t>
            </a:r>
            <a:r>
              <a:rPr lang="en-US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6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КФХ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КРС молоко</a:t>
            </a:r>
            <a:r>
              <a:rPr lang="en-US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9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КФХ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Однолетние корма 1 КФХ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Свиноводство 6 КФХ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78A29C-F8F2-4C08-A5B0-D1D1C81D2D90}"/>
              </a:ext>
            </a:extLst>
          </p:cNvPr>
          <p:cNvSpPr/>
          <p:nvPr/>
        </p:nvSpPr>
        <p:spPr>
          <a:xfrm>
            <a:off x="3958693" y="2677389"/>
            <a:ext cx="28588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границах города Вяземский: ВРИ ИЖС – 150 участника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границах сельских поселений: ВРИ огород, сенокос или не определено – </a:t>
            </a:r>
            <a:r>
              <a:rPr lang="ru-RU" sz="1600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521 участник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границах лесного фонда: ВРИ пчеловодство, дикоросы и охота – </a:t>
            </a:r>
            <a:r>
              <a:rPr lang="ru-RU" sz="1600" b="1" spc="18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 участника</a:t>
            </a:r>
          </a:p>
        </p:txBody>
      </p:sp>
      <p:pic>
        <p:nvPicPr>
          <p:cNvPr id="12" name="Рисунок 11" descr="Растение">
            <a:extLst>
              <a:ext uri="{FF2B5EF4-FFF2-40B4-BE49-F238E27FC236}">
                <a16:creationId xmlns:a16="http://schemas.microsoft.com/office/drawing/2014/main" xmlns="" id="{0D288F0F-8A85-474C-A857-83CC54955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7622" y="2315098"/>
            <a:ext cx="736113" cy="73611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B36F0C8A-25C0-4E5F-BBA0-55DE627F9763}"/>
              </a:ext>
            </a:extLst>
          </p:cNvPr>
          <p:cNvSpPr/>
          <p:nvPr/>
        </p:nvSpPr>
        <p:spPr>
          <a:xfrm>
            <a:off x="7722875" y="2302850"/>
            <a:ext cx="4181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Свиноводство 13 КФХ      </a:t>
            </a:r>
            <a:r>
              <a:rPr lang="en-US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КРС молоко 9 КФХ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Смешанное с\х 7 КФХ   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Овощеводство 1 КФХ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Птицеводство 5 КФХ               Козы и овцы 1 КФХ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Кролиководство 1 КФХ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Пчеловодство 6 КФХ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47E17A7-3529-4D98-9386-1911528BD4B5}"/>
              </a:ext>
            </a:extLst>
          </p:cNvPr>
          <p:cNvSpPr txBox="1"/>
          <p:nvPr/>
        </p:nvSpPr>
        <p:spPr>
          <a:xfrm>
            <a:off x="7515786" y="5581303"/>
            <a:ext cx="37015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43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КФХ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/>
              <a:t>неосвоенные земли краевого фонда – 70%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7A48BAB-74D2-492A-95B0-F4A765D7B06E}"/>
              </a:ext>
            </a:extLst>
          </p:cNvPr>
          <p:cNvSpPr txBox="1"/>
          <p:nvPr/>
        </p:nvSpPr>
        <p:spPr>
          <a:xfrm>
            <a:off x="488482" y="5575631"/>
            <a:ext cx="2546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42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КФХ</a:t>
            </a:r>
          </a:p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 </a:t>
            </a:r>
          </a:p>
          <a:p>
            <a:pPr algn="ctr"/>
            <a:r>
              <a:rPr lang="ru-RU" sz="1600" dirty="0"/>
              <a:t>неосвоенные земли  - 20%</a:t>
            </a:r>
          </a:p>
        </p:txBody>
      </p:sp>
      <p:pic>
        <p:nvPicPr>
          <p:cNvPr id="33" name="Рисунок 32" descr="Свинья">
            <a:extLst>
              <a:ext uri="{FF2B5EF4-FFF2-40B4-BE49-F238E27FC236}">
                <a16:creationId xmlns:a16="http://schemas.microsoft.com/office/drawing/2014/main" xmlns="" id="{C1EC31B5-4FFE-4308-8FE8-5987EFD7A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34848" y="2176094"/>
            <a:ext cx="627468" cy="627468"/>
          </a:xfrm>
          <a:prstGeom prst="rect">
            <a:avLst/>
          </a:prstGeom>
        </p:spPr>
      </p:pic>
      <p:pic>
        <p:nvPicPr>
          <p:cNvPr id="35" name="Рисунок 34" descr="Корова">
            <a:extLst>
              <a:ext uri="{FF2B5EF4-FFF2-40B4-BE49-F238E27FC236}">
                <a16:creationId xmlns:a16="http://schemas.microsoft.com/office/drawing/2014/main" xmlns="" id="{62972876-881E-4F44-9777-DC48E22721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834354" y="2533046"/>
            <a:ext cx="627462" cy="627462"/>
          </a:xfrm>
          <a:prstGeom prst="rect">
            <a:avLst/>
          </a:prstGeom>
        </p:spPr>
      </p:pic>
      <p:pic>
        <p:nvPicPr>
          <p:cNvPr id="38" name="Рисунок 37" descr="Курица">
            <a:extLst>
              <a:ext uri="{FF2B5EF4-FFF2-40B4-BE49-F238E27FC236}">
                <a16:creationId xmlns:a16="http://schemas.microsoft.com/office/drawing/2014/main" xmlns="" id="{A279F79F-DDDE-48B7-B97B-CB751AF5EC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193742" y="3730900"/>
            <a:ext cx="554142" cy="554142"/>
          </a:xfrm>
          <a:prstGeom prst="rect">
            <a:avLst/>
          </a:prstGeom>
        </p:spPr>
      </p:pic>
      <p:pic>
        <p:nvPicPr>
          <p:cNvPr id="41" name="Рисунок 40" descr="Овца">
            <a:extLst>
              <a:ext uri="{FF2B5EF4-FFF2-40B4-BE49-F238E27FC236}">
                <a16:creationId xmlns:a16="http://schemas.microsoft.com/office/drawing/2014/main" xmlns="" id="{A1276FE4-A265-49E8-8BAC-F054BDE38F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10834354" y="4018960"/>
            <a:ext cx="621421" cy="621421"/>
          </a:xfrm>
          <a:prstGeom prst="rect">
            <a:avLst/>
          </a:prstGeom>
        </p:spPr>
      </p:pic>
      <p:pic>
        <p:nvPicPr>
          <p:cNvPr id="43" name="Рисунок 42" descr="Кролик">
            <a:extLst>
              <a:ext uri="{FF2B5EF4-FFF2-40B4-BE49-F238E27FC236}">
                <a16:creationId xmlns:a16="http://schemas.microsoft.com/office/drawing/2014/main" xmlns="" id="{AB6536E4-F96F-4C01-9419-2CE1455874F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219793" y="4252782"/>
            <a:ext cx="542523" cy="542523"/>
          </a:xfrm>
          <a:prstGeom prst="rect">
            <a:avLst/>
          </a:prstGeom>
        </p:spPr>
      </p:pic>
      <p:pic>
        <p:nvPicPr>
          <p:cNvPr id="45" name="Рисунок 44" descr="Семена">
            <a:extLst>
              <a:ext uri="{FF2B5EF4-FFF2-40B4-BE49-F238E27FC236}">
                <a16:creationId xmlns:a16="http://schemas.microsoft.com/office/drawing/2014/main" xmlns="" id="{25CC979F-E6EA-44F1-A0C1-113FD0C86C9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177321" y="2730153"/>
            <a:ext cx="554139" cy="55413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4C21F43-6652-4069-ADC9-FCAFEE39E33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98" y="3284292"/>
            <a:ext cx="355097" cy="35509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5CA7625-AA14-4A3D-93BB-1F116B80D8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2" y="3984790"/>
            <a:ext cx="390785" cy="39078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F9AA8184-0C83-42DB-8193-81749C0A13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74" y="4868740"/>
            <a:ext cx="757486" cy="757486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0634804-9118-4EE0-B321-8871ED3BC8ED}"/>
              </a:ext>
            </a:extLst>
          </p:cNvPr>
          <p:cNvSpPr txBox="1"/>
          <p:nvPr/>
        </p:nvSpPr>
        <p:spPr>
          <a:xfrm>
            <a:off x="4095278" y="5587667"/>
            <a:ext cx="270008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524 участника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потенциал для кооперации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42BDD29-2866-4DA1-8CEB-1471BEE5F9CE}"/>
              </a:ext>
            </a:extLst>
          </p:cNvPr>
          <p:cNvSpPr txBox="1"/>
          <p:nvPr/>
        </p:nvSpPr>
        <p:spPr>
          <a:xfrm>
            <a:off x="9799479" y="5247483"/>
            <a:ext cx="22443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освоенные земли – 30%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827F5E1-D116-4D9B-B4B6-89900E9F6BB4}"/>
              </a:ext>
            </a:extLst>
          </p:cNvPr>
          <p:cNvSpPr txBox="1"/>
          <p:nvPr/>
        </p:nvSpPr>
        <p:spPr>
          <a:xfrm>
            <a:off x="308666" y="5101047"/>
            <a:ext cx="2222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освоенные земли – 80%</a:t>
            </a:r>
          </a:p>
        </p:txBody>
      </p:sp>
      <p:pic>
        <p:nvPicPr>
          <p:cNvPr id="34" name="Рисунок 33" descr="Корова">
            <a:extLst>
              <a:ext uri="{FF2B5EF4-FFF2-40B4-BE49-F238E27FC236}">
                <a16:creationId xmlns:a16="http://schemas.microsoft.com/office/drawing/2014/main" xmlns="" id="{4EE4A144-9B82-42FC-95F3-13FD2CFDE9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38505" y="3271747"/>
            <a:ext cx="627462" cy="627462"/>
          </a:xfrm>
          <a:prstGeom prst="rect">
            <a:avLst/>
          </a:prstGeom>
        </p:spPr>
      </p:pic>
      <p:pic>
        <p:nvPicPr>
          <p:cNvPr id="36" name="Рисунок 35" descr="Свинья">
            <a:extLst>
              <a:ext uri="{FF2B5EF4-FFF2-40B4-BE49-F238E27FC236}">
                <a16:creationId xmlns:a16="http://schemas.microsoft.com/office/drawing/2014/main" xmlns="" id="{B0194911-B7C1-4D09-B4B8-23A9EE83D0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01512" y="4414786"/>
            <a:ext cx="627468" cy="62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69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76977"/>
            <a:ext cx="10817455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ГОТОВЫЕ РЕШЕНИЯ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КООПЕРАТИВНОГО ПРЕДПРИНИМАТЕЛЬСТВА</a:t>
            </a:r>
            <a:endParaRPr lang="ru-RU" sz="20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075A983-E831-4FD6-8115-C87495D1708E}"/>
              </a:ext>
            </a:extLst>
          </p:cNvPr>
          <p:cNvSpPr/>
          <p:nvPr/>
        </p:nvSpPr>
        <p:spPr>
          <a:xfrm>
            <a:off x="582741" y="2550159"/>
            <a:ext cx="3307890" cy="3242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Технологические карты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выращивания специализации сельского хозяйства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Нормативы выращивания и расходов на ведение деятельности по специализации сельского хозяйства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График работ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Расчет стоимости затрат 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График выбытия денежных средств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4238816" y="2376834"/>
            <a:ext cx="3673951" cy="3589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Инвестиционные карты 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строительства объектов производственной инфраструктуры коллективного использования: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Снабженческий центр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Селекционная станция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Оптово-распределительный центр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Оптово-перерабатывающий центр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Центр коллективного использования техники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Кооперативный рынок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Технологические линии и оборудование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1E790FC-0D0D-47F3-8AFB-A524F1322B44}"/>
              </a:ext>
            </a:extLst>
          </p:cNvPr>
          <p:cNvSpPr/>
          <p:nvPr/>
        </p:nvSpPr>
        <p:spPr>
          <a:xfrm>
            <a:off x="8320195" y="2550159"/>
            <a:ext cx="3289055" cy="3914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Экономический проект кооперативного предпринимательства 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специализации сельского хозяйства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План-график реализации проекта</a:t>
            </a:r>
          </a:p>
          <a:p>
            <a:pPr defTabSz="829544"/>
            <a:endParaRPr lang="ru-RU" sz="1600" spc="18" dirty="0">
              <a:solidFill>
                <a:srgbClr val="E7E6E6">
                  <a:lumMod val="25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Движение денежных средств: 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расходы / затраты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приход / доход от деятельности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</a:p>
          <a:p>
            <a:pPr marL="285750" indent="-285750" defTabSz="829544">
              <a:buFontTx/>
              <a:buChar char="-"/>
            </a:pP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приход / меры поддержки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гранты и субсидии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льготный кредит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лизинг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гарантия</a:t>
            </a:r>
          </a:p>
          <a:p>
            <a:pPr defTabSz="829544"/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AC25766-BD2F-4DB6-86C8-555A47466C36}"/>
              </a:ext>
            </a:extLst>
          </p:cNvPr>
          <p:cNvCxnSpPr>
            <a:cxnSpLocks/>
          </p:cNvCxnSpPr>
          <p:nvPr/>
        </p:nvCxnSpPr>
        <p:spPr>
          <a:xfrm>
            <a:off x="4064296" y="2456556"/>
            <a:ext cx="0" cy="417130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49F07397-0FD1-48E6-A1ED-291B3A181928}"/>
              </a:ext>
            </a:extLst>
          </p:cNvPr>
          <p:cNvCxnSpPr>
            <a:cxnSpLocks/>
          </p:cNvCxnSpPr>
          <p:nvPr/>
        </p:nvCxnSpPr>
        <p:spPr>
          <a:xfrm>
            <a:off x="8116481" y="2456556"/>
            <a:ext cx="0" cy="417130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4CE5C84-2A0B-4E72-A929-05059740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/>
              <a:t>26</a:t>
            </a:fld>
            <a:endParaRPr lang="en-US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A6F91A4-0F3C-46A8-A591-230111107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133" y="1210314"/>
            <a:ext cx="978896" cy="978896"/>
          </a:xfrm>
          <a:prstGeom prst="rect">
            <a:avLst/>
          </a:prstGeom>
        </p:spPr>
      </p:pic>
      <p:pic>
        <p:nvPicPr>
          <p:cNvPr id="23" name="Рисунок 22" descr="Голос">
            <a:extLst>
              <a:ext uri="{FF2B5EF4-FFF2-40B4-BE49-F238E27FC236}">
                <a16:creationId xmlns:a16="http://schemas.microsoft.com/office/drawing/2014/main" xmlns="" id="{F0838D81-E18A-4E36-B069-1D0D9BAEE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02081" y="1011868"/>
            <a:ext cx="1159796" cy="11597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A562AE4-D750-469C-A40B-8F70438BA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94" y="1210314"/>
            <a:ext cx="1440525" cy="9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94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>
                <a:latin typeface="Arial Narrow" panose="020B0606020202030204" pitchFamily="34" charset="0"/>
              </a:rPr>
              <a:t>27</a:t>
            </a:fld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373120" y="91626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9" y="224864"/>
            <a:ext cx="8658711" cy="590377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ЭКОНОМИЧЕСКИЙ ЭФФЕКТ ОТ ОРГАНИЗАЦИИ СОВМЕСТНЫХ ДЕЙСТВИЙ ЧЕРЕЗ СИСТЕМУ С/Х КООПЕРАТИВОВ</a:t>
            </a:r>
          </a:p>
        </p:txBody>
      </p:sp>
      <p:sp>
        <p:nvSpPr>
          <p:cNvPr id="29" name="Прямоугольник: усеченные верхние углы 28">
            <a:extLst>
              <a:ext uri="{FF2B5EF4-FFF2-40B4-BE49-F238E27FC236}">
                <a16:creationId xmlns:a16="http://schemas.microsoft.com/office/drawing/2014/main" xmlns="" id="{B9D56749-55FE-465C-87E7-D0947C8232F1}"/>
              </a:ext>
            </a:extLst>
          </p:cNvPr>
          <p:cNvSpPr/>
          <p:nvPr/>
        </p:nvSpPr>
        <p:spPr>
          <a:xfrm>
            <a:off x="855587" y="1085676"/>
            <a:ext cx="1568022" cy="469936"/>
          </a:xfrm>
          <a:prstGeom prst="snip2Same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СПоК</a:t>
            </a:r>
          </a:p>
          <a:p>
            <a:pPr algn="ctr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обслуживающи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Блок-схема: процесс 29">
            <a:extLst>
              <a:ext uri="{FF2B5EF4-FFF2-40B4-BE49-F238E27FC236}">
                <a16:creationId xmlns:a16="http://schemas.microsoft.com/office/drawing/2014/main" xmlns="" id="{1B2066F0-6500-4D9F-B3D1-566CE7E90C79}"/>
              </a:ext>
            </a:extLst>
          </p:cNvPr>
          <p:cNvSpPr/>
          <p:nvPr/>
        </p:nvSpPr>
        <p:spPr>
          <a:xfrm>
            <a:off x="854983" y="1616123"/>
            <a:ext cx="1568022" cy="1168765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ru-RU" sz="108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Производственные объекты </a:t>
            </a:r>
          </a:p>
          <a:p>
            <a:pPr algn="ctr">
              <a:lnSpc>
                <a:spcPct val="107000"/>
              </a:lnSpc>
            </a:pPr>
            <a:r>
              <a:rPr lang="ru-RU" sz="90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(строительство и ремонт)</a:t>
            </a:r>
          </a:p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Спецтехника</a:t>
            </a:r>
          </a:p>
          <a:p>
            <a:pPr algn="ctr">
              <a:lnSpc>
                <a:spcPct val="107000"/>
              </a:lnSpc>
            </a:pPr>
            <a:endParaRPr lang="ru-RU" sz="108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72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9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72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Шестиугольник 30">
            <a:extLst>
              <a:ext uri="{FF2B5EF4-FFF2-40B4-BE49-F238E27FC236}">
                <a16:creationId xmlns:a16="http://schemas.microsoft.com/office/drawing/2014/main" xmlns="" id="{4EB5CC19-B37A-43CF-AA30-EEF2D3FA82AD}"/>
              </a:ext>
            </a:extLst>
          </p:cNvPr>
          <p:cNvSpPr/>
          <p:nvPr/>
        </p:nvSpPr>
        <p:spPr>
          <a:xfrm>
            <a:off x="783579" y="2839317"/>
            <a:ext cx="1568022" cy="392525"/>
          </a:xfrm>
          <a:prstGeom prst="hexagon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Заказчик/</a:t>
            </a:r>
          </a:p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Застройщик</a:t>
            </a:r>
          </a:p>
        </p:txBody>
      </p:sp>
      <p:sp>
        <p:nvSpPr>
          <p:cNvPr id="32" name="Выноска: стрелка вверх 31">
            <a:extLst>
              <a:ext uri="{FF2B5EF4-FFF2-40B4-BE49-F238E27FC236}">
                <a16:creationId xmlns:a16="http://schemas.microsoft.com/office/drawing/2014/main" xmlns="" id="{947ECB47-4715-46B7-BC86-BAA7F6E3C6AF}"/>
              </a:ext>
            </a:extLst>
          </p:cNvPr>
          <p:cNvSpPr/>
          <p:nvPr/>
        </p:nvSpPr>
        <p:spPr>
          <a:xfrm>
            <a:off x="831465" y="3228766"/>
            <a:ext cx="1515361" cy="1236832"/>
          </a:xfrm>
          <a:prstGeom prst="upArrowCallout">
            <a:avLst>
              <a:gd name="adj1" fmla="val 25000"/>
              <a:gd name="adj2" fmla="val 25000"/>
              <a:gd name="adj3" fmla="val 13812"/>
              <a:gd name="adj4" fmla="val 7896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ru-RU" sz="998" b="1" dirty="0">
              <a:solidFill>
                <a:srgbClr val="833C0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rgbClr val="833C0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Обслуживание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производства,</a:t>
            </a:r>
          </a:p>
          <a:p>
            <a:pPr algn="ctr">
              <a:lnSpc>
                <a:spcPct val="107000"/>
              </a:lnSpc>
            </a:pP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оптимизация стоимости капитальных вложений до 60%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726"/>
              </a:spcAft>
            </a:pPr>
            <a:r>
              <a:rPr lang="ru-RU" sz="72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998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: усеченные верхние углы 32">
            <a:extLst>
              <a:ext uri="{FF2B5EF4-FFF2-40B4-BE49-F238E27FC236}">
                <a16:creationId xmlns:a16="http://schemas.microsoft.com/office/drawing/2014/main" xmlns="" id="{4544A858-422C-473D-8550-A4187A9D93E6}"/>
              </a:ext>
            </a:extLst>
          </p:cNvPr>
          <p:cNvSpPr/>
          <p:nvPr/>
        </p:nvSpPr>
        <p:spPr>
          <a:xfrm>
            <a:off x="2498081" y="1061593"/>
            <a:ext cx="1499030" cy="501803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СПоК</a:t>
            </a:r>
          </a:p>
          <a:p>
            <a:pPr algn="ctr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снабженческий</a:t>
            </a:r>
          </a:p>
        </p:txBody>
      </p:sp>
      <p:sp>
        <p:nvSpPr>
          <p:cNvPr id="45" name="Прямоугольник: усеченные верхние углы 44">
            <a:extLst>
              <a:ext uri="{FF2B5EF4-FFF2-40B4-BE49-F238E27FC236}">
                <a16:creationId xmlns:a16="http://schemas.microsoft.com/office/drawing/2014/main" xmlns="" id="{49ED2631-39F3-4C8D-BEAE-3DB949D3578C}"/>
              </a:ext>
            </a:extLst>
          </p:cNvPr>
          <p:cNvSpPr/>
          <p:nvPr/>
        </p:nvSpPr>
        <p:spPr>
          <a:xfrm>
            <a:off x="4071078" y="1084533"/>
            <a:ext cx="2209324" cy="501733"/>
          </a:xfrm>
          <a:prstGeom prst="snip2Same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726"/>
              </a:spcAft>
            </a:pPr>
            <a:r>
              <a:rPr lang="ru-RU" sz="90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Предприниматели</a:t>
            </a:r>
          </a:p>
          <a:p>
            <a:pPr algn="ctr"/>
            <a:r>
              <a:rPr lang="ru-RU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(КФХ, ЛПХ, ИП, ФЛ)</a:t>
            </a:r>
          </a:p>
          <a:p>
            <a:pPr algn="ctr">
              <a:lnSpc>
                <a:spcPct val="107000"/>
              </a:lnSpc>
              <a:spcAft>
                <a:spcPts val="726"/>
              </a:spcAft>
            </a:pPr>
            <a:r>
              <a:rPr lang="ru-RU" sz="90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726"/>
              </a:spcAft>
            </a:pPr>
            <a:r>
              <a:rPr lang="ru-RU" sz="907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9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: усеченные верхние углы 45">
            <a:extLst>
              <a:ext uri="{FF2B5EF4-FFF2-40B4-BE49-F238E27FC236}">
                <a16:creationId xmlns:a16="http://schemas.microsoft.com/office/drawing/2014/main" xmlns="" id="{75783837-0E02-4F37-91F2-34C5D1F4425B}"/>
              </a:ext>
            </a:extLst>
          </p:cNvPr>
          <p:cNvSpPr/>
          <p:nvPr/>
        </p:nvSpPr>
        <p:spPr>
          <a:xfrm>
            <a:off x="6349497" y="1083435"/>
            <a:ext cx="1860012" cy="502831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СПоК</a:t>
            </a:r>
          </a:p>
          <a:p>
            <a:pPr algn="ctr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перерабатывающий</a:t>
            </a:r>
          </a:p>
        </p:txBody>
      </p:sp>
      <p:sp>
        <p:nvSpPr>
          <p:cNvPr id="47" name="Прямоугольник: усеченные верхние углы 46">
            <a:extLst>
              <a:ext uri="{FF2B5EF4-FFF2-40B4-BE49-F238E27FC236}">
                <a16:creationId xmlns:a16="http://schemas.microsoft.com/office/drawing/2014/main" xmlns="" id="{A8BBF6E2-D00C-42C7-8A93-678DD363775F}"/>
              </a:ext>
            </a:extLst>
          </p:cNvPr>
          <p:cNvSpPr/>
          <p:nvPr/>
        </p:nvSpPr>
        <p:spPr>
          <a:xfrm>
            <a:off x="8270214" y="1083435"/>
            <a:ext cx="1499030" cy="497694"/>
          </a:xfrm>
          <a:prstGeom prst="snip2SameRect">
            <a:avLst/>
          </a:prstGeom>
          <a:solidFill>
            <a:sysClr val="window" lastClr="FFFFFF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СПоК</a:t>
            </a:r>
          </a:p>
          <a:p>
            <a:pPr algn="ctr">
              <a:lnSpc>
                <a:spcPct val="107000"/>
              </a:lnSpc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сбытовой</a:t>
            </a:r>
          </a:p>
        </p:txBody>
      </p:sp>
      <p:sp>
        <p:nvSpPr>
          <p:cNvPr id="48" name="Блок-схема: процесс 47">
            <a:extLst>
              <a:ext uri="{FF2B5EF4-FFF2-40B4-BE49-F238E27FC236}">
                <a16:creationId xmlns:a16="http://schemas.microsoft.com/office/drawing/2014/main" xmlns="" id="{836AAC7D-3035-472C-B178-2F8979D23645}"/>
              </a:ext>
            </a:extLst>
          </p:cNvPr>
          <p:cNvSpPr/>
          <p:nvPr/>
        </p:nvSpPr>
        <p:spPr>
          <a:xfrm>
            <a:off x="2506388" y="1618825"/>
            <a:ext cx="1499030" cy="116876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Сырье и материалы</a:t>
            </a:r>
          </a:p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селекционная станция</a:t>
            </a:r>
          </a:p>
          <a:p>
            <a:pPr algn="ctr">
              <a:lnSpc>
                <a:spcPct val="107000"/>
              </a:lnSpc>
            </a:pPr>
            <a:endParaRPr lang="ru-RU" sz="108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en-US" sz="72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98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98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Блок-схема: типовой процесс 48">
            <a:extLst>
              <a:ext uri="{FF2B5EF4-FFF2-40B4-BE49-F238E27FC236}">
                <a16:creationId xmlns:a16="http://schemas.microsoft.com/office/drawing/2014/main" xmlns="" id="{751A660B-8909-4D0F-BE0D-7B7072B69D98}"/>
              </a:ext>
            </a:extLst>
          </p:cNvPr>
          <p:cNvSpPr/>
          <p:nvPr/>
        </p:nvSpPr>
        <p:spPr>
          <a:xfrm>
            <a:off x="4076449" y="1617292"/>
            <a:ext cx="2203953" cy="1168764"/>
          </a:xfrm>
          <a:prstGeom prst="flowChartPredefined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Сельскохозяйственная продукция (</a:t>
            </a:r>
            <a:r>
              <a:rPr lang="ru-RU" sz="1089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специализация с\х</a:t>
            </a: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algn="ctr">
              <a:lnSpc>
                <a:spcPct val="107000"/>
              </a:lnSpc>
            </a:pPr>
            <a:endParaRPr lang="ru-RU" sz="108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endParaRPr lang="ru-RU" sz="108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Блок-схема: подготовка 50">
            <a:extLst>
              <a:ext uri="{FF2B5EF4-FFF2-40B4-BE49-F238E27FC236}">
                <a16:creationId xmlns:a16="http://schemas.microsoft.com/office/drawing/2014/main" xmlns="" id="{32681C83-BC68-49AD-9A9E-B57588768785}"/>
              </a:ext>
            </a:extLst>
          </p:cNvPr>
          <p:cNvSpPr/>
          <p:nvPr/>
        </p:nvSpPr>
        <p:spPr>
          <a:xfrm>
            <a:off x="6315299" y="1621526"/>
            <a:ext cx="1927186" cy="1155159"/>
          </a:xfrm>
          <a:prstGeom prst="flowChartPreparat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Первичная переработка</a:t>
            </a:r>
          </a:p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производство</a:t>
            </a:r>
          </a:p>
          <a:p>
            <a:pPr algn="ctr">
              <a:lnSpc>
                <a:spcPct val="107000"/>
              </a:lnSpc>
            </a:pPr>
            <a:endParaRPr lang="ru-RU" sz="108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Блок-схема: процесс 52">
            <a:extLst>
              <a:ext uri="{FF2B5EF4-FFF2-40B4-BE49-F238E27FC236}">
                <a16:creationId xmlns:a16="http://schemas.microsoft.com/office/drawing/2014/main" xmlns="" id="{4826B9E2-1D57-4668-8886-3502328121B3}"/>
              </a:ext>
            </a:extLst>
          </p:cNvPr>
          <p:cNvSpPr/>
          <p:nvPr/>
        </p:nvSpPr>
        <p:spPr>
          <a:xfrm>
            <a:off x="8287314" y="1695670"/>
            <a:ext cx="1493761" cy="107030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89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Готовая продукция к продаже (ГП)</a:t>
            </a:r>
          </a:p>
          <a:p>
            <a:pPr algn="ctr">
              <a:lnSpc>
                <a:spcPct val="107000"/>
              </a:lnSpc>
            </a:pPr>
            <a:r>
              <a:rPr lang="en-US" sz="726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9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xmlns="" id="{64257637-D371-4DF1-8BC9-30E8E42179DA}"/>
              </a:ext>
            </a:extLst>
          </p:cNvPr>
          <p:cNvSpPr/>
          <p:nvPr/>
        </p:nvSpPr>
        <p:spPr>
          <a:xfrm>
            <a:off x="2470520" y="3115523"/>
            <a:ext cx="1515361" cy="830807"/>
          </a:xfrm>
          <a:prstGeom prst="hexagon">
            <a:avLst>
              <a:gd name="adj" fmla="val 10619"/>
              <a:gd name="vf" fmla="val 11547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Снабжение</a:t>
            </a:r>
            <a:endParaRPr lang="ru-RU" sz="1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(закупка, доставка, хранение)</a:t>
            </a:r>
          </a:p>
          <a:p>
            <a:pPr algn="ctr">
              <a:lnSpc>
                <a:spcPct val="107000"/>
              </a:lnSpc>
            </a:pP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выгода -20%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Шестиугольник 65">
            <a:extLst>
              <a:ext uri="{FF2B5EF4-FFF2-40B4-BE49-F238E27FC236}">
                <a16:creationId xmlns:a16="http://schemas.microsoft.com/office/drawing/2014/main" xmlns="" id="{29B5BD0C-F761-4AA5-ACE7-58E7AE4CFC0C}"/>
              </a:ext>
            </a:extLst>
          </p:cNvPr>
          <p:cNvSpPr/>
          <p:nvPr/>
        </p:nvSpPr>
        <p:spPr>
          <a:xfrm>
            <a:off x="4034884" y="3108229"/>
            <a:ext cx="2271529" cy="842204"/>
          </a:xfrm>
          <a:prstGeom prst="hexagon">
            <a:avLst>
              <a:gd name="adj" fmla="val 10522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Выпуск продукции</a:t>
            </a:r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(выращивание)/</a:t>
            </a:r>
          </a:p>
          <a:p>
            <a:pPr algn="ctr">
              <a:lnSpc>
                <a:spcPct val="107000"/>
              </a:lnSpc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Стандарт качества продукции</a:t>
            </a:r>
          </a:p>
          <a:p>
            <a:pPr algn="ctr">
              <a:lnSpc>
                <a:spcPct val="107000"/>
              </a:lnSpc>
            </a:pPr>
            <a:endParaRPr lang="ru-RU" sz="108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Шестиугольник 66">
            <a:extLst>
              <a:ext uri="{FF2B5EF4-FFF2-40B4-BE49-F238E27FC236}">
                <a16:creationId xmlns:a16="http://schemas.microsoft.com/office/drawing/2014/main" xmlns="" id="{DE8CB007-910F-446E-9502-14D81BBCEF05}"/>
              </a:ext>
            </a:extLst>
          </p:cNvPr>
          <p:cNvSpPr/>
          <p:nvPr/>
        </p:nvSpPr>
        <p:spPr>
          <a:xfrm>
            <a:off x="6315299" y="3120263"/>
            <a:ext cx="1860012" cy="841839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89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Переработка</a:t>
            </a:r>
            <a:endParaRPr lang="ru-RU" sz="1089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89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выгода - 10%</a:t>
            </a:r>
            <a:endParaRPr lang="ru-RU" sz="1089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Шестиугольник 67">
            <a:extLst>
              <a:ext uri="{FF2B5EF4-FFF2-40B4-BE49-F238E27FC236}">
                <a16:creationId xmlns:a16="http://schemas.microsoft.com/office/drawing/2014/main" xmlns="" id="{7E197FA6-8ACB-40CC-904E-5E486F04810C}"/>
              </a:ext>
            </a:extLst>
          </p:cNvPr>
          <p:cNvSpPr/>
          <p:nvPr/>
        </p:nvSpPr>
        <p:spPr>
          <a:xfrm>
            <a:off x="8212248" y="3128981"/>
            <a:ext cx="1702404" cy="859968"/>
          </a:xfrm>
          <a:prstGeom prst="hexagon">
            <a:avLst>
              <a:gd name="adj" fmla="val 11293"/>
              <a:gd name="vf" fmla="val 11547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1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Сбыт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(доставка, хранение, подготовка к продаже, продажа)</a:t>
            </a:r>
          </a:p>
          <a:p>
            <a:pPr algn="ctr">
              <a:lnSpc>
                <a:spcPct val="107000"/>
              </a:lnSpc>
            </a:pP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доход +30%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носка: стрелка вверх 68">
            <a:extLst>
              <a:ext uri="{FF2B5EF4-FFF2-40B4-BE49-F238E27FC236}">
                <a16:creationId xmlns:a16="http://schemas.microsoft.com/office/drawing/2014/main" xmlns="" id="{9FFAA690-0768-4894-9104-48CF477A4933}"/>
              </a:ext>
            </a:extLst>
          </p:cNvPr>
          <p:cNvSpPr/>
          <p:nvPr/>
        </p:nvSpPr>
        <p:spPr>
          <a:xfrm flipV="1">
            <a:off x="2470520" y="2822850"/>
            <a:ext cx="7332286" cy="392525"/>
          </a:xfrm>
          <a:prstGeom prst="upArrowCallout">
            <a:avLst>
              <a:gd name="adj1" fmla="val 22041"/>
              <a:gd name="adj2" fmla="val 25000"/>
              <a:gd name="adj3" fmla="val 25000"/>
              <a:gd name="adj4" fmla="val 649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ru-RU" sz="127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Семена">
            <a:extLst>
              <a:ext uri="{FF2B5EF4-FFF2-40B4-BE49-F238E27FC236}">
                <a16:creationId xmlns:a16="http://schemas.microsoft.com/office/drawing/2014/main" xmlns="" id="{7005AFC2-5806-43F2-AA59-CF5837A58C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505797" y="2366562"/>
            <a:ext cx="471424" cy="384792"/>
          </a:xfrm>
          <a:prstGeom prst="rect">
            <a:avLst/>
          </a:prstGeom>
        </p:spPr>
      </p:pic>
      <p:pic>
        <p:nvPicPr>
          <p:cNvPr id="71" name="Рисунок 70" descr="Грузовик">
            <a:extLst>
              <a:ext uri="{FF2B5EF4-FFF2-40B4-BE49-F238E27FC236}">
                <a16:creationId xmlns:a16="http://schemas.microsoft.com/office/drawing/2014/main" xmlns="" id="{EC7EA15C-7BB8-49F6-B8A0-AFAA795131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99817" y="2428200"/>
            <a:ext cx="343655" cy="323154"/>
          </a:xfrm>
          <a:prstGeom prst="rect">
            <a:avLst/>
          </a:prstGeom>
        </p:spPr>
      </p:pic>
      <p:pic>
        <p:nvPicPr>
          <p:cNvPr id="72" name="Рисунок 71" descr="Амбар">
            <a:extLst>
              <a:ext uri="{FF2B5EF4-FFF2-40B4-BE49-F238E27FC236}">
                <a16:creationId xmlns:a16="http://schemas.microsoft.com/office/drawing/2014/main" xmlns="" id="{6CFDE0D5-69C5-4ACC-8855-3EBD1C7A20C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95747" y="2410914"/>
            <a:ext cx="343655" cy="323153"/>
          </a:xfrm>
          <a:prstGeom prst="rect">
            <a:avLst/>
          </a:prstGeom>
        </p:spPr>
      </p:pic>
      <p:pic>
        <p:nvPicPr>
          <p:cNvPr id="73" name="Рисунок 108" descr="Дом">
            <a:extLst>
              <a:ext uri="{FF2B5EF4-FFF2-40B4-BE49-F238E27FC236}">
                <a16:creationId xmlns:a16="http://schemas.microsoft.com/office/drawing/2014/main" xmlns="" id="{E6F29287-4FEC-426C-A806-3CEC98657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49" b="-3043"/>
          <a:stretch>
            <a:fillRect/>
          </a:stretch>
        </p:blipFill>
        <p:spPr bwMode="auto">
          <a:xfrm>
            <a:off x="902097" y="2421964"/>
            <a:ext cx="248120" cy="24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Рисунок 73" descr="Шахтерские инструменты">
            <a:extLst>
              <a:ext uri="{FF2B5EF4-FFF2-40B4-BE49-F238E27FC236}">
                <a16:creationId xmlns:a16="http://schemas.microsoft.com/office/drawing/2014/main" xmlns="" id="{90593C01-520C-4E9E-A0C8-76A72D54FE46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56915" y="2441120"/>
            <a:ext cx="248120" cy="248120"/>
          </a:xfrm>
          <a:prstGeom prst="rect">
            <a:avLst/>
          </a:prstGeom>
        </p:spPr>
      </p:pic>
      <p:pic>
        <p:nvPicPr>
          <p:cNvPr id="75" name="Рисунок 74" descr="Бульдозер">
            <a:extLst>
              <a:ext uri="{FF2B5EF4-FFF2-40B4-BE49-F238E27FC236}">
                <a16:creationId xmlns:a16="http://schemas.microsoft.com/office/drawing/2014/main" xmlns="" id="{9D14B128-5BEC-4945-9170-B1BA1038CF89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39456" y="2446570"/>
            <a:ext cx="377791" cy="272074"/>
          </a:xfrm>
          <a:prstGeom prst="rect">
            <a:avLst/>
          </a:prstGeom>
        </p:spPr>
      </p:pic>
      <p:pic>
        <p:nvPicPr>
          <p:cNvPr id="76" name="Рисунок 75" descr="Самосвал">
            <a:extLst>
              <a:ext uri="{FF2B5EF4-FFF2-40B4-BE49-F238E27FC236}">
                <a16:creationId xmlns:a16="http://schemas.microsoft.com/office/drawing/2014/main" xmlns="" id="{3EDD02B2-8109-4930-933D-56E33BBB6890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86299" y="2473545"/>
            <a:ext cx="278759" cy="245099"/>
          </a:xfrm>
          <a:prstGeom prst="rect">
            <a:avLst/>
          </a:prstGeom>
        </p:spPr>
      </p:pic>
      <p:pic>
        <p:nvPicPr>
          <p:cNvPr id="77" name="Рисунок 76" descr="Курица">
            <a:extLst>
              <a:ext uri="{FF2B5EF4-FFF2-40B4-BE49-F238E27FC236}">
                <a16:creationId xmlns:a16="http://schemas.microsoft.com/office/drawing/2014/main" xmlns="" id="{705100B5-5F37-4A9B-91CE-5CD4543D02E3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4386632" y="2459753"/>
            <a:ext cx="331119" cy="291601"/>
          </a:xfrm>
          <a:prstGeom prst="rect">
            <a:avLst/>
          </a:prstGeom>
        </p:spPr>
      </p:pic>
      <p:pic>
        <p:nvPicPr>
          <p:cNvPr id="78" name="Рисунок 77" descr="Корова">
            <a:extLst>
              <a:ext uri="{FF2B5EF4-FFF2-40B4-BE49-F238E27FC236}">
                <a16:creationId xmlns:a16="http://schemas.microsoft.com/office/drawing/2014/main" xmlns="" id="{C38C0E2B-996A-407C-90E5-174B53A78D0B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707664" y="2378314"/>
            <a:ext cx="399215" cy="395345"/>
          </a:xfrm>
          <a:prstGeom prst="rect">
            <a:avLst/>
          </a:prstGeom>
        </p:spPr>
      </p:pic>
      <p:pic>
        <p:nvPicPr>
          <p:cNvPr id="79" name="Рисунок 78" descr="Овца">
            <a:extLst>
              <a:ext uri="{FF2B5EF4-FFF2-40B4-BE49-F238E27FC236}">
                <a16:creationId xmlns:a16="http://schemas.microsoft.com/office/drawing/2014/main" xmlns="" id="{D7B64CDB-84F5-4782-95B2-94AF861783AC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112479" y="2510418"/>
            <a:ext cx="331119" cy="261913"/>
          </a:xfrm>
          <a:prstGeom prst="rect">
            <a:avLst/>
          </a:prstGeom>
        </p:spPr>
      </p:pic>
      <p:pic>
        <p:nvPicPr>
          <p:cNvPr id="80" name="Рисунок 79" descr="Рыба">
            <a:extLst>
              <a:ext uri="{FF2B5EF4-FFF2-40B4-BE49-F238E27FC236}">
                <a16:creationId xmlns:a16="http://schemas.microsoft.com/office/drawing/2014/main" xmlns="" id="{63E6AF8D-DCEA-45BC-B070-CA479D4D7ED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141775" y="2299850"/>
            <a:ext cx="356000" cy="192396"/>
          </a:xfrm>
          <a:prstGeom prst="rect">
            <a:avLst/>
          </a:prstGeom>
        </p:spPr>
      </p:pic>
      <p:pic>
        <p:nvPicPr>
          <p:cNvPr id="81" name="Рисунок 80" descr="Растение">
            <a:extLst>
              <a:ext uri="{FF2B5EF4-FFF2-40B4-BE49-F238E27FC236}">
                <a16:creationId xmlns:a16="http://schemas.microsoft.com/office/drawing/2014/main" xmlns="" id="{9051E0A2-7550-4595-B745-10CC0FA35E5B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5442354" y="2405886"/>
            <a:ext cx="222087" cy="302432"/>
          </a:xfrm>
          <a:prstGeom prst="rect">
            <a:avLst/>
          </a:prstGeom>
        </p:spPr>
      </p:pic>
      <p:pic>
        <p:nvPicPr>
          <p:cNvPr id="82" name="Рисунок 81" descr="Яблоко">
            <a:extLst>
              <a:ext uri="{FF2B5EF4-FFF2-40B4-BE49-F238E27FC236}">
                <a16:creationId xmlns:a16="http://schemas.microsoft.com/office/drawing/2014/main" xmlns="" id="{36F61DAB-2733-409A-80F0-F3D84CD637B9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5661530" y="2448454"/>
            <a:ext cx="291699" cy="269194"/>
          </a:xfrm>
          <a:prstGeom prst="rect">
            <a:avLst/>
          </a:prstGeom>
        </p:spPr>
      </p:pic>
      <p:pic>
        <p:nvPicPr>
          <p:cNvPr id="83" name="Рисунок 82" descr="Краска">
            <a:extLst>
              <a:ext uri="{FF2B5EF4-FFF2-40B4-BE49-F238E27FC236}">
                <a16:creationId xmlns:a16="http://schemas.microsoft.com/office/drawing/2014/main" xmlns="" id="{144FA0DB-4774-4C24-BADE-0874C6A482D1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911617" y="2477377"/>
            <a:ext cx="305056" cy="243004"/>
          </a:xfrm>
          <a:prstGeom prst="rect">
            <a:avLst/>
          </a:prstGeom>
        </p:spPr>
      </p:pic>
      <p:pic>
        <p:nvPicPr>
          <p:cNvPr id="84" name="Рисунок 83" descr="Ветряная мельница">
            <a:extLst>
              <a:ext uri="{FF2B5EF4-FFF2-40B4-BE49-F238E27FC236}">
                <a16:creationId xmlns:a16="http://schemas.microsoft.com/office/drawing/2014/main" xmlns="" id="{43C643F4-D949-4114-B307-9C35A480722D}"/>
              </a:ext>
            </a:extLst>
          </p:cNvPr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304527" y="2448454"/>
            <a:ext cx="301313" cy="275456"/>
          </a:xfrm>
          <a:prstGeom prst="rect">
            <a:avLst/>
          </a:prstGeom>
        </p:spPr>
      </p:pic>
      <p:pic>
        <p:nvPicPr>
          <p:cNvPr id="85" name="Рисунок 84" descr="Грузовик">
            <a:extLst>
              <a:ext uri="{FF2B5EF4-FFF2-40B4-BE49-F238E27FC236}">
                <a16:creationId xmlns:a16="http://schemas.microsoft.com/office/drawing/2014/main" xmlns="" id="{41D6CB02-2824-45C7-A650-0A10E805D6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61580" y="2388306"/>
            <a:ext cx="322303" cy="368368"/>
          </a:xfrm>
          <a:prstGeom prst="rect">
            <a:avLst/>
          </a:prstGeom>
        </p:spPr>
      </p:pic>
      <p:pic>
        <p:nvPicPr>
          <p:cNvPr id="86" name="Рисунок 85" descr="Амбар">
            <a:extLst>
              <a:ext uri="{FF2B5EF4-FFF2-40B4-BE49-F238E27FC236}">
                <a16:creationId xmlns:a16="http://schemas.microsoft.com/office/drawing/2014/main" xmlns="" id="{73A610E4-52CB-4AD9-B88E-46AF2B4BEEE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88656" y="2394943"/>
            <a:ext cx="296016" cy="311377"/>
          </a:xfrm>
          <a:prstGeom prst="rect">
            <a:avLst/>
          </a:prstGeom>
        </p:spPr>
      </p:pic>
      <p:pic>
        <p:nvPicPr>
          <p:cNvPr id="87" name="Рисунок 86" descr="Коробка">
            <a:extLst>
              <a:ext uri="{FF2B5EF4-FFF2-40B4-BE49-F238E27FC236}">
                <a16:creationId xmlns:a16="http://schemas.microsoft.com/office/drawing/2014/main" xmlns="" id="{36FA4E94-EE24-4E6E-BDEB-A3214D7429CF}"/>
              </a:ext>
            </a:extLst>
          </p:cNvPr>
          <p:cNvPicPr/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6" r="-8333" b="-360"/>
          <a:stretch>
            <a:fillRect/>
          </a:stretch>
        </p:blipFill>
        <p:spPr bwMode="auto">
          <a:xfrm>
            <a:off x="9233503" y="2448454"/>
            <a:ext cx="307251" cy="28216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Блок-схема: решение 87">
            <a:extLst>
              <a:ext uri="{FF2B5EF4-FFF2-40B4-BE49-F238E27FC236}">
                <a16:creationId xmlns:a16="http://schemas.microsoft.com/office/drawing/2014/main" xmlns="" id="{EFB45E7E-A708-44A9-BB6F-9FF6BFB0ECA0}"/>
              </a:ext>
            </a:extLst>
          </p:cNvPr>
          <p:cNvSpPr/>
          <p:nvPr/>
        </p:nvSpPr>
        <p:spPr>
          <a:xfrm>
            <a:off x="4037595" y="4015380"/>
            <a:ext cx="2320795" cy="1918105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Минсельхоз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на ведение дела, регион. лизинг животных</a:t>
            </a:r>
          </a:p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льготные кредиты, 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 </a:t>
            </a:r>
            <a:r>
              <a:rPr lang="ru-RU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</a:t>
            </a:r>
          </a:p>
        </p:txBody>
      </p:sp>
      <p:sp>
        <p:nvSpPr>
          <p:cNvPr id="89" name="Блок-схема: решение 88">
            <a:extLst>
              <a:ext uri="{FF2B5EF4-FFF2-40B4-BE49-F238E27FC236}">
                <a16:creationId xmlns:a16="http://schemas.microsoft.com/office/drawing/2014/main" xmlns="" id="{FB562074-7CEF-43A3-BB09-63D5587A4FF7}"/>
              </a:ext>
            </a:extLst>
          </p:cNvPr>
          <p:cNvSpPr/>
          <p:nvPr/>
        </p:nvSpPr>
        <p:spPr>
          <a:xfrm>
            <a:off x="2062717" y="4052239"/>
            <a:ext cx="2067053" cy="1881246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Минсельхо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з: гранты на селекцию (НИОКР)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регион. лизинг</a:t>
            </a:r>
          </a:p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льготные кредиты, лизинг </a:t>
            </a:r>
            <a:r>
              <a:rPr lang="ru-RU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гарантии</a:t>
            </a:r>
          </a:p>
        </p:txBody>
      </p:sp>
      <p:sp>
        <p:nvSpPr>
          <p:cNvPr id="90" name="Блок-схема: решение 89">
            <a:extLst>
              <a:ext uri="{FF2B5EF4-FFF2-40B4-BE49-F238E27FC236}">
                <a16:creationId xmlns:a16="http://schemas.microsoft.com/office/drawing/2014/main" xmlns="" id="{2043320D-A9DD-4056-BA48-DE082C93F27D}"/>
              </a:ext>
            </a:extLst>
          </p:cNvPr>
          <p:cNvSpPr/>
          <p:nvPr/>
        </p:nvSpPr>
        <p:spPr>
          <a:xfrm>
            <a:off x="6291824" y="4033199"/>
            <a:ext cx="2173431" cy="1929169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Минсельхоз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на производств. объекты 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регион. лизинг </a:t>
            </a:r>
          </a:p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льготные кредиты, 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 </a:t>
            </a:r>
            <a:r>
              <a:rPr lang="ru-RU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гарантии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3B44DDAE-9829-44A0-BD5D-20551F842971}"/>
              </a:ext>
            </a:extLst>
          </p:cNvPr>
          <p:cNvSpPr txBox="1"/>
          <p:nvPr/>
        </p:nvSpPr>
        <p:spPr>
          <a:xfrm>
            <a:off x="2760462" y="2798529"/>
            <a:ext cx="5487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выгода и доход на этапах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ПРОИЗВОДСТВЕННОЙ ДЕЯТЕЛЬНОСТИ</a:t>
            </a:r>
          </a:p>
        </p:txBody>
      </p:sp>
      <p:sp>
        <p:nvSpPr>
          <p:cNvPr id="92" name="Трапеция 91">
            <a:extLst>
              <a:ext uri="{FF2B5EF4-FFF2-40B4-BE49-F238E27FC236}">
                <a16:creationId xmlns:a16="http://schemas.microsoft.com/office/drawing/2014/main" xmlns="" id="{88515DA4-CAEF-4345-80CD-BAB1F0E4A36D}"/>
              </a:ext>
            </a:extLst>
          </p:cNvPr>
          <p:cNvSpPr/>
          <p:nvPr/>
        </p:nvSpPr>
        <p:spPr>
          <a:xfrm>
            <a:off x="662127" y="4532727"/>
            <a:ext cx="1757519" cy="1317917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Минсельхоз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 лизинг</a:t>
            </a:r>
          </a:p>
          <a:p>
            <a:pPr algn="ctr"/>
            <a:endParaRPr lang="ru-RU" sz="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льготные кредиты, </a:t>
            </a:r>
          </a:p>
          <a:p>
            <a:pPr algn="ctr"/>
            <a:endParaRPr lang="ru-RU" sz="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 спецтехники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гарантии «</a:t>
            </a:r>
            <a:r>
              <a:rPr lang="ru-RU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лесобилеты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9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3" name="Стрелка: влево-вправо 92">
            <a:extLst>
              <a:ext uri="{FF2B5EF4-FFF2-40B4-BE49-F238E27FC236}">
                <a16:creationId xmlns:a16="http://schemas.microsoft.com/office/drawing/2014/main" xmlns="" id="{F6B7D920-E402-4838-9C53-A33A9DFE46B2}"/>
              </a:ext>
            </a:extLst>
          </p:cNvPr>
          <p:cNvSpPr/>
          <p:nvPr/>
        </p:nvSpPr>
        <p:spPr>
          <a:xfrm>
            <a:off x="1350984" y="5894344"/>
            <a:ext cx="8306478" cy="644568"/>
          </a:xfrm>
          <a:prstGeom prst="leftRightArrow">
            <a:avLst/>
          </a:prstGeom>
          <a:gradFill flip="none" rotWithShape="1">
            <a:gsLst>
              <a:gs pos="0">
                <a:srgbClr val="DEAAE4">
                  <a:tint val="66000"/>
                  <a:satMod val="160000"/>
                </a:srgbClr>
              </a:gs>
              <a:gs pos="50000">
                <a:srgbClr val="DEAAE4">
                  <a:tint val="44500"/>
                  <a:satMod val="160000"/>
                </a:srgbClr>
              </a:gs>
              <a:gs pos="100000">
                <a:srgbClr val="DEAAE4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ПРОИЗВОДСТВЕННОЙ ДЕЯТЕЛЬНОСТИ </a:t>
            </a:r>
            <a:r>
              <a:rPr lang="ru-RU" sz="11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(меры гос. поддержки)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Блок-схема: решение 93">
            <a:extLst>
              <a:ext uri="{FF2B5EF4-FFF2-40B4-BE49-F238E27FC236}">
                <a16:creationId xmlns:a16="http://schemas.microsoft.com/office/drawing/2014/main" xmlns="" id="{D8F16F87-B211-4C29-92A7-DACEE429FC99}"/>
              </a:ext>
            </a:extLst>
          </p:cNvPr>
          <p:cNvSpPr/>
          <p:nvPr/>
        </p:nvSpPr>
        <p:spPr>
          <a:xfrm>
            <a:off x="8100299" y="4004316"/>
            <a:ext cx="2173431" cy="1929169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Минсельхоз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на производств. объекты </a:t>
            </a:r>
          </a:p>
          <a:p>
            <a:pPr algn="ctr"/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регион. лизинг </a:t>
            </a:r>
          </a:p>
          <a:p>
            <a:pPr algn="ctr"/>
            <a:r>
              <a:rPr lang="ru-RU" sz="9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льготные кредиты, лизинг </a:t>
            </a:r>
            <a:r>
              <a:rPr lang="ru-RU" sz="9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</a:t>
            </a:r>
            <a:r>
              <a:rPr lang="ru-RU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гарантии</a:t>
            </a:r>
          </a:p>
        </p:txBody>
      </p:sp>
      <p:sp>
        <p:nvSpPr>
          <p:cNvPr id="95" name="Облачко с текстом: прямоугольное со скругленными углами 94">
            <a:extLst>
              <a:ext uri="{FF2B5EF4-FFF2-40B4-BE49-F238E27FC236}">
                <a16:creationId xmlns:a16="http://schemas.microsoft.com/office/drawing/2014/main" xmlns="" id="{2774FB30-0E85-465E-B923-A7C7C270D29A}"/>
              </a:ext>
            </a:extLst>
          </p:cNvPr>
          <p:cNvSpPr/>
          <p:nvPr/>
        </p:nvSpPr>
        <p:spPr>
          <a:xfrm>
            <a:off x="5805145" y="4054135"/>
            <a:ext cx="809445" cy="458577"/>
          </a:xfrm>
          <a:prstGeom prst="wedgeRoundRectCallout">
            <a:avLst>
              <a:gd name="adj1" fmla="val -58927"/>
              <a:gd name="adj2" fmla="val 91493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1,5 до 3 млн. руб</a:t>
            </a:r>
            <a:r>
              <a:rPr lang="ru-RU" sz="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6" name="Облачко с текстом: прямоугольное со скругленными углами 95">
            <a:extLst>
              <a:ext uri="{FF2B5EF4-FFF2-40B4-BE49-F238E27FC236}">
                <a16:creationId xmlns:a16="http://schemas.microsoft.com/office/drawing/2014/main" xmlns="" id="{1C27CFCC-2EC5-442F-AA0E-844E3F53C960}"/>
              </a:ext>
            </a:extLst>
          </p:cNvPr>
          <p:cNvSpPr/>
          <p:nvPr/>
        </p:nvSpPr>
        <p:spPr>
          <a:xfrm>
            <a:off x="3724922" y="4268600"/>
            <a:ext cx="809445" cy="458577"/>
          </a:xfrm>
          <a:prstGeom prst="wedgeRoundRectCallout">
            <a:avLst>
              <a:gd name="adj1" fmla="val -58927"/>
              <a:gd name="adj2" fmla="val 91493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10 млн. руб.</a:t>
            </a:r>
          </a:p>
        </p:txBody>
      </p:sp>
      <p:sp>
        <p:nvSpPr>
          <p:cNvPr id="97" name="Облачко с текстом: прямоугольное со скругленными углами 96">
            <a:extLst>
              <a:ext uri="{FF2B5EF4-FFF2-40B4-BE49-F238E27FC236}">
                <a16:creationId xmlns:a16="http://schemas.microsoft.com/office/drawing/2014/main" xmlns="" id="{75AEF9C0-4418-4C20-8ECD-4ECCD9BE3467}"/>
              </a:ext>
            </a:extLst>
          </p:cNvPr>
          <p:cNvSpPr/>
          <p:nvPr/>
        </p:nvSpPr>
        <p:spPr>
          <a:xfrm>
            <a:off x="7951776" y="4227807"/>
            <a:ext cx="809445" cy="458577"/>
          </a:xfrm>
          <a:prstGeom prst="wedgeRoundRectCallout">
            <a:avLst>
              <a:gd name="adj1" fmla="val -72847"/>
              <a:gd name="adj2" fmla="val 63519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 млн. руб.</a:t>
            </a:r>
          </a:p>
        </p:txBody>
      </p:sp>
      <p:sp>
        <p:nvSpPr>
          <p:cNvPr id="98" name="Облачко с текстом: прямоугольное со скругленными углами 97">
            <a:extLst>
              <a:ext uri="{FF2B5EF4-FFF2-40B4-BE49-F238E27FC236}">
                <a16:creationId xmlns:a16="http://schemas.microsoft.com/office/drawing/2014/main" xmlns="" id="{94165C67-A7A5-4CF7-BC7C-F7ADB223B1D3}"/>
              </a:ext>
            </a:extLst>
          </p:cNvPr>
          <p:cNvSpPr/>
          <p:nvPr/>
        </p:nvSpPr>
        <p:spPr>
          <a:xfrm>
            <a:off x="3587984" y="5316253"/>
            <a:ext cx="1032354" cy="458577"/>
          </a:xfrm>
          <a:prstGeom prst="wedgeRoundRectCallout">
            <a:avLst>
              <a:gd name="adj1" fmla="val -47245"/>
              <a:gd name="adj2" fmla="val -90321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25 млн. руб.</a:t>
            </a:r>
          </a:p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1% до 5%</a:t>
            </a:r>
          </a:p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8 лет</a:t>
            </a:r>
          </a:p>
        </p:txBody>
      </p:sp>
      <p:sp>
        <p:nvSpPr>
          <p:cNvPr id="99" name="Облачко с текстом: прямоугольное со скругленными углами 98">
            <a:extLst>
              <a:ext uri="{FF2B5EF4-FFF2-40B4-BE49-F238E27FC236}">
                <a16:creationId xmlns:a16="http://schemas.microsoft.com/office/drawing/2014/main" xmlns="" id="{85FB0BEC-2509-4B58-95E4-A078A8241E05}"/>
              </a:ext>
            </a:extLst>
          </p:cNvPr>
          <p:cNvSpPr/>
          <p:nvPr/>
        </p:nvSpPr>
        <p:spPr>
          <a:xfrm>
            <a:off x="262180" y="4894621"/>
            <a:ext cx="661042" cy="871862"/>
          </a:xfrm>
          <a:prstGeom prst="wedgeRoundRectCallout">
            <a:avLst>
              <a:gd name="adj1" fmla="val 87844"/>
              <a:gd name="adj2" fmla="val -585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млн. руб. </a:t>
            </a:r>
          </a:p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 лет</a:t>
            </a:r>
          </a:p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3-6%</a:t>
            </a:r>
          </a:p>
          <a:p>
            <a:pPr algn="ctr"/>
            <a:endParaRPr lang="ru-RU" sz="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Облачко с текстом: прямоугольное со скругленными углами 99">
            <a:extLst>
              <a:ext uri="{FF2B5EF4-FFF2-40B4-BE49-F238E27FC236}">
                <a16:creationId xmlns:a16="http://schemas.microsoft.com/office/drawing/2014/main" xmlns="" id="{E79CCBC4-2051-45CB-8166-BBDF52EA0DCF}"/>
              </a:ext>
            </a:extLst>
          </p:cNvPr>
          <p:cNvSpPr/>
          <p:nvPr/>
        </p:nvSpPr>
        <p:spPr>
          <a:xfrm>
            <a:off x="7794028" y="5303739"/>
            <a:ext cx="1092585" cy="621207"/>
          </a:xfrm>
          <a:prstGeom prst="wedgeRoundRectCallout">
            <a:avLst>
              <a:gd name="adj1" fmla="val -41677"/>
              <a:gd name="adj2" fmla="val -86741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50\100 млн. руб.</a:t>
            </a:r>
          </a:p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1% до 5%</a:t>
            </a:r>
          </a:p>
          <a:p>
            <a:pPr algn="ctr"/>
            <a:r>
              <a:rPr lang="ru-RU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15 лет</a:t>
            </a:r>
          </a:p>
        </p:txBody>
      </p:sp>
      <p:sp>
        <p:nvSpPr>
          <p:cNvPr id="101" name="Облачко с текстом: прямоугольное со скругленными углами 100">
            <a:extLst>
              <a:ext uri="{FF2B5EF4-FFF2-40B4-BE49-F238E27FC236}">
                <a16:creationId xmlns:a16="http://schemas.microsoft.com/office/drawing/2014/main" xmlns="" id="{3581B644-8E14-4D9E-9814-09573C922C15}"/>
              </a:ext>
            </a:extLst>
          </p:cNvPr>
          <p:cNvSpPr/>
          <p:nvPr/>
        </p:nvSpPr>
        <p:spPr>
          <a:xfrm>
            <a:off x="5775647" y="5457171"/>
            <a:ext cx="1032354" cy="458577"/>
          </a:xfrm>
          <a:prstGeom prst="wedgeRoundRectCallout">
            <a:avLst>
              <a:gd name="adj1" fmla="val -81153"/>
              <a:gd name="adj2" fmla="val -91677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млн. руб.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1% до 5%</a:t>
            </a:r>
          </a:p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лет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C30F33F-8052-43D1-861A-FC4F9F18161E}"/>
              </a:ext>
            </a:extLst>
          </p:cNvPr>
          <p:cNvPicPr>
            <a:picLocks noChangeAspect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486296" y="61892"/>
            <a:ext cx="2268702" cy="530815"/>
          </a:xfrm>
          <a:prstGeom prst="rect">
            <a:avLst/>
          </a:prstGeom>
        </p:spPr>
      </p:pic>
      <p:sp>
        <p:nvSpPr>
          <p:cNvPr id="60" name="Стрелка: вверх-вниз 59">
            <a:extLst>
              <a:ext uri="{FF2B5EF4-FFF2-40B4-BE49-F238E27FC236}">
                <a16:creationId xmlns:a16="http://schemas.microsoft.com/office/drawing/2014/main" xmlns="" id="{8EE4F1CF-F835-410F-8B2F-E3522A64E31A}"/>
              </a:ext>
            </a:extLst>
          </p:cNvPr>
          <p:cNvSpPr/>
          <p:nvPr/>
        </p:nvSpPr>
        <p:spPr>
          <a:xfrm>
            <a:off x="9717281" y="1121312"/>
            <a:ext cx="791415" cy="2901164"/>
          </a:xfrm>
          <a:prstGeom prst="upDownArrow">
            <a:avLst>
              <a:gd name="adj1" fmla="val 50000"/>
              <a:gd name="adj2" fmla="val 52620"/>
            </a:avLst>
          </a:prstGeom>
          <a:solidFill>
            <a:schemeClr val="bg1"/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82951" tIns="41475" rIns="82951" bIns="414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endParaRPr lang="ru-RU" sz="127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+60%</a:t>
            </a:r>
            <a:endParaRPr lang="ru-RU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Надпись 149">
            <a:extLst>
              <a:ext uri="{FF2B5EF4-FFF2-40B4-BE49-F238E27FC236}">
                <a16:creationId xmlns:a16="http://schemas.microsoft.com/office/drawing/2014/main" xmlns="" id="{BE195CAF-DEC1-4E4E-98EC-C3B2022CA53B}"/>
              </a:ext>
            </a:extLst>
          </p:cNvPr>
          <p:cNvSpPr txBox="1"/>
          <p:nvPr/>
        </p:nvSpPr>
        <p:spPr>
          <a:xfrm>
            <a:off x="10386574" y="1809862"/>
            <a:ext cx="1569189" cy="136476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Каналы сбыта,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доступные предпринимателям </a:t>
            </a:r>
            <a:r>
              <a:rPr lang="ru-RU" sz="1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только</a:t>
            </a:r>
            <a:r>
              <a:rPr lang="ru-RU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через систему кооперации</a:t>
            </a:r>
          </a:p>
        </p:txBody>
      </p:sp>
      <p:sp>
        <p:nvSpPr>
          <p:cNvPr id="62" name="Надпись 21">
            <a:extLst>
              <a:ext uri="{FF2B5EF4-FFF2-40B4-BE49-F238E27FC236}">
                <a16:creationId xmlns:a16="http://schemas.microsoft.com/office/drawing/2014/main" xmlns="" id="{7CAF35A2-42E3-4140-B2F3-8DA46C010B25}"/>
              </a:ext>
            </a:extLst>
          </p:cNvPr>
          <p:cNvSpPr txBox="1"/>
          <p:nvPr/>
        </p:nvSpPr>
        <p:spPr>
          <a:xfrm>
            <a:off x="10295937" y="3981776"/>
            <a:ext cx="1819588" cy="24789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ЦЕЛИ: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ru-RU" sz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минимизация вклада сферы обращения до 60%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оптимизация размера мер государственной поддержки для развития малых форм хозяйствования через систему комплексного планирования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003659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956" y="177840"/>
            <a:ext cx="8401263" cy="48321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СОЗДАЕМ НОВЫЕ КООПЕРАТИВЫ </a:t>
            </a:r>
            <a:r>
              <a:rPr lang="mr-IN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–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ПОШАГОВЫЙ АЛГОРИТМ</a:t>
            </a:r>
          </a:p>
        </p:txBody>
      </p:sp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xmlns="" id="{7421BC4D-8F4F-4E56-AEE6-14A11FD333E2}"/>
              </a:ext>
            </a:extLst>
          </p:cNvPr>
          <p:cNvSpPr/>
          <p:nvPr/>
        </p:nvSpPr>
        <p:spPr>
          <a:xfrm>
            <a:off x="592020" y="1251765"/>
            <a:ext cx="5413772" cy="1034288"/>
          </a:xfrm>
          <a:prstGeom prst="rect">
            <a:avLst/>
          </a:prstGeom>
          <a:noFill/>
          <a:ln>
            <a:solidFill>
              <a:srgbClr val="59AE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658" tIns="32658" rIns="65315" bIns="0" rtlCol="0" anchor="ctr"/>
          <a:lstStyle/>
          <a:p>
            <a:r>
              <a:rPr lang="ru-RU" sz="14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Пошаговый алгоритм действий: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sz="14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Объединиться (создать оргкомитет) и спланировать</a:t>
            </a:r>
          </a:p>
          <a:p>
            <a:pPr marL="259232" indent="-259232">
              <a:buFont typeface="Arial" panose="020B0604020202020204" pitchFamily="34" charset="0"/>
              <a:buChar char="•"/>
            </a:pPr>
            <a:r>
              <a:rPr lang="ru-RU" sz="1452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Оформить и работать</a:t>
            </a:r>
          </a:p>
        </p:txBody>
      </p:sp>
      <p:sp>
        <p:nvSpPr>
          <p:cNvPr id="6" name="Надпись 131">
            <a:extLst>
              <a:ext uri="{FF2B5EF4-FFF2-40B4-BE49-F238E27FC236}">
                <a16:creationId xmlns:a16="http://schemas.microsoft.com/office/drawing/2014/main" xmlns="" id="{62F2D2A1-9446-4597-8C43-B5B6544EB880}"/>
              </a:ext>
            </a:extLst>
          </p:cNvPr>
          <p:cNvSpPr txBox="1"/>
          <p:nvPr/>
        </p:nvSpPr>
        <p:spPr>
          <a:xfrm>
            <a:off x="6324200" y="1411567"/>
            <a:ext cx="1404567" cy="784253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Закупаем</a:t>
            </a:r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сырье и материалы</a:t>
            </a:r>
          </a:p>
          <a:p>
            <a:pPr algn="ctr"/>
            <a:r>
              <a:rPr lang="ru-RU" sz="127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Надпись 133">
            <a:extLst>
              <a:ext uri="{FF2B5EF4-FFF2-40B4-BE49-F238E27FC236}">
                <a16:creationId xmlns:a16="http://schemas.microsoft.com/office/drawing/2014/main" xmlns="" id="{7733B22D-4C2B-4A16-B6DA-3B1C1E08784E}"/>
              </a:ext>
            </a:extLst>
          </p:cNvPr>
          <p:cNvSpPr txBox="1"/>
          <p:nvPr/>
        </p:nvSpPr>
        <p:spPr>
          <a:xfrm>
            <a:off x="7915919" y="1411567"/>
            <a:ext cx="1404567" cy="784253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Перерабатываем </a:t>
            </a:r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свою продукцию (первичная переработка)</a:t>
            </a:r>
          </a:p>
        </p:txBody>
      </p:sp>
      <p:sp>
        <p:nvSpPr>
          <p:cNvPr id="9" name="Надпись 134">
            <a:extLst>
              <a:ext uri="{FF2B5EF4-FFF2-40B4-BE49-F238E27FC236}">
                <a16:creationId xmlns:a16="http://schemas.microsoft.com/office/drawing/2014/main" xmlns="" id="{1F27290E-ED6C-4020-9C11-DCB37F7D84F9}"/>
              </a:ext>
            </a:extLst>
          </p:cNvPr>
          <p:cNvSpPr txBox="1"/>
          <p:nvPr/>
        </p:nvSpPr>
        <p:spPr>
          <a:xfrm>
            <a:off x="9457213" y="1387266"/>
            <a:ext cx="1112822" cy="79314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Продаем </a:t>
            </a:r>
            <a:endParaRPr lang="ru-RU" sz="108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свою продукцию</a:t>
            </a:r>
          </a:p>
        </p:txBody>
      </p:sp>
      <p:sp>
        <p:nvSpPr>
          <p:cNvPr id="10" name="Надпись 151">
            <a:extLst>
              <a:ext uri="{FF2B5EF4-FFF2-40B4-BE49-F238E27FC236}">
                <a16:creationId xmlns:a16="http://schemas.microsoft.com/office/drawing/2014/main" xmlns="" id="{C29C5989-90A6-4FA8-8ECE-70E43C0EEC25}"/>
              </a:ext>
            </a:extLst>
          </p:cNvPr>
          <p:cNvSpPr txBox="1"/>
          <p:nvPr/>
        </p:nvSpPr>
        <p:spPr>
          <a:xfrm>
            <a:off x="4461120" y="5185166"/>
            <a:ext cx="1266088" cy="792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</a:t>
            </a:r>
            <a:endParaRPr lang="ru-RU" sz="108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(регистрация в ФНС)</a:t>
            </a:r>
          </a:p>
        </p:txBody>
      </p:sp>
      <p:sp>
        <p:nvSpPr>
          <p:cNvPr id="11" name="Надпись 152">
            <a:extLst>
              <a:ext uri="{FF2B5EF4-FFF2-40B4-BE49-F238E27FC236}">
                <a16:creationId xmlns:a16="http://schemas.microsoft.com/office/drawing/2014/main" xmlns="" id="{A4193FF3-B289-45C6-913A-477A13834AF1}"/>
              </a:ext>
            </a:extLst>
          </p:cNvPr>
          <p:cNvSpPr txBox="1"/>
          <p:nvPr/>
        </p:nvSpPr>
        <p:spPr>
          <a:xfrm>
            <a:off x="6012401" y="5185166"/>
            <a:ext cx="1243095" cy="792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Субъект МСП</a:t>
            </a:r>
            <a:endParaRPr lang="ru-RU" sz="108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(регистрация в реестре ФНС)</a:t>
            </a:r>
          </a:p>
        </p:txBody>
      </p:sp>
      <p:sp>
        <p:nvSpPr>
          <p:cNvPr id="12" name="Надпись 153">
            <a:extLst>
              <a:ext uri="{FF2B5EF4-FFF2-40B4-BE49-F238E27FC236}">
                <a16:creationId xmlns:a16="http://schemas.microsoft.com/office/drawing/2014/main" xmlns="" id="{8C31D159-6E4A-4076-9549-E6FF423AA621}"/>
              </a:ext>
            </a:extLst>
          </p:cNvPr>
          <p:cNvSpPr txBox="1"/>
          <p:nvPr/>
        </p:nvSpPr>
        <p:spPr>
          <a:xfrm>
            <a:off x="7488944" y="5155291"/>
            <a:ext cx="1358860" cy="8166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998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Сельхозтоваро-</a:t>
            </a:r>
            <a:endParaRPr lang="ru-RU" sz="998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998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производитель</a:t>
            </a:r>
            <a:endParaRPr lang="ru-RU" sz="998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998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(регистрация в Минсельхозе региона)</a:t>
            </a:r>
          </a:p>
        </p:txBody>
      </p:sp>
      <p:sp>
        <p:nvSpPr>
          <p:cNvPr id="13" name="Надпись 154">
            <a:extLst>
              <a:ext uri="{FF2B5EF4-FFF2-40B4-BE49-F238E27FC236}">
                <a16:creationId xmlns:a16="http://schemas.microsoft.com/office/drawing/2014/main" xmlns="" id="{80E85FB6-173C-453F-83D5-3AF7DAEBFCE2}"/>
              </a:ext>
            </a:extLst>
          </p:cNvPr>
          <p:cNvSpPr txBox="1"/>
          <p:nvPr/>
        </p:nvSpPr>
        <p:spPr>
          <a:xfrm>
            <a:off x="9070744" y="5191288"/>
            <a:ext cx="1102059" cy="792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98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Бухгалтерия</a:t>
            </a:r>
          </a:p>
          <a:p>
            <a:pPr algn="ctr"/>
            <a:endParaRPr lang="ru-RU" sz="998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98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Расчетный счет в банке</a:t>
            </a:r>
          </a:p>
        </p:txBody>
      </p:sp>
      <p:sp>
        <p:nvSpPr>
          <p:cNvPr id="14" name="Надпись 142">
            <a:extLst>
              <a:ext uri="{FF2B5EF4-FFF2-40B4-BE49-F238E27FC236}">
                <a16:creationId xmlns:a16="http://schemas.microsoft.com/office/drawing/2014/main" xmlns="" id="{6B710CD3-72E9-424C-8E6F-13B63B18D014}"/>
              </a:ext>
            </a:extLst>
          </p:cNvPr>
          <p:cNvSpPr txBox="1"/>
          <p:nvPr/>
        </p:nvSpPr>
        <p:spPr>
          <a:xfrm>
            <a:off x="2114049" y="2560943"/>
            <a:ext cx="1192414" cy="7842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Планируем</a:t>
            </a:r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деятельность кооператива</a:t>
            </a:r>
          </a:p>
        </p:txBody>
      </p:sp>
      <p:sp>
        <p:nvSpPr>
          <p:cNvPr id="15" name="Надпись 143">
            <a:extLst>
              <a:ext uri="{FF2B5EF4-FFF2-40B4-BE49-F238E27FC236}">
                <a16:creationId xmlns:a16="http://schemas.microsoft.com/office/drawing/2014/main" xmlns="" id="{DD0869CE-7A8F-4642-8C59-50E881E8196F}"/>
              </a:ext>
            </a:extLst>
          </p:cNvPr>
          <p:cNvSpPr txBox="1"/>
          <p:nvPr/>
        </p:nvSpPr>
        <p:spPr>
          <a:xfrm>
            <a:off x="3531406" y="2560944"/>
            <a:ext cx="1192414" cy="816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Меры поддержки </a:t>
            </a:r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кооператива</a:t>
            </a:r>
          </a:p>
        </p:txBody>
      </p:sp>
      <p:sp>
        <p:nvSpPr>
          <p:cNvPr id="16" name="Надпись 144">
            <a:extLst>
              <a:ext uri="{FF2B5EF4-FFF2-40B4-BE49-F238E27FC236}">
                <a16:creationId xmlns:a16="http://schemas.microsoft.com/office/drawing/2014/main" xmlns="" id="{4C158595-30DC-417F-8CCE-553450851F63}"/>
              </a:ext>
            </a:extLst>
          </p:cNvPr>
          <p:cNvSpPr txBox="1"/>
          <p:nvPr/>
        </p:nvSpPr>
        <p:spPr>
          <a:xfrm>
            <a:off x="4948763" y="2560944"/>
            <a:ext cx="1192414" cy="8166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Финансы</a:t>
            </a:r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банковские продукты</a:t>
            </a:r>
          </a:p>
        </p:txBody>
      </p:sp>
      <p:sp>
        <p:nvSpPr>
          <p:cNvPr id="17" name="Надпись 151">
            <a:extLst>
              <a:ext uri="{FF2B5EF4-FFF2-40B4-BE49-F238E27FC236}">
                <a16:creationId xmlns:a16="http://schemas.microsoft.com/office/drawing/2014/main" xmlns="" id="{1B5C402E-A5F6-4BEB-9CAF-CFC2E850184D}"/>
              </a:ext>
            </a:extLst>
          </p:cNvPr>
          <p:cNvSpPr txBox="1"/>
          <p:nvPr/>
        </p:nvSpPr>
        <p:spPr>
          <a:xfrm>
            <a:off x="592020" y="2560943"/>
            <a:ext cx="1267243" cy="792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Объединяемся</a:t>
            </a:r>
            <a:endParaRPr lang="ru-RU" sz="108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sz="108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Оргкомитет</a:t>
            </a:r>
          </a:p>
        </p:txBody>
      </p:sp>
      <p:sp>
        <p:nvSpPr>
          <p:cNvPr id="18" name="Надпись 154">
            <a:extLst>
              <a:ext uri="{FF2B5EF4-FFF2-40B4-BE49-F238E27FC236}">
                <a16:creationId xmlns:a16="http://schemas.microsoft.com/office/drawing/2014/main" xmlns="" id="{DEBEAAEA-1695-4BAB-9FAD-781204F58208}"/>
              </a:ext>
            </a:extLst>
          </p:cNvPr>
          <p:cNvSpPr txBox="1"/>
          <p:nvPr/>
        </p:nvSpPr>
        <p:spPr>
          <a:xfrm>
            <a:off x="10463897" y="5191288"/>
            <a:ext cx="1102059" cy="7922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98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Вступаем в ревизионный союз</a:t>
            </a:r>
          </a:p>
        </p:txBody>
      </p:sp>
      <p:sp>
        <p:nvSpPr>
          <p:cNvPr id="19" name="Стрелка: шеврон 18">
            <a:extLst>
              <a:ext uri="{FF2B5EF4-FFF2-40B4-BE49-F238E27FC236}">
                <a16:creationId xmlns:a16="http://schemas.microsoft.com/office/drawing/2014/main" xmlns="" id="{2C8CB622-D3C4-443D-955C-7B614F8AB80B}"/>
              </a:ext>
            </a:extLst>
          </p:cNvPr>
          <p:cNvSpPr/>
          <p:nvPr/>
        </p:nvSpPr>
        <p:spPr>
          <a:xfrm>
            <a:off x="1891454" y="2709455"/>
            <a:ext cx="222595" cy="405107"/>
          </a:xfrm>
          <a:prstGeom prst="chevron">
            <a:avLst/>
          </a:prstGeom>
          <a:solidFill>
            <a:srgbClr val="5DB5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89B9872-B82E-4C47-990E-C103675A01CC}"/>
              </a:ext>
            </a:extLst>
          </p:cNvPr>
          <p:cNvSpPr txBox="1"/>
          <p:nvPr/>
        </p:nvSpPr>
        <p:spPr>
          <a:xfrm>
            <a:off x="6543727" y="2472134"/>
            <a:ext cx="1267243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0" dirty="0" err="1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 снабжение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1007530-91C5-432F-92F8-601F8453074B}"/>
              </a:ext>
            </a:extLst>
          </p:cNvPr>
          <p:cNvSpPr txBox="1"/>
          <p:nvPr/>
        </p:nvSpPr>
        <p:spPr>
          <a:xfrm>
            <a:off x="7810970" y="2437365"/>
            <a:ext cx="1696668" cy="472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0" dirty="0" err="1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перерабатывающий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71389C59-A518-4FFE-A4AC-9B0176B92A82}"/>
              </a:ext>
            </a:extLst>
          </p:cNvPr>
          <p:cNvSpPr/>
          <p:nvPr/>
        </p:nvSpPr>
        <p:spPr>
          <a:xfrm>
            <a:off x="6433837" y="3114562"/>
            <a:ext cx="5397529" cy="559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89" dirty="0">
                <a:latin typeface="Arial" panose="020B0604020202020204" pitchFamily="34" charset="0"/>
                <a:cs typeface="Arial" panose="020B0604020202020204" pitchFamily="34" charset="0"/>
              </a:rPr>
              <a:t>Создаем кооперативы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D7632C-2980-48F0-AF94-D372BD6193FB}"/>
              </a:ext>
            </a:extLst>
          </p:cNvPr>
          <p:cNvSpPr txBox="1"/>
          <p:nvPr/>
        </p:nvSpPr>
        <p:spPr>
          <a:xfrm>
            <a:off x="9507638" y="2431978"/>
            <a:ext cx="1194776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0" dirty="0" err="1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сбытовой </a:t>
            </a: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:a16="http://schemas.microsoft.com/office/drawing/2014/main" xmlns="" id="{C4DF140B-F64A-4BC6-AC4F-5CAC2CCC839E}"/>
              </a:ext>
            </a:extLst>
          </p:cNvPr>
          <p:cNvSpPr/>
          <p:nvPr/>
        </p:nvSpPr>
        <p:spPr>
          <a:xfrm>
            <a:off x="3338654" y="2744223"/>
            <a:ext cx="222595" cy="405107"/>
          </a:xfrm>
          <a:prstGeom prst="chevron">
            <a:avLst/>
          </a:prstGeom>
          <a:solidFill>
            <a:srgbClr val="5DB5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:a16="http://schemas.microsoft.com/office/drawing/2014/main" xmlns="" id="{85C4D374-483E-4E83-94E8-1A3CE3CE6855}"/>
              </a:ext>
            </a:extLst>
          </p:cNvPr>
          <p:cNvSpPr/>
          <p:nvPr/>
        </p:nvSpPr>
        <p:spPr>
          <a:xfrm>
            <a:off x="4758853" y="2750516"/>
            <a:ext cx="222595" cy="405107"/>
          </a:xfrm>
          <a:prstGeom prst="chevron">
            <a:avLst/>
          </a:prstGeom>
          <a:solidFill>
            <a:srgbClr val="5DB5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xmlns="" id="{E66469FF-BB66-4B0B-AE09-77BB6838DF83}"/>
              </a:ext>
            </a:extLst>
          </p:cNvPr>
          <p:cNvSpPr/>
          <p:nvPr/>
        </p:nvSpPr>
        <p:spPr>
          <a:xfrm>
            <a:off x="5770845" y="5400484"/>
            <a:ext cx="222595" cy="40510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xmlns="" id="{EC61656B-C5A7-48EC-AB4F-823028178469}"/>
              </a:ext>
            </a:extLst>
          </p:cNvPr>
          <p:cNvSpPr/>
          <p:nvPr/>
        </p:nvSpPr>
        <p:spPr>
          <a:xfrm>
            <a:off x="7267235" y="5400483"/>
            <a:ext cx="222595" cy="40510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xmlns="" id="{3233E4CD-B1B3-4074-BA70-E6795E73341C}"/>
              </a:ext>
            </a:extLst>
          </p:cNvPr>
          <p:cNvSpPr/>
          <p:nvPr/>
        </p:nvSpPr>
        <p:spPr>
          <a:xfrm>
            <a:off x="8890966" y="5400486"/>
            <a:ext cx="222595" cy="40510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xmlns="" id="{8AD78D5D-8498-4CE9-98E0-F81353806B9E}"/>
              </a:ext>
            </a:extLst>
          </p:cNvPr>
          <p:cNvSpPr/>
          <p:nvPr/>
        </p:nvSpPr>
        <p:spPr>
          <a:xfrm>
            <a:off x="10241302" y="5400487"/>
            <a:ext cx="222595" cy="405107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>
              <a:solidFill>
                <a:schemeClr val="tx1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3236743-63E8-48C4-AA1F-274893336742}"/>
              </a:ext>
            </a:extLst>
          </p:cNvPr>
          <p:cNvSpPr/>
          <p:nvPr/>
        </p:nvSpPr>
        <p:spPr>
          <a:xfrm>
            <a:off x="579421" y="3449984"/>
            <a:ext cx="1267243" cy="8777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7" dirty="0">
                <a:latin typeface="Arial" panose="020B0604020202020204" pitchFamily="34" charset="0"/>
                <a:cs typeface="Arial" panose="020B0604020202020204" pitchFamily="34" charset="0"/>
              </a:rPr>
              <a:t>Решение о создании Оргкомитета по регистрации с/х потребительского кооператива.</a:t>
            </a:r>
          </a:p>
        </p:txBody>
      </p:sp>
      <p:sp>
        <p:nvSpPr>
          <p:cNvPr id="31" name="Блок-схема: документ 30">
            <a:extLst>
              <a:ext uri="{FF2B5EF4-FFF2-40B4-BE49-F238E27FC236}">
                <a16:creationId xmlns:a16="http://schemas.microsoft.com/office/drawing/2014/main" xmlns="" id="{159B7542-B767-4DA7-B3B1-D408B7997EA0}"/>
              </a:ext>
            </a:extLst>
          </p:cNvPr>
          <p:cNvSpPr/>
          <p:nvPr/>
        </p:nvSpPr>
        <p:spPr>
          <a:xfrm>
            <a:off x="579420" y="4449038"/>
            <a:ext cx="1254643" cy="706253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7" dirty="0">
                <a:latin typeface="Arial" panose="020B0604020202020204" pitchFamily="34" charset="0"/>
                <a:cs typeface="Arial" panose="020B0604020202020204" pitchFamily="34" charset="0"/>
              </a:rPr>
              <a:t>Протокол заседания инициативной группы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A0CE5665-DAEE-4EB0-BF88-468C374B005F}"/>
              </a:ext>
            </a:extLst>
          </p:cNvPr>
          <p:cNvSpPr/>
          <p:nvPr/>
        </p:nvSpPr>
        <p:spPr>
          <a:xfrm>
            <a:off x="2088149" y="3493708"/>
            <a:ext cx="1991861" cy="894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7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плана деятельности кооператива. </a:t>
            </a:r>
          </a:p>
          <a:p>
            <a:r>
              <a:rPr lang="ru-RU" sz="907" dirty="0">
                <a:latin typeface="Arial" panose="020B0604020202020204" pitchFamily="34" charset="0"/>
                <a:cs typeface="Arial" panose="020B0604020202020204" pitchFamily="34" charset="0"/>
              </a:rPr>
              <a:t>Выбор ключевых контрагентов.</a:t>
            </a:r>
          </a:p>
          <a:p>
            <a:r>
              <a:rPr lang="ru-RU" sz="907" dirty="0">
                <a:latin typeface="Arial" panose="020B0604020202020204" pitchFamily="34" charset="0"/>
                <a:cs typeface="Arial" panose="020B0604020202020204" pitchFamily="34" charset="0"/>
              </a:rPr>
              <a:t>Проработка схемы финансирования.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4A86E32A-5B5E-4C6D-A149-A827E7ADBCC3}"/>
              </a:ext>
            </a:extLst>
          </p:cNvPr>
          <p:cNvSpPr/>
          <p:nvPr/>
        </p:nvSpPr>
        <p:spPr>
          <a:xfrm>
            <a:off x="4189276" y="3508421"/>
            <a:ext cx="1919185" cy="894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907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проекта в регионе: центры и фонды поддержки с/х кооперации, органы исполнительной власти.</a:t>
            </a:r>
          </a:p>
        </p:txBody>
      </p:sp>
      <p:sp>
        <p:nvSpPr>
          <p:cNvPr id="34" name="Блок-схема: документ 33">
            <a:extLst>
              <a:ext uri="{FF2B5EF4-FFF2-40B4-BE49-F238E27FC236}">
                <a16:creationId xmlns:a16="http://schemas.microsoft.com/office/drawing/2014/main" xmlns="" id="{DDDA5B32-9A8B-4C47-AF36-55F3423C7C6C}"/>
              </a:ext>
            </a:extLst>
          </p:cNvPr>
          <p:cNvSpPr/>
          <p:nvPr/>
        </p:nvSpPr>
        <p:spPr>
          <a:xfrm>
            <a:off x="2088149" y="4471323"/>
            <a:ext cx="4020311" cy="589776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7" dirty="0">
                <a:latin typeface="Arial" panose="020B0604020202020204" pitchFamily="34" charset="0"/>
                <a:cs typeface="Arial" panose="020B0604020202020204" pitchFamily="34" charset="0"/>
              </a:rPr>
              <a:t>Протокол заседания Оргкомитета по регистрации кооператива</a:t>
            </a:r>
          </a:p>
        </p:txBody>
      </p:sp>
      <p:sp>
        <p:nvSpPr>
          <p:cNvPr id="36" name="Стрелка: вправо с вырезом 35">
            <a:extLst>
              <a:ext uri="{FF2B5EF4-FFF2-40B4-BE49-F238E27FC236}">
                <a16:creationId xmlns:a16="http://schemas.microsoft.com/office/drawing/2014/main" xmlns="" id="{EEF4E827-7E49-4408-8A52-1E28E4FE620D}"/>
              </a:ext>
            </a:extLst>
          </p:cNvPr>
          <p:cNvSpPr/>
          <p:nvPr/>
        </p:nvSpPr>
        <p:spPr>
          <a:xfrm>
            <a:off x="9320487" y="6014792"/>
            <a:ext cx="1698333" cy="792280"/>
          </a:xfrm>
          <a:prstGeom prst="notched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7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3D7632C-2980-48F0-AF94-D372BD6193FB}"/>
              </a:ext>
            </a:extLst>
          </p:cNvPr>
          <p:cNvSpPr txBox="1"/>
          <p:nvPr/>
        </p:nvSpPr>
        <p:spPr>
          <a:xfrm>
            <a:off x="10557135" y="2431978"/>
            <a:ext cx="1410619" cy="48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70" dirty="0" err="1">
                <a:latin typeface="Arial" panose="020B0604020202020204" pitchFamily="34" charset="0"/>
                <a:cs typeface="Arial" panose="020B0604020202020204" pitchFamily="34" charset="0"/>
              </a:rPr>
              <a:t>СПоК</a:t>
            </a:r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70" dirty="0">
                <a:latin typeface="Arial" panose="020B0604020202020204" pitchFamily="34" charset="0"/>
                <a:cs typeface="Arial" panose="020B0604020202020204" pitchFamily="34" charset="0"/>
              </a:rPr>
              <a:t>обслуживание</a:t>
            </a:r>
          </a:p>
        </p:txBody>
      </p:sp>
      <p:sp>
        <p:nvSpPr>
          <p:cNvPr id="37" name="Надпись 134">
            <a:extLst>
              <a:ext uri="{FF2B5EF4-FFF2-40B4-BE49-F238E27FC236}">
                <a16:creationId xmlns:a16="http://schemas.microsoft.com/office/drawing/2014/main" xmlns="" id="{1D0E364D-2682-4EB4-8038-926548FFCF0A}"/>
              </a:ext>
            </a:extLst>
          </p:cNvPr>
          <p:cNvSpPr txBox="1"/>
          <p:nvPr/>
        </p:nvSpPr>
        <p:spPr>
          <a:xfrm>
            <a:off x="10766333" y="1358405"/>
            <a:ext cx="1112822" cy="793144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82951" tIns="41475" rIns="82951" bIns="414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89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Строим </a:t>
            </a:r>
            <a:endParaRPr lang="ru-RU" sz="1089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89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Ремонтируем, получаем услуги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D4B6DC6-3D64-4B99-A045-CFA7F10A2D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864305" y="121469"/>
            <a:ext cx="2103449" cy="530815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BFADBC41-F8D1-4C48-857A-FF3264192C48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A4F6B56-0F66-44A4-B17B-10F8AD8BD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399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439439" y="3890925"/>
            <a:ext cx="11527085" cy="0"/>
          </a:xfrm>
          <a:prstGeom prst="line">
            <a:avLst/>
          </a:prstGeom>
          <a:ln w="2222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BA50FE55-746C-4315-8BC2-883DBF77B0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268661" y="391854"/>
            <a:ext cx="3248942" cy="76016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9CCE136-34E3-43CB-AA9A-352A2787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/>
              <a:t>29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31C06E5-6A87-400F-9C33-BE237E1B77DA}"/>
              </a:ext>
            </a:extLst>
          </p:cNvPr>
          <p:cNvSpPr/>
          <p:nvPr/>
        </p:nvSpPr>
        <p:spPr>
          <a:xfrm>
            <a:off x="439439" y="4184806"/>
            <a:ext cx="8966525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«Агентство по развитию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человеческого капитала на Дальнем Востоке», 2018 г.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defTabSz="914400"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coop-hectare@HCFE.ru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3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>
                <a:latin typeface="Arial Narrow" panose="020B0606020202030204" pitchFamily="34" charset="0"/>
              </a:rPr>
              <a:t>3</a:t>
            </a:fld>
            <a:endParaRPr lang="en-US"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02" y="667908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76977"/>
            <a:ext cx="10817455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ПРЕИМУЩЕСТВА КООПЕРАТИВНОЙ МОДЕЛИ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620260D-A3E7-439E-8AAF-EC901CB21DD4}"/>
              </a:ext>
            </a:extLst>
          </p:cNvPr>
          <p:cNvSpPr/>
          <p:nvPr/>
        </p:nvSpPr>
        <p:spPr>
          <a:xfrm>
            <a:off x="672874" y="1462645"/>
            <a:ext cx="3073172" cy="501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Предприниматель без кооператива</a:t>
            </a:r>
            <a:endParaRPr lang="en" sz="1400" b="1" dirty="0">
              <a:solidFill>
                <a:schemeClr val="tx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58C4F09-B366-4583-BA5D-715128DF1E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727803" y="33346"/>
            <a:ext cx="2103449" cy="53081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02EC20A9-46A0-4593-8AEE-327EDA1C197F}"/>
              </a:ext>
            </a:extLst>
          </p:cNvPr>
          <p:cNvSpPr/>
          <p:nvPr/>
        </p:nvSpPr>
        <p:spPr>
          <a:xfrm>
            <a:off x="672874" y="2120900"/>
            <a:ext cx="3073174" cy="401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1BAF5EB8-B042-485D-8A91-0CCB951AFF45}"/>
              </a:ext>
            </a:extLst>
          </p:cNvPr>
          <p:cNvSpPr/>
          <p:nvPr/>
        </p:nvSpPr>
        <p:spPr>
          <a:xfrm>
            <a:off x="4438535" y="1465060"/>
            <a:ext cx="3073173" cy="501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Участник кооператива</a:t>
            </a:r>
            <a:endParaRPr lang="en" sz="1400" b="1" dirty="0">
              <a:solidFill>
                <a:schemeClr val="tx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49C9711C-0A8B-42EA-87D4-79625B56E64A}"/>
              </a:ext>
            </a:extLst>
          </p:cNvPr>
          <p:cNvSpPr/>
          <p:nvPr/>
        </p:nvSpPr>
        <p:spPr>
          <a:xfrm>
            <a:off x="4463935" y="2159000"/>
            <a:ext cx="3073174" cy="398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endParaRPr lang="en" sz="1400" b="1" dirty="0">
              <a:solidFill>
                <a:schemeClr val="tx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C840F7-D9A6-4739-B410-04B11E631AA0}"/>
              </a:ext>
            </a:extLst>
          </p:cNvPr>
          <p:cNvSpPr/>
          <p:nvPr/>
        </p:nvSpPr>
        <p:spPr>
          <a:xfrm>
            <a:off x="8229600" y="2133600"/>
            <a:ext cx="3073174" cy="401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D7C170D-CA9F-43FC-B2DC-A08F33836334}"/>
              </a:ext>
            </a:extLst>
          </p:cNvPr>
          <p:cNvSpPr/>
          <p:nvPr/>
        </p:nvSpPr>
        <p:spPr>
          <a:xfrm>
            <a:off x="672874" y="2192175"/>
            <a:ext cx="29466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1929">
              <a:buFont typeface="Courier New" panose="02070309020205020404" pitchFamily="49" charset="0"/>
              <a:buChar char="o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Индивидуальные меры поддержки</a:t>
            </a:r>
          </a:p>
          <a:p>
            <a:pPr marL="266700" defTabSz="801929">
              <a:defRPr/>
            </a:pPr>
            <a:r>
              <a:rPr lang="ru-RU" sz="1400" dirty="0">
                <a:latin typeface="Arial Narrow" panose="020B0606020202030204" pitchFamily="34" charset="0"/>
              </a:rPr>
              <a:t>Льготное финансирование и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меры государственной поддержки </a:t>
            </a:r>
            <a:r>
              <a:rPr lang="ru-RU" sz="1400" dirty="0">
                <a:latin typeface="Arial Narrow" panose="020B0606020202030204" pitchFamily="34" charset="0"/>
              </a:rPr>
              <a:t>на ведение дела.</a:t>
            </a:r>
          </a:p>
          <a:p>
            <a:pPr marL="285750" indent="-285750" defTabSz="801929">
              <a:buFont typeface="Courier New" panose="02070309020205020404" pitchFamily="49" charset="0"/>
              <a:buChar char="o"/>
              <a:defRPr/>
            </a:pPr>
            <a:endParaRPr lang="ru-RU" sz="14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marL="285750" indent="-285750" defTabSz="801929">
              <a:buFont typeface="Courier New" panose="02070309020205020404" pitchFamily="49" charset="0"/>
              <a:buChar char="o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Отсутствие оптимизации издержек и роста дохода</a:t>
            </a:r>
          </a:p>
          <a:p>
            <a:pPr marL="266700" defTabSz="801929">
              <a:defRPr/>
            </a:pPr>
            <a:r>
              <a:rPr lang="ru-RU" sz="1400" dirty="0">
                <a:latin typeface="Arial Narrow" panose="020B0606020202030204" pitchFamily="34" charset="0"/>
              </a:rPr>
              <a:t>Отсутствие масштаба производства</a:t>
            </a:r>
          </a:p>
          <a:p>
            <a:pPr marL="285750" indent="-285750" defTabSz="801929">
              <a:buFont typeface="Courier New" panose="02070309020205020404" pitchFamily="49" charset="0"/>
              <a:buChar char="o"/>
              <a:defRPr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defTabSz="801929">
              <a:buFont typeface="Courier New" panose="02070309020205020404" pitchFamily="49" charset="0"/>
              <a:buChar char="o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Отсутствие перспектив роста деятельности</a:t>
            </a:r>
          </a:p>
          <a:p>
            <a:pPr marL="266700" defTabSz="801929">
              <a:defRPr/>
            </a:pPr>
            <a:r>
              <a:rPr lang="ru-RU" sz="1400" dirty="0">
                <a:latin typeface="Arial Narrow" panose="020B0606020202030204" pitchFamily="34" charset="0"/>
              </a:rPr>
              <a:t>Риск снижения договорных сроков. Невозможность выхода на новые рынки.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C404B04-6C1D-401A-A87B-2CE54812EE5B}"/>
              </a:ext>
            </a:extLst>
          </p:cNvPr>
          <p:cNvSpPr/>
          <p:nvPr/>
        </p:nvSpPr>
        <p:spPr>
          <a:xfrm>
            <a:off x="4486721" y="2192175"/>
            <a:ext cx="30249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Получение всех доступных мер поддержки (по специализациям)</a:t>
            </a:r>
          </a:p>
          <a:p>
            <a:pPr marL="266700" defTabSz="801929"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Arial Narrow" panose="020B0606020202030204" pitchFamily="34" charset="0"/>
              </a:rPr>
              <a:t>Льготное финансирование и </a:t>
            </a:r>
            <a:r>
              <a:rPr lang="ru-RU" sz="1400" dirty="0">
                <a:solidFill>
                  <a:schemeClr val="dk1"/>
                </a:solidFill>
                <a:latin typeface="Arial Narrow" panose="020B0606020202030204" pitchFamily="34" charset="0"/>
              </a:rPr>
              <a:t>меры государственной поддержки </a:t>
            </a:r>
            <a:r>
              <a:rPr lang="ru-RU" sz="1400" dirty="0">
                <a:latin typeface="Arial Narrow" panose="020B0606020202030204" pitchFamily="34" charset="0"/>
              </a:rPr>
              <a:t>на всех этапах деятельности.</a:t>
            </a:r>
            <a:endParaRPr lang="ru-RU" sz="14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endParaRPr lang="ru-RU" sz="1400" dirty="0">
              <a:solidFill>
                <a:schemeClr val="dk1"/>
              </a:solidFill>
              <a:latin typeface="Arial Narrow" panose="020B0606020202030204" pitchFamily="34" charset="0"/>
            </a:endParaRPr>
          </a:p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Снижение издержек и потенциал роста дохода в 2 раза</a:t>
            </a:r>
          </a:p>
          <a:p>
            <a:pPr marL="266700" defTabSz="801929"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Arial Narrow" panose="020B0606020202030204" pitchFamily="34" charset="0"/>
              </a:rPr>
              <a:t>Повышение выгоды и дохода от эффекта масштаба.</a:t>
            </a:r>
          </a:p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От сырья - к переработке и готовой продукции</a:t>
            </a:r>
          </a:p>
          <a:p>
            <a:pPr marL="266700" defTabSz="801929"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Arial Narrow" panose="020B0606020202030204" pitchFamily="34" charset="0"/>
              </a:rPr>
              <a:t>Заключение договоров на долгосрочной основе. Выход на новые рынки.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CD0FA5B-AF86-4D49-BAF0-1DFB63D542A9}"/>
              </a:ext>
            </a:extLst>
          </p:cNvPr>
          <p:cNvSpPr/>
          <p:nvPr/>
        </p:nvSpPr>
        <p:spPr>
          <a:xfrm>
            <a:off x="8229600" y="1426187"/>
            <a:ext cx="3073174" cy="501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Регионы и 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  <a:ea typeface="Roboto Condensed Light" panose="02000000000000000000" pitchFamily="2" charset="0"/>
              </a:rPr>
              <a:t>муниципальные образования</a:t>
            </a:r>
            <a:endParaRPr lang="en" sz="1400" b="1" dirty="0">
              <a:solidFill>
                <a:schemeClr val="tx1"/>
              </a:solidFill>
              <a:latin typeface="Arial Narrow" panose="020B0606020202030204" pitchFamily="34" charset="0"/>
              <a:ea typeface="Roboto Condensed Light" panose="02000000000000000000" pitchFamily="2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6373593-ECF5-4E2C-896B-780A5A4A9109}"/>
              </a:ext>
            </a:extLst>
          </p:cNvPr>
          <p:cNvSpPr/>
          <p:nvPr/>
        </p:nvSpPr>
        <p:spPr>
          <a:xfrm>
            <a:off x="8316821" y="2192175"/>
            <a:ext cx="28219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Предпринимательская активность</a:t>
            </a:r>
          </a:p>
          <a:p>
            <a:pPr marL="266700" defTabSz="801929"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Arial Narrow" panose="020B0606020202030204" pitchFamily="34" charset="0"/>
              </a:rPr>
              <a:t>Увеличение количества предпринимателей из числа участников программы.</a:t>
            </a:r>
          </a:p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endParaRPr lang="ru-RU" sz="1400" b="1" dirty="0">
              <a:latin typeface="Arial Narrow" panose="020B0606020202030204" pitchFamily="34" charset="0"/>
            </a:endParaRPr>
          </a:p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Рост доходов</a:t>
            </a:r>
          </a:p>
          <a:p>
            <a:pPr marL="266700" defTabSz="801929"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Arial Narrow" panose="020B0606020202030204" pitchFamily="34" charset="0"/>
              </a:rPr>
              <a:t>Привлечение инвестиций (гранты, внебюджетные средства), а также рост доходов бюджета</a:t>
            </a:r>
            <a:r>
              <a:rPr lang="en-US" sz="1400" dirty="0">
                <a:latin typeface="Arial Narrow" panose="020B0606020202030204" pitchFamily="34" charset="0"/>
              </a:rPr>
              <a:t> </a:t>
            </a:r>
            <a:r>
              <a:rPr lang="ru-RU" sz="1400" dirty="0">
                <a:latin typeface="Arial Narrow" panose="020B0606020202030204" pitchFamily="34" charset="0"/>
              </a:rPr>
              <a:t>за счет налогов</a:t>
            </a:r>
          </a:p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endParaRPr lang="ru-RU" sz="1400" b="1" dirty="0">
              <a:latin typeface="Arial Narrow" panose="020B0606020202030204" pitchFamily="34" charset="0"/>
            </a:endParaRPr>
          </a:p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r>
              <a:rPr lang="ru-RU" sz="1400" b="1" dirty="0">
                <a:latin typeface="Arial Narrow" panose="020B0606020202030204" pitchFamily="34" charset="0"/>
              </a:rPr>
              <a:t>Рост занятости населения</a:t>
            </a:r>
          </a:p>
          <a:p>
            <a:pPr marL="266700" defTabSz="801929"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Arial Narrow" panose="020B0606020202030204" pitchFamily="34" charset="0"/>
              </a:rPr>
              <a:t>Вместе с тем формирование благоприятного социального климата.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87406EC4-DE0B-4616-95D6-A6749C49DE4E}"/>
              </a:ext>
            </a:extLst>
          </p:cNvPr>
          <p:cNvSpPr/>
          <p:nvPr/>
        </p:nvSpPr>
        <p:spPr>
          <a:xfrm>
            <a:off x="224832" y="738629"/>
            <a:ext cx="11294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01929">
              <a:buClr>
                <a:schemeClr val="accent6">
                  <a:lumMod val="50000"/>
                </a:schemeClr>
              </a:buClr>
              <a:buFont typeface="Arial Narrow" panose="020B0606020202030204" pitchFamily="34" charset="0"/>
              <a:buChar char="›"/>
              <a:defRPr/>
            </a:pPr>
            <a:r>
              <a:rPr lang="ru-RU" sz="1400" dirty="0">
                <a:latin typeface="Arial Narrow" panose="020B0606020202030204" pitchFamily="34" charset="0"/>
              </a:rPr>
              <a:t>Кооперативная модель в отличии от индивидуального подхода имеет ряд преимуществ</a:t>
            </a:r>
          </a:p>
        </p:txBody>
      </p:sp>
    </p:spTree>
    <p:extLst>
      <p:ext uri="{BB962C8B-B14F-4D97-AF65-F5344CB8AC3E}">
        <p14:creationId xmlns:p14="http://schemas.microsoft.com/office/powerpoint/2010/main" val="69012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E3683F6-8D96-4B59-BC80-E2CA30E3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950" y="49718"/>
            <a:ext cx="7863753" cy="6153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КООПЕРАТИВНАЯ МОДЕЛЬ ЭКОНОМИЧЕСКОЙ ДЕЯТЕЛЬНОСТИ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2B8A28-8C4C-4F97-A280-3BCC8518B136}"/>
              </a:ext>
            </a:extLst>
          </p:cNvPr>
          <p:cNvSpPr txBox="1"/>
          <p:nvPr/>
        </p:nvSpPr>
        <p:spPr>
          <a:xfrm>
            <a:off x="417950" y="958187"/>
            <a:ext cx="11337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Новая форма ведения сельского хозяйства, которая соединяет отдельные мелкие и средние хозяйства в единый производственный комплекс, соединяя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основные производства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производственную инфраструктуру общего пользования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,  работающий в одной подотрасли сельского хозяйства в рамках реализации единого экономического проекта.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3942D2-8B21-4148-8A31-71FAF9906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E51A7776-40EA-4753-B9EA-A0FAFC884303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игрушка, LEGO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0ECDE115-A7E9-47E0-A5E7-EC0E8132C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259" y="2585225"/>
            <a:ext cx="3962400" cy="3962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BB7DAA8-2F73-4BA4-993E-92644C89B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37" y="3874656"/>
            <a:ext cx="1962615" cy="106789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35CF880D-5F37-4B15-B067-F65FCDE02C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24" y="2484810"/>
            <a:ext cx="1126273" cy="11262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0E89619-74C5-401C-BE83-FA2664C821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55" y="2666894"/>
            <a:ext cx="762106" cy="7621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616F595-098A-4CE8-B186-8C082E50A2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56" y="3831217"/>
            <a:ext cx="1962615" cy="10678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DC3E39E6-8C99-458C-866E-6F01522A1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934" y="2449398"/>
            <a:ext cx="1126273" cy="112627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5161153-7C78-4181-9071-5E2698748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32" y="5016597"/>
            <a:ext cx="1660720" cy="16607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CA925A9-4856-42F8-AA4D-E51C041833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762" y="4899110"/>
            <a:ext cx="1412487" cy="1632341"/>
          </a:xfrm>
          <a:prstGeom prst="rect">
            <a:avLst/>
          </a:prstGeom>
        </p:spPr>
      </p:pic>
      <p:pic>
        <p:nvPicPr>
          <p:cNvPr id="25" name="Рисунок 24" descr="Добавить">
            <a:extLst>
              <a:ext uri="{FF2B5EF4-FFF2-40B4-BE49-F238E27FC236}">
                <a16:creationId xmlns:a16="http://schemas.microsoft.com/office/drawing/2014/main" xmlns="" id="{D8D918CC-5017-42D6-B485-E42EDD95B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842892" y="4102197"/>
            <a:ext cx="914400" cy="914400"/>
          </a:xfrm>
          <a:prstGeom prst="rect">
            <a:avLst/>
          </a:prstGeom>
        </p:spPr>
      </p:pic>
      <p:pic>
        <p:nvPicPr>
          <p:cNvPr id="27" name="Рисунок 26" descr="Пауза">
            <a:extLst>
              <a:ext uri="{FF2B5EF4-FFF2-40B4-BE49-F238E27FC236}">
                <a16:creationId xmlns:a16="http://schemas.microsoft.com/office/drawing/2014/main" xmlns="" id="{0738000D-081C-4666-AFAF-AA382DA9DA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rot="5400000">
            <a:off x="6197922" y="3774688"/>
            <a:ext cx="914400" cy="9144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C33728-131B-46E7-A977-C90CFB4DB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8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E3683F6-8D96-4B59-BC80-E2CA30E3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001" y="206127"/>
            <a:ext cx="9214547" cy="340123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ПРОИЗВОДСТВЕННЫЙ КОМПЛЕКС кооперативной модели любой специализации с/х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2B8A28-8C4C-4F97-A280-3BCC8518B136}"/>
              </a:ext>
            </a:extLst>
          </p:cNvPr>
          <p:cNvSpPr txBox="1"/>
          <p:nvPr/>
        </p:nvSpPr>
        <p:spPr>
          <a:xfrm>
            <a:off x="3854261" y="668766"/>
            <a:ext cx="40334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Основное производство 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ВЫПУСК (ПРОИЗВОДСТВО)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ГОТОВОЙ ПРОДУКЦИИ</a:t>
            </a:r>
          </a:p>
          <a:p>
            <a:pPr algn="ctr"/>
            <a:endParaRPr lang="ru-RU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часть производственного процесса, </a:t>
            </a:r>
          </a:p>
          <a:p>
            <a:pPr algn="ctr"/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в котором непосредственно осуществляется изготовление продукции </a:t>
            </a:r>
          </a:p>
          <a:p>
            <a:pPr algn="ctr"/>
            <a:r>
              <a:rPr lang="ru-RU" sz="1600" u="sng" dirty="0">
                <a:latin typeface="Arial Narrow" panose="020B0606020202030204" pitchFamily="34" charset="0"/>
                <a:cs typeface="Arial" panose="020B0604020202020204" pitchFamily="34" charset="0"/>
              </a:rPr>
              <a:t>основной вид деятельности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выращивание</a:t>
            </a:r>
            <a:endParaRPr lang="ru-RU" sz="16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CDB638-D6AB-4D1E-B187-6A3D4452F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B0B93071-CF5A-4AD9-B152-47C482D06FD3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трав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F5DB8E1A-B0AF-468D-A1FA-1EE6D44CB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05" y="3241449"/>
            <a:ext cx="3919205" cy="21443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FB6A826-EAAD-4AF6-A730-3301A24BA212}"/>
              </a:ext>
            </a:extLst>
          </p:cNvPr>
          <p:cNvSpPr txBox="1"/>
          <p:nvPr/>
        </p:nvSpPr>
        <p:spPr>
          <a:xfrm>
            <a:off x="432571" y="5534114"/>
            <a:ext cx="114769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Производственная инфраструктура -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часть производственного комплекса, которая создает и реализует </a:t>
            </a:r>
            <a:r>
              <a:rPr lang="ru-RU" sz="16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общие условия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для функционирования производства </a:t>
            </a:r>
          </a:p>
          <a:p>
            <a:r>
              <a:rPr lang="ru-RU" sz="1600" u="sng" dirty="0">
                <a:latin typeface="Arial Narrow" panose="020B0606020202030204" pitchFamily="34" charset="0"/>
                <a:cs typeface="Arial" panose="020B0604020202020204" pitchFamily="34" charset="0"/>
              </a:rPr>
              <a:t>Дополнительные виды деятельности, по которым возможна кооперация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закупка, хранение, консультирование, переработка, упаковка, реклама и т.д.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42A20A-2770-4587-B5B4-1CFD89348B28}"/>
              </a:ext>
            </a:extLst>
          </p:cNvPr>
          <p:cNvSpPr txBox="1"/>
          <p:nvPr/>
        </p:nvSpPr>
        <p:spPr>
          <a:xfrm>
            <a:off x="431756" y="1043101"/>
            <a:ext cx="31579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СНАБЖЕНИЕ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селекционная станция и образовательный центр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технологии выращивания,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склады общего назначения,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автотранспортные базы и ремонтные мастерские.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F0EBDAA-9157-4B97-905C-BD3D96A0D0F8}"/>
              </a:ext>
            </a:extLst>
          </p:cNvPr>
          <p:cNvSpPr txBox="1"/>
          <p:nvPr/>
        </p:nvSpPr>
        <p:spPr>
          <a:xfrm>
            <a:off x="8319466" y="1040899"/>
            <a:ext cx="35900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ПЕРЕРАБОТКА и СБЫТ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склады специализированные,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элеваторы, холодильники, овощехранилища,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заготовительные и перерабатывающие пункты, 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рынки и торговые павильоны</a:t>
            </a:r>
          </a:p>
        </p:txBody>
      </p:sp>
      <p:pic>
        <p:nvPicPr>
          <p:cNvPr id="12" name="Рисунок 11" descr="Изображение выглядит как трава, внешний, небо, пол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F9C03F3-2F14-4974-9E9F-B7C4327E3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6" y="3123054"/>
            <a:ext cx="1524000" cy="1143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нутренний, потолок, склад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8C49289-0214-4641-BB9D-B8838A69C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77" y="4409903"/>
            <a:ext cx="1999789" cy="8903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5A27CEB-8351-404D-8AE2-063920067E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56" y="4427758"/>
            <a:ext cx="1415872" cy="86177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арта,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65455C67-6E03-43A2-BEB5-83B622AE60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95" y="3186305"/>
            <a:ext cx="1524000" cy="10774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утренний, фотография, холодильник, кухня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D9E31E3-B372-48DE-BA05-F1D8462DC6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883" y="4425493"/>
            <a:ext cx="2326620" cy="99454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небо, внешний, трава, грузови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5035971-8375-41D5-87BF-CD63CB7616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85" y="3288250"/>
            <a:ext cx="2011939" cy="112165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нутрен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AE2249F0-06E0-4F19-AFC5-E93154153C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552" y="3288250"/>
            <a:ext cx="1777951" cy="112165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B8C0B8A-73DF-42C2-A95E-DD915AA739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049" y="4427759"/>
            <a:ext cx="1453525" cy="97079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768070E-3EDA-4610-A021-DF8408AC7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0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DE3683F6-8D96-4B59-BC80-E2CA30E3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02" y="137093"/>
            <a:ext cx="8973469" cy="53081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КООПЕРАТИВНАЯ МОДЕЛЬ ЭКОНОМИЧЕСКОЙ ДЕЯТЕЛЬНОСТИ: как это работает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92B8A28-8C4C-4F97-A280-3BCC8518B136}"/>
              </a:ext>
            </a:extLst>
          </p:cNvPr>
          <p:cNvSpPr txBox="1"/>
          <p:nvPr/>
        </p:nvSpPr>
        <p:spPr>
          <a:xfrm>
            <a:off x="614083" y="1198723"/>
            <a:ext cx="65867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ВАЖНО!</a:t>
            </a:r>
          </a:p>
          <a:p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Наличие </a:t>
            </a:r>
            <a:r>
              <a:rPr lang="ru-RU" sz="2000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инициатора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разработки и реализации экономического проекта – управляющего проектом – обязательно!</a:t>
            </a:r>
          </a:p>
          <a:p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Наличие у инициатора профессиональных навыков и структурированной 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технологии ведения дела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 подотрасли отрасли – обязательно!</a:t>
            </a:r>
          </a:p>
          <a:p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Наличие в экономическом проекте науки в лице селекционеров, которые могут передать в проект </a:t>
            </a:r>
            <a:r>
              <a:rPr lang="ru-RU" sz="20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технологию выращивания селекционной продукции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с заданными параметрами ее качества – желательно, но не обязательно!</a:t>
            </a:r>
          </a:p>
          <a:p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Наличие ДОВЕРИЯ к делу и людям – ОБЯЗАТЕЛЬНО!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A7C965-EC25-4887-BF35-C927FD932C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31D841B9-90DC-4579-9297-DFB0A9F33DED}"/>
              </a:ext>
            </a:extLst>
          </p:cNvPr>
          <p:cNvCxnSpPr>
            <a:cxnSpLocks/>
          </p:cNvCxnSpPr>
          <p:nvPr/>
        </p:nvCxnSpPr>
        <p:spPr>
          <a:xfrm>
            <a:off x="227902" y="667908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BE74F4BA-36E1-47B3-985C-A5BCE6EAE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720651"/>
              </p:ext>
            </p:extLst>
          </p:nvPr>
        </p:nvGraphicFramePr>
        <p:xfrm>
          <a:off x="7315200" y="1697445"/>
          <a:ext cx="4439787" cy="4455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2664">
                  <a:extLst>
                    <a:ext uri="{9D8B030D-6E8A-4147-A177-3AD203B41FA5}">
                      <a16:colId xmlns:a16="http://schemas.microsoft.com/office/drawing/2014/main" xmlns="" val="395377588"/>
                    </a:ext>
                  </a:extLst>
                </a:gridCol>
                <a:gridCol w="1197123">
                  <a:extLst>
                    <a:ext uri="{9D8B030D-6E8A-4147-A177-3AD203B41FA5}">
                      <a16:colId xmlns:a16="http://schemas.microsoft.com/office/drawing/2014/main" xmlns="" val="4144254979"/>
                    </a:ext>
                  </a:extLst>
                </a:gridCol>
              </a:tblGrid>
              <a:tr h="36014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Критерии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 Narrow" panose="020B0606020202030204" pitchFamily="34" charset="0"/>
                        </a:rPr>
                        <a:t>Признак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1793889"/>
                  </a:ext>
                </a:extLst>
              </a:tr>
              <a:tr h="63717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Arial Narrow" panose="020B0606020202030204" pitchFamily="34" charset="0"/>
                        </a:rPr>
                        <a:t>Инициатор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3378497"/>
                  </a:ext>
                </a:extLst>
              </a:tr>
              <a:tr h="709581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Arial Narrow" panose="020B0606020202030204" pitchFamily="34" charset="0"/>
                        </a:rPr>
                        <a:t>Технология ведения дела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0322044"/>
                  </a:ext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Arial Narrow" panose="020B0606020202030204" pitchFamily="34" charset="0"/>
                        </a:rPr>
                        <a:t>Технология выращивания (наука) </a:t>
                      </a:r>
                    </a:p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0187010"/>
                  </a:ext>
                </a:extLst>
              </a:tr>
              <a:tr h="799964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Arial Narrow" panose="020B0606020202030204" pitchFamily="34" charset="0"/>
                        </a:rPr>
                        <a:t>Потребность в земле</a:t>
                      </a:r>
                    </a:p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1930066"/>
                  </a:ext>
                </a:extLst>
              </a:tr>
              <a:tr h="839669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800" dirty="0">
                          <a:latin typeface="Arial Narrow" panose="020B0606020202030204" pitchFamily="34" charset="0"/>
                        </a:rPr>
                        <a:t>Доверие к людям и делу</a:t>
                      </a:r>
                    </a:p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4062446"/>
                  </a:ext>
                </a:extLst>
              </a:tr>
            </a:tbl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52460F0-CCBB-4582-AE14-381D649C53D3}"/>
              </a:ext>
            </a:extLst>
          </p:cNvPr>
          <p:cNvSpPr txBox="1">
            <a:spLocks/>
          </p:cNvSpPr>
          <p:nvPr/>
        </p:nvSpPr>
        <p:spPr>
          <a:xfrm>
            <a:off x="7821072" y="1081096"/>
            <a:ext cx="3933915" cy="528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Arial" charset="0"/>
              </a:rPr>
              <a:t>Развитие специализации сельского хозяйства</a:t>
            </a:r>
          </a:p>
        </p:txBody>
      </p:sp>
      <p:pic>
        <p:nvPicPr>
          <p:cNvPr id="9" name="Рисунок 8" descr="Галочка">
            <a:extLst>
              <a:ext uri="{FF2B5EF4-FFF2-40B4-BE49-F238E27FC236}">
                <a16:creationId xmlns:a16="http://schemas.microsoft.com/office/drawing/2014/main" xmlns="" id="{42394B70-2DC7-41B6-A498-9CFD3455DC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60049" y="2188906"/>
            <a:ext cx="306262" cy="306262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80C23E9-A4CC-4BAE-BC00-46C8753FB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15" name="Рисунок 14" descr="Галочка">
            <a:extLst>
              <a:ext uri="{FF2B5EF4-FFF2-40B4-BE49-F238E27FC236}">
                <a16:creationId xmlns:a16="http://schemas.microsoft.com/office/drawing/2014/main" xmlns="" id="{363ED5EF-9A83-4018-8595-1EE97B7C9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81652" y="2983944"/>
            <a:ext cx="306262" cy="306262"/>
          </a:xfrm>
          <a:prstGeom prst="rect">
            <a:avLst/>
          </a:prstGeom>
        </p:spPr>
      </p:pic>
      <p:pic>
        <p:nvPicPr>
          <p:cNvPr id="16" name="Рисунок 15" descr="Галочка">
            <a:extLst>
              <a:ext uri="{FF2B5EF4-FFF2-40B4-BE49-F238E27FC236}">
                <a16:creationId xmlns:a16="http://schemas.microsoft.com/office/drawing/2014/main" xmlns="" id="{92A30AEB-BA5E-44E3-A1FD-D668426C2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81652" y="3809644"/>
            <a:ext cx="306262" cy="306262"/>
          </a:xfrm>
          <a:prstGeom prst="rect">
            <a:avLst/>
          </a:prstGeom>
        </p:spPr>
      </p:pic>
      <p:pic>
        <p:nvPicPr>
          <p:cNvPr id="17" name="Рисунок 16" descr="Галочка">
            <a:extLst>
              <a:ext uri="{FF2B5EF4-FFF2-40B4-BE49-F238E27FC236}">
                <a16:creationId xmlns:a16="http://schemas.microsoft.com/office/drawing/2014/main" xmlns="" id="{3BAB4844-05BB-4FDB-9CE3-E8710DAA7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81652" y="4757813"/>
            <a:ext cx="306262" cy="306262"/>
          </a:xfrm>
          <a:prstGeom prst="rect">
            <a:avLst/>
          </a:prstGeom>
        </p:spPr>
      </p:pic>
      <p:pic>
        <p:nvPicPr>
          <p:cNvPr id="18" name="Рисунок 17" descr="Галочка">
            <a:extLst>
              <a:ext uri="{FF2B5EF4-FFF2-40B4-BE49-F238E27FC236}">
                <a16:creationId xmlns:a16="http://schemas.microsoft.com/office/drawing/2014/main" xmlns="" id="{942D306C-A842-4222-8830-622DAA57F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960049" y="5545386"/>
            <a:ext cx="306262" cy="30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0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A1E5AFEB-7ECF-42DC-8B98-1A1D1B5E9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615657"/>
              </p:ext>
            </p:extLst>
          </p:nvPr>
        </p:nvGraphicFramePr>
        <p:xfrm>
          <a:off x="503663" y="1287736"/>
          <a:ext cx="11184673" cy="4881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9455">
                  <a:extLst>
                    <a:ext uri="{9D8B030D-6E8A-4147-A177-3AD203B41FA5}">
                      <a16:colId xmlns:a16="http://schemas.microsoft.com/office/drawing/2014/main" xmlns="" val="335192994"/>
                    </a:ext>
                  </a:extLst>
                </a:gridCol>
                <a:gridCol w="1195775">
                  <a:extLst>
                    <a:ext uri="{9D8B030D-6E8A-4147-A177-3AD203B41FA5}">
                      <a16:colId xmlns:a16="http://schemas.microsoft.com/office/drawing/2014/main" xmlns="" val="1121276404"/>
                    </a:ext>
                  </a:extLst>
                </a:gridCol>
                <a:gridCol w="1632485">
                  <a:extLst>
                    <a:ext uri="{9D8B030D-6E8A-4147-A177-3AD203B41FA5}">
                      <a16:colId xmlns:a16="http://schemas.microsoft.com/office/drawing/2014/main" xmlns="" val="3202720470"/>
                    </a:ext>
                  </a:extLst>
                </a:gridCol>
                <a:gridCol w="2062716">
                  <a:extLst>
                    <a:ext uri="{9D8B030D-6E8A-4147-A177-3AD203B41FA5}">
                      <a16:colId xmlns:a16="http://schemas.microsoft.com/office/drawing/2014/main" xmlns="" val="3322493672"/>
                    </a:ext>
                  </a:extLst>
                </a:gridCol>
                <a:gridCol w="1665387">
                  <a:extLst>
                    <a:ext uri="{9D8B030D-6E8A-4147-A177-3AD203B41FA5}">
                      <a16:colId xmlns:a16="http://schemas.microsoft.com/office/drawing/2014/main" xmlns="" val="3527813525"/>
                    </a:ext>
                  </a:extLst>
                </a:gridCol>
                <a:gridCol w="1481851">
                  <a:extLst>
                    <a:ext uri="{9D8B030D-6E8A-4147-A177-3AD203B41FA5}">
                      <a16:colId xmlns:a16="http://schemas.microsoft.com/office/drawing/2014/main" xmlns="" val="2881047567"/>
                    </a:ext>
                  </a:extLst>
                </a:gridCol>
                <a:gridCol w="2007004">
                  <a:extLst>
                    <a:ext uri="{9D8B030D-6E8A-4147-A177-3AD203B41FA5}">
                      <a16:colId xmlns:a16="http://schemas.microsoft.com/office/drawing/2014/main" xmlns="" val="4080911818"/>
                    </a:ext>
                  </a:extLst>
                </a:gridCol>
              </a:tblGrid>
              <a:tr h="515678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Снабженческий кооператив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Участник программы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Сбытовой кооператив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Перерабатывающий, сбытовой кооператив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8397893"/>
                  </a:ext>
                </a:extLst>
              </a:tr>
              <a:tr h="1857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Виды деятельности (ОКВЭД)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200" u="none" strike="noStrike" dirty="0">
                          <a:effectLst/>
                        </a:rPr>
                        <a:t>01.30. Выращивание рассады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200" u="none" strike="noStrike" dirty="0">
                          <a:effectLst/>
                        </a:rPr>
                        <a:t>01.61. Предоставление </a:t>
                      </a:r>
                    </a:p>
                    <a:p>
                      <a:pPr lvl="0" algn="ctr" fontAlgn="ctr"/>
                      <a:r>
                        <a:rPr lang="ru-RU" sz="1200" u="none" strike="noStrike" dirty="0">
                          <a:effectLst/>
                        </a:rPr>
                        <a:t>услуг в области растениеводства    </a:t>
                      </a:r>
                    </a:p>
                    <a:p>
                      <a:pPr lvl="0" algn="ctr" fontAlgn="ctr"/>
                      <a:endParaRPr lang="ru-RU" sz="1200" u="none" strike="noStrike" dirty="0">
                        <a:effectLst/>
                      </a:endParaRPr>
                    </a:p>
                    <a:p>
                      <a:pPr lvl="0" algn="ctr" fontAlgn="ctr"/>
                      <a:r>
                        <a:rPr lang="ru-RU" sz="1200" u="none" strike="noStrike" dirty="0">
                          <a:effectLst/>
                        </a:rPr>
                        <a:t>52.10. Деятельность по складированию и хранению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200" u="none" strike="noStrike" dirty="0">
                          <a:effectLst/>
                        </a:rPr>
                        <a:t>01.21. Выращивание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200" u="none" strike="noStrike" dirty="0">
                          <a:effectLst/>
                        </a:rPr>
                        <a:t>46.11. Деятельность агентов по оптовой торговли с/х сырьем и полуфабрикатами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200" u="none" strike="noStrike" dirty="0">
                          <a:effectLst/>
                        </a:rPr>
                        <a:t>11.02. Производство (переработка)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ru-RU" sz="1200" u="none" strike="noStrike" dirty="0">
                          <a:effectLst/>
                        </a:rPr>
                        <a:t>46.11. Деятельность агентов по оптовой торговле с/х сырьем и полуфабрикатами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343497"/>
                  </a:ext>
                </a:extLst>
              </a:tr>
              <a:tr h="12300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Ресурсы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Сырье (саженцы многолетних растений), селекционная станция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Удобрения,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оборудование, транспортные услуги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Земельный участок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Сырье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Сырье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Сырье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Оборудование и материалы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Товар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5387918"/>
                  </a:ext>
                </a:extLst>
              </a:tr>
              <a:tr h="12783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Снабжение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выпуска готовой продукции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>
                          <a:effectLst/>
                        </a:rPr>
                        <a:t>(закупка, доставка и хранение)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Выпуск </a:t>
                      </a:r>
                    </a:p>
                    <a:p>
                      <a:pPr algn="ctr" fontAlgn="ctr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готовой продукции</a:t>
                      </a:r>
                    </a:p>
                    <a:p>
                      <a:pPr algn="ctr" fontAlgn="ctr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(товар, сырье)</a:t>
                      </a:r>
                    </a:p>
                    <a:p>
                      <a:pPr algn="ctr" fontAlgn="ctr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Продажа</a:t>
                      </a:r>
                    </a:p>
                    <a:p>
                      <a:pPr algn="ctr" fontAlgn="ctr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товара, сырья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Переработка </a:t>
                      </a:r>
                    </a:p>
                    <a:p>
                      <a:pPr algn="ctr" fontAlgn="ctr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сырья в продукцию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Продажа </a:t>
                      </a:r>
                    </a:p>
                    <a:p>
                      <a:pPr algn="ctr" fontAlgn="ctr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товара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138514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50F5260-C12B-4B45-8124-991F4EBBB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C8959EC9-75C8-4CF0-9EB8-6EA101F96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4" y="410094"/>
            <a:ext cx="8973469" cy="530815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ВЫБОР ВИДА ЭКОНОМИЧЕСКОЙ ДЕЯТЕЛЬНОСТИ В РАМКАХ КООПЕРАТИВНОЙ МОДЕЛИ </a:t>
            </a:r>
            <a:b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(на примере растениеводства многолетние культуры)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28A4715-AC71-4CAB-9909-EE8F602C78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42314165-A964-4B27-A5FF-2440FE018F03}"/>
              </a:ext>
            </a:extLst>
          </p:cNvPr>
          <p:cNvCxnSpPr>
            <a:cxnSpLocks/>
          </p:cNvCxnSpPr>
          <p:nvPr/>
        </p:nvCxnSpPr>
        <p:spPr>
          <a:xfrm>
            <a:off x="332457" y="1008149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1B9AC772-B031-4F10-9D22-C6FCCC4415F9}"/>
              </a:ext>
            </a:extLst>
          </p:cNvPr>
          <p:cNvSpPr/>
          <p:nvPr/>
        </p:nvSpPr>
        <p:spPr>
          <a:xfrm>
            <a:off x="4072743" y="5326527"/>
            <a:ext cx="687038" cy="316475"/>
          </a:xfrm>
          <a:prstGeom prst="rightArrow">
            <a:avLst>
              <a:gd name="adj1" fmla="val 4328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E3992AF2-03C6-466A-99D5-21BBA9DCA818}"/>
              </a:ext>
            </a:extLst>
          </p:cNvPr>
          <p:cNvSpPr/>
          <p:nvPr/>
        </p:nvSpPr>
        <p:spPr>
          <a:xfrm>
            <a:off x="6283841" y="5158461"/>
            <a:ext cx="499195" cy="336133"/>
          </a:xfrm>
          <a:prstGeom prst="rightArrow">
            <a:avLst>
              <a:gd name="adj1" fmla="val 37347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xmlns="" id="{75DA8A58-854B-49E0-A220-9D6F7D27E746}"/>
              </a:ext>
            </a:extLst>
          </p:cNvPr>
          <p:cNvSpPr/>
          <p:nvPr/>
        </p:nvSpPr>
        <p:spPr>
          <a:xfrm>
            <a:off x="6283841" y="5570264"/>
            <a:ext cx="1956392" cy="316475"/>
          </a:xfrm>
          <a:prstGeom prst="rightArrow">
            <a:avLst>
              <a:gd name="adj1" fmla="val 43281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xmlns="" id="{96B8AB41-352E-4CC6-88E2-012B5005A17C}"/>
              </a:ext>
            </a:extLst>
          </p:cNvPr>
          <p:cNvSpPr/>
          <p:nvPr/>
        </p:nvSpPr>
        <p:spPr>
          <a:xfrm>
            <a:off x="9702937" y="5570263"/>
            <a:ext cx="522695" cy="316475"/>
          </a:xfrm>
          <a:prstGeom prst="rightArrow">
            <a:avLst>
              <a:gd name="adj1" fmla="val 43280"/>
              <a:gd name="adj2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1100"/>
          </a:p>
        </p:txBody>
      </p:sp>
    </p:spTree>
    <p:extLst>
      <p:ext uri="{BB962C8B-B14F-4D97-AF65-F5344CB8AC3E}">
        <p14:creationId xmlns:p14="http://schemas.microsoft.com/office/powerpoint/2010/main" val="226110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37" y="200974"/>
            <a:ext cx="9423636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ПРИОРИТЕТНЫЕ СПЕЦИАЛИЗАЦИИ СЕЛЬСКОГО ХОЗЯЙСТВА – кооперативные модели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50F0F56-7A26-457A-BCE0-FB140BB20DEE}"/>
              </a:ext>
            </a:extLst>
          </p:cNvPr>
          <p:cNvSpPr/>
          <p:nvPr/>
        </p:nvSpPr>
        <p:spPr>
          <a:xfrm>
            <a:off x="1131848" y="1023507"/>
            <a:ext cx="10617073" cy="553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29544"/>
            <a:r>
              <a:rPr lang="ru-RU" sz="1600" b="1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«Дальневосточные гектары» </a:t>
            </a:r>
            <a:r>
              <a:rPr lang="ru-RU" sz="1600" spc="18" dirty="0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– потенциал для реализации каждого экономического проекта специализации сельского хозяйства при кооперативной модели освоения земельных участков</a:t>
            </a:r>
            <a:endParaRPr lang="ru-RU" sz="1600" b="1" spc="18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8A76C23-ADDE-4824-9332-A0AD89FD81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4A11C8D-3616-4B72-9F5F-1B706682D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2" y="871160"/>
            <a:ext cx="794226" cy="794226"/>
          </a:xfrm>
          <a:prstGeom prst="rect">
            <a:avLst/>
          </a:prstGeom>
        </p:spPr>
      </p:pic>
      <p:pic>
        <p:nvPicPr>
          <p:cNvPr id="12" name="Рисунок 11" descr="Растение">
            <a:extLst>
              <a:ext uri="{FF2B5EF4-FFF2-40B4-BE49-F238E27FC236}">
                <a16:creationId xmlns:a16="http://schemas.microsoft.com/office/drawing/2014/main" xmlns="" id="{0D288F0F-8A85-474C-A857-83CC549554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6255" y="3297849"/>
            <a:ext cx="554139" cy="554139"/>
          </a:xfrm>
          <a:prstGeom prst="rect">
            <a:avLst/>
          </a:prstGeom>
        </p:spPr>
      </p:pic>
      <p:pic>
        <p:nvPicPr>
          <p:cNvPr id="38" name="Рисунок 37" descr="Курица">
            <a:extLst>
              <a:ext uri="{FF2B5EF4-FFF2-40B4-BE49-F238E27FC236}">
                <a16:creationId xmlns:a16="http://schemas.microsoft.com/office/drawing/2014/main" xmlns="" id="{A279F79F-DDDE-48B7-B97B-CB751AF5EC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410265" y="3586776"/>
            <a:ext cx="554142" cy="554142"/>
          </a:xfrm>
          <a:prstGeom prst="rect">
            <a:avLst/>
          </a:prstGeom>
        </p:spPr>
      </p:pic>
      <p:pic>
        <p:nvPicPr>
          <p:cNvPr id="41" name="Рисунок 40" descr="Овца">
            <a:extLst>
              <a:ext uri="{FF2B5EF4-FFF2-40B4-BE49-F238E27FC236}">
                <a16:creationId xmlns:a16="http://schemas.microsoft.com/office/drawing/2014/main" xmlns="" id="{A1276FE4-A265-49E8-8BAC-F054BDE38F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85949" y="3658398"/>
            <a:ext cx="621421" cy="621421"/>
          </a:xfrm>
          <a:prstGeom prst="rect">
            <a:avLst/>
          </a:prstGeom>
        </p:spPr>
      </p:pic>
      <p:pic>
        <p:nvPicPr>
          <p:cNvPr id="43" name="Рисунок 42" descr="Кролик">
            <a:extLst>
              <a:ext uri="{FF2B5EF4-FFF2-40B4-BE49-F238E27FC236}">
                <a16:creationId xmlns:a16="http://schemas.microsoft.com/office/drawing/2014/main" xmlns="" id="{AB6536E4-F96F-4C01-9419-2CE1455874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928667" y="4361251"/>
            <a:ext cx="542523" cy="54252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D4C21F43-6652-4069-ADC9-FCAFEE39E3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1" y="4140918"/>
            <a:ext cx="355097" cy="355097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15CA7625-AA14-4A3D-93BB-1F116B80D8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9" y="2768757"/>
            <a:ext cx="390785" cy="39078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F9AA8184-0C83-42DB-8193-81749C0A13C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932" y="4206229"/>
            <a:ext cx="636169" cy="636169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742BDD29-2866-4DA1-8CEB-1471BEE5F9CE}"/>
              </a:ext>
            </a:extLst>
          </p:cNvPr>
          <p:cNvSpPr txBox="1"/>
          <p:nvPr/>
        </p:nvSpPr>
        <p:spPr>
          <a:xfrm>
            <a:off x="948673" y="3417499"/>
            <a:ext cx="154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соя, пшеница</a:t>
            </a:r>
          </a:p>
        </p:txBody>
      </p:sp>
      <p:pic>
        <p:nvPicPr>
          <p:cNvPr id="34" name="Рисунок 33" descr="Корова">
            <a:extLst>
              <a:ext uri="{FF2B5EF4-FFF2-40B4-BE49-F238E27FC236}">
                <a16:creationId xmlns:a16="http://schemas.microsoft.com/office/drawing/2014/main" xmlns="" id="{4EE4A144-9B82-42FC-95F3-13FD2CFDE9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5957775" y="2294903"/>
            <a:ext cx="627462" cy="627462"/>
          </a:xfrm>
          <a:prstGeom prst="rect">
            <a:avLst/>
          </a:prstGeom>
        </p:spPr>
      </p:pic>
      <p:pic>
        <p:nvPicPr>
          <p:cNvPr id="36" name="Рисунок 35" descr="Свинья">
            <a:extLst>
              <a:ext uri="{FF2B5EF4-FFF2-40B4-BE49-F238E27FC236}">
                <a16:creationId xmlns:a16="http://schemas.microsoft.com/office/drawing/2014/main" xmlns="" id="{B0194911-B7C1-4D09-B4B8-23A9EE83D0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336939" y="2845808"/>
            <a:ext cx="627468" cy="62746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2B628D3-7D76-429D-BFDC-F34BD641BCDF}"/>
              </a:ext>
            </a:extLst>
          </p:cNvPr>
          <p:cNvSpPr txBox="1"/>
          <p:nvPr/>
        </p:nvSpPr>
        <p:spPr>
          <a:xfrm>
            <a:off x="6728288" y="2429006"/>
            <a:ext cx="115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КРС молоко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8B77CAFE-5AD3-4D45-B517-684E920B473B}"/>
              </a:ext>
            </a:extLst>
          </p:cNvPr>
          <p:cNvSpPr txBox="1"/>
          <p:nvPr/>
        </p:nvSpPr>
        <p:spPr>
          <a:xfrm>
            <a:off x="7942225" y="2429436"/>
            <a:ext cx="2257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КРС мясо и разведение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9892D8A-12EF-4036-A03F-A308113D47F8}"/>
              </a:ext>
            </a:extLst>
          </p:cNvPr>
          <p:cNvSpPr txBox="1"/>
          <p:nvPr/>
        </p:nvSpPr>
        <p:spPr>
          <a:xfrm>
            <a:off x="965760" y="2699080"/>
            <a:ext cx="781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корма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0477987-91E9-424D-AD53-C32D809187D7}"/>
              </a:ext>
            </a:extLst>
          </p:cNvPr>
          <p:cNvSpPr txBox="1"/>
          <p:nvPr/>
        </p:nvSpPr>
        <p:spPr>
          <a:xfrm>
            <a:off x="10042530" y="3002227"/>
            <a:ext cx="145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Свиноводство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12543997-78DE-4094-9762-06EB61A31FBE}"/>
              </a:ext>
            </a:extLst>
          </p:cNvPr>
          <p:cNvSpPr txBox="1"/>
          <p:nvPr/>
        </p:nvSpPr>
        <p:spPr>
          <a:xfrm>
            <a:off x="1032647" y="6016064"/>
            <a:ext cx="1040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Дикоросы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8723D1B8-ACA1-41C5-AE58-8E2440F8164E}"/>
              </a:ext>
            </a:extLst>
          </p:cNvPr>
          <p:cNvSpPr txBox="1"/>
          <p:nvPr/>
        </p:nvSpPr>
        <p:spPr>
          <a:xfrm>
            <a:off x="10097210" y="3748900"/>
            <a:ext cx="144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Птицеводство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3C90070-AC44-4FBD-A964-4B7CE7739E84}"/>
              </a:ext>
            </a:extLst>
          </p:cNvPr>
          <p:cNvSpPr txBox="1"/>
          <p:nvPr/>
        </p:nvSpPr>
        <p:spPr>
          <a:xfrm>
            <a:off x="948673" y="4149189"/>
            <a:ext cx="1396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овощеводство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BA2F4BB-0366-4550-912A-27EAD0CF7E37}"/>
              </a:ext>
            </a:extLst>
          </p:cNvPr>
          <p:cNvSpPr txBox="1"/>
          <p:nvPr/>
        </p:nvSpPr>
        <p:spPr>
          <a:xfrm>
            <a:off x="6585237" y="4463235"/>
            <a:ext cx="1554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Кролиководство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22CB58F-9454-4AB1-983A-A689A7C0F3C0}"/>
              </a:ext>
            </a:extLst>
          </p:cNvPr>
          <p:cNvSpPr txBox="1"/>
          <p:nvPr/>
        </p:nvSpPr>
        <p:spPr>
          <a:xfrm>
            <a:off x="10097210" y="4427093"/>
            <a:ext cx="1396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600" dirty="0"/>
              <a:t>Пчеловодство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1D4AAA9F-DF8F-4E37-B7BB-F72D8EC01241}"/>
              </a:ext>
            </a:extLst>
          </p:cNvPr>
          <p:cNvSpPr txBox="1"/>
          <p:nvPr/>
        </p:nvSpPr>
        <p:spPr>
          <a:xfrm>
            <a:off x="6521318" y="3803426"/>
            <a:ext cx="259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Козоводство и овцеводство </a:t>
            </a:r>
          </a:p>
        </p:txBody>
      </p:sp>
      <p:pic>
        <p:nvPicPr>
          <p:cNvPr id="58" name="Рисунок 57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E4316F9A-77C9-4B69-94C6-5A76B0CD2E5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11" y="2632981"/>
            <a:ext cx="554139" cy="57876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E7722E6-7B27-4FFD-99CD-1147E271451B}"/>
              </a:ext>
            </a:extLst>
          </p:cNvPr>
          <p:cNvSpPr txBox="1"/>
          <p:nvPr/>
        </p:nvSpPr>
        <p:spPr>
          <a:xfrm>
            <a:off x="3487213" y="2725479"/>
            <a:ext cx="1673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виноградарство</a:t>
            </a:r>
          </a:p>
        </p:txBody>
      </p:sp>
      <p:pic>
        <p:nvPicPr>
          <p:cNvPr id="60" name="Рисунок 59" descr="Яблоко">
            <a:extLst>
              <a:ext uri="{FF2B5EF4-FFF2-40B4-BE49-F238E27FC236}">
                <a16:creationId xmlns:a16="http://schemas.microsoft.com/office/drawing/2014/main" xmlns="" id="{EF11B1A4-0307-4DE9-BC36-118FA0A7F495}"/>
              </a:ext>
            </a:extLst>
          </p:cNvPr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2784171" y="3370201"/>
            <a:ext cx="420145" cy="449209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633D5DB-F00E-4C2F-B3ED-4C22098AA014}"/>
              </a:ext>
            </a:extLst>
          </p:cNvPr>
          <p:cNvSpPr txBox="1"/>
          <p:nvPr/>
        </p:nvSpPr>
        <p:spPr>
          <a:xfrm>
            <a:off x="3354724" y="3322152"/>
            <a:ext cx="2169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садоводство (фрукты </a:t>
            </a:r>
          </a:p>
          <a:p>
            <a:r>
              <a:rPr lang="ru-RU" sz="1600" dirty="0"/>
              <a:t>и ягоды)</a:t>
            </a:r>
          </a:p>
        </p:txBody>
      </p:sp>
      <p:pic>
        <p:nvPicPr>
          <p:cNvPr id="6" name="Рисунок 5" descr="Изображение выглядит как животное, млекопитающе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88041DD6-EE13-472A-890D-828E2722495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682" y="2940525"/>
            <a:ext cx="654281" cy="654281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99121F5-E5A0-4FB1-BCD3-F394A0230C67}"/>
              </a:ext>
            </a:extLst>
          </p:cNvPr>
          <p:cNvSpPr txBox="1"/>
          <p:nvPr/>
        </p:nvSpPr>
        <p:spPr>
          <a:xfrm>
            <a:off x="6723655" y="3016996"/>
            <a:ext cx="1450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Оленеводство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2A9EDF4E-3164-4FB1-97AD-98EF269E500A}"/>
              </a:ext>
            </a:extLst>
          </p:cNvPr>
          <p:cNvSpPr txBox="1"/>
          <p:nvPr/>
        </p:nvSpPr>
        <p:spPr>
          <a:xfrm>
            <a:off x="347116" y="1786095"/>
            <a:ext cx="2257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u="sng" dirty="0"/>
              <a:t>Растениеводство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BA431449-B1C8-4988-9A67-7B153BB87AA1}"/>
              </a:ext>
            </a:extLst>
          </p:cNvPr>
          <p:cNvSpPr txBox="1"/>
          <p:nvPr/>
        </p:nvSpPr>
        <p:spPr>
          <a:xfrm>
            <a:off x="5991339" y="1841016"/>
            <a:ext cx="1609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u="sng" dirty="0"/>
              <a:t>Животноводство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0F728E7-A745-4194-BDD4-29FAD7C161EC}"/>
              </a:ext>
            </a:extLst>
          </p:cNvPr>
          <p:cNvSpPr txBox="1"/>
          <p:nvPr/>
        </p:nvSpPr>
        <p:spPr>
          <a:xfrm>
            <a:off x="328335" y="2204410"/>
            <a:ext cx="126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Однолетнее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F5CF638-4C84-4C4C-B4FD-557DADD81778}"/>
              </a:ext>
            </a:extLst>
          </p:cNvPr>
          <p:cNvSpPr txBox="1"/>
          <p:nvPr/>
        </p:nvSpPr>
        <p:spPr>
          <a:xfrm>
            <a:off x="2870779" y="2196271"/>
            <a:ext cx="1260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Многолетнее</a:t>
            </a:r>
          </a:p>
        </p:txBody>
      </p:sp>
      <p:pic>
        <p:nvPicPr>
          <p:cNvPr id="67" name="Рисунок 66" descr="Рыба">
            <a:extLst>
              <a:ext uri="{FF2B5EF4-FFF2-40B4-BE49-F238E27FC236}">
                <a16:creationId xmlns:a16="http://schemas.microsoft.com/office/drawing/2014/main" xmlns="" id="{AD90C24D-A7B1-48CC-964B-B36D629570D0}"/>
              </a:ext>
            </a:extLst>
          </p:cNvPr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6066129" y="5700509"/>
            <a:ext cx="831599" cy="54898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154BF92-36F0-4569-84FD-3A862F3E141D}"/>
              </a:ext>
            </a:extLst>
          </p:cNvPr>
          <p:cNvSpPr txBox="1"/>
          <p:nvPr/>
        </p:nvSpPr>
        <p:spPr>
          <a:xfrm>
            <a:off x="6012308" y="5160880"/>
            <a:ext cx="1465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u="sng" dirty="0"/>
              <a:t>Рыбоводство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41751A5-F89C-46E2-AA6A-DC7FF4692950}"/>
              </a:ext>
            </a:extLst>
          </p:cNvPr>
          <p:cNvSpPr txBox="1"/>
          <p:nvPr/>
        </p:nvSpPr>
        <p:spPr>
          <a:xfrm>
            <a:off x="2759411" y="6080212"/>
            <a:ext cx="1305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Рыболовство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3B5499F3-5550-42D4-928B-7C4CDBA525E2}"/>
              </a:ext>
            </a:extLst>
          </p:cNvPr>
          <p:cNvSpPr txBox="1"/>
          <p:nvPr/>
        </p:nvSpPr>
        <p:spPr>
          <a:xfrm>
            <a:off x="4718440" y="6080212"/>
            <a:ext cx="901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Охота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40211FE9-6ED0-4DD1-930C-D7CFAA31681F}"/>
              </a:ext>
            </a:extLst>
          </p:cNvPr>
          <p:cNvSpPr txBox="1"/>
          <p:nvPr/>
        </p:nvSpPr>
        <p:spPr>
          <a:xfrm>
            <a:off x="3541212" y="5312746"/>
            <a:ext cx="174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dirty="0"/>
              <a:t>Сельский туризм </a:t>
            </a:r>
          </a:p>
        </p:txBody>
      </p:sp>
      <p:pic>
        <p:nvPicPr>
          <p:cNvPr id="20" name="Рисунок 19" descr="Елка">
            <a:extLst>
              <a:ext uri="{FF2B5EF4-FFF2-40B4-BE49-F238E27FC236}">
                <a16:creationId xmlns:a16="http://schemas.microsoft.com/office/drawing/2014/main" xmlns="" id="{8496C56F-6B34-4B84-AAE4-698A81457A3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271909" y="5809427"/>
            <a:ext cx="541571" cy="541571"/>
          </a:xfrm>
          <a:prstGeom prst="rect">
            <a:avLst/>
          </a:prstGeom>
        </p:spPr>
      </p:pic>
      <p:pic>
        <p:nvPicPr>
          <p:cNvPr id="22" name="Рисунок 21" descr="Цветок">
            <a:extLst>
              <a:ext uri="{FF2B5EF4-FFF2-40B4-BE49-F238E27FC236}">
                <a16:creationId xmlns:a16="http://schemas.microsoft.com/office/drawing/2014/main" xmlns="" id="{613E4B37-8306-49E0-AA16-CCD30CC641D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99300" y="6222578"/>
            <a:ext cx="338753" cy="338753"/>
          </a:xfrm>
          <a:prstGeom prst="rect">
            <a:avLst/>
          </a:prstGeom>
        </p:spPr>
      </p:pic>
      <p:pic>
        <p:nvPicPr>
          <p:cNvPr id="24" name="Рисунок 23" descr="Рыбалка">
            <a:extLst>
              <a:ext uri="{FF2B5EF4-FFF2-40B4-BE49-F238E27FC236}">
                <a16:creationId xmlns:a16="http://schemas.microsoft.com/office/drawing/2014/main" xmlns="" id="{42F47B9B-AD51-4AF2-B8F3-12DE16C2404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2148417" y="5965938"/>
            <a:ext cx="513279" cy="513279"/>
          </a:xfrm>
          <a:prstGeom prst="rect">
            <a:avLst/>
          </a:prstGeom>
        </p:spPr>
      </p:pic>
      <p:pic>
        <p:nvPicPr>
          <p:cNvPr id="26" name="Рисунок 25" descr="Бинокль">
            <a:extLst>
              <a:ext uri="{FF2B5EF4-FFF2-40B4-BE49-F238E27FC236}">
                <a16:creationId xmlns:a16="http://schemas.microsoft.com/office/drawing/2014/main" xmlns="" id="{920D8002-150A-4F2F-806B-36C9E17590C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4155572" y="5982089"/>
            <a:ext cx="513280" cy="513280"/>
          </a:xfrm>
          <a:prstGeom prst="rect">
            <a:avLst/>
          </a:prstGeom>
        </p:spPr>
      </p:pic>
      <p:pic>
        <p:nvPicPr>
          <p:cNvPr id="28" name="Рисунок 27" descr="Звезды">
            <a:extLst>
              <a:ext uri="{FF2B5EF4-FFF2-40B4-BE49-F238E27FC236}">
                <a16:creationId xmlns:a16="http://schemas.microsoft.com/office/drawing/2014/main" xmlns="" id="{A87118CC-3900-4CFE-973A-9DAB6DAC51E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2954384" y="5298619"/>
            <a:ext cx="403836" cy="403836"/>
          </a:xfrm>
          <a:prstGeom prst="rect">
            <a:avLst/>
          </a:prstGeom>
        </p:spPr>
      </p:pic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xmlns="" id="{CB5089D7-C4DA-43BF-92A4-2CC2D8B76560}"/>
              </a:ext>
            </a:extLst>
          </p:cNvPr>
          <p:cNvCxnSpPr>
            <a:cxnSpLocks/>
          </p:cNvCxnSpPr>
          <p:nvPr/>
        </p:nvCxnSpPr>
        <p:spPr>
          <a:xfrm>
            <a:off x="5742858" y="1841016"/>
            <a:ext cx="41254" cy="457775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42FDD430-FAE1-4B7D-9482-BCAD47422109}"/>
              </a:ext>
            </a:extLst>
          </p:cNvPr>
          <p:cNvCxnSpPr>
            <a:cxnSpLocks/>
          </p:cNvCxnSpPr>
          <p:nvPr/>
        </p:nvCxnSpPr>
        <p:spPr>
          <a:xfrm>
            <a:off x="2518900" y="2273643"/>
            <a:ext cx="0" cy="256875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BCA1C419-1AC8-4366-9022-7BBBD06114F6}"/>
              </a:ext>
            </a:extLst>
          </p:cNvPr>
          <p:cNvCxnSpPr>
            <a:cxnSpLocks/>
          </p:cNvCxnSpPr>
          <p:nvPr/>
        </p:nvCxnSpPr>
        <p:spPr>
          <a:xfrm flipH="1">
            <a:off x="408511" y="5124957"/>
            <a:ext cx="4971563" cy="14044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888B9B0E-176D-4DB8-9863-C2BEF4ADC385}"/>
              </a:ext>
            </a:extLst>
          </p:cNvPr>
          <p:cNvSpPr txBox="1"/>
          <p:nvPr/>
        </p:nvSpPr>
        <p:spPr>
          <a:xfrm>
            <a:off x="335982" y="5208150"/>
            <a:ext cx="234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en-US"/>
            </a:defPPr>
            <a:lvl1pPr defTabSz="829544">
              <a:defRPr spc="18">
                <a:solidFill>
                  <a:srgbClr val="E7E6E6">
                    <a:lumMod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600" u="sng" dirty="0"/>
              <a:t>Несельскохозяйственная деятельность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E662F370-FD54-4242-8527-7DB268E7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12CE3D3-047B-4B6C-928A-64B340F36E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FC38E1C-FC17-485D-B02D-EC6B81DCD73C}"/>
              </a:ext>
            </a:extLst>
          </p:cNvPr>
          <p:cNvCxnSpPr>
            <a:cxnSpLocks/>
          </p:cNvCxnSpPr>
          <p:nvPr/>
        </p:nvCxnSpPr>
        <p:spPr>
          <a:xfrm>
            <a:off x="227913" y="694613"/>
            <a:ext cx="11527085" cy="0"/>
          </a:xfrm>
          <a:prstGeom prst="line">
            <a:avLst/>
          </a:prstGeom>
          <a:ln w="15875">
            <a:solidFill>
              <a:srgbClr val="009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xmlns="" id="{28235418-4CCD-43B2-84C1-FF5FFDC1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13" y="76977"/>
            <a:ext cx="10817455" cy="59037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ЧТО СДЕЛАЛИ?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xmlns="" id="{E04997CE-1894-4040-B801-2BF3330107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646" y="1928634"/>
          <a:ext cx="11502352" cy="420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170">
                  <a:extLst>
                    <a:ext uri="{9D8B030D-6E8A-4147-A177-3AD203B41FA5}">
                      <a16:colId xmlns:a16="http://schemas.microsoft.com/office/drawing/2014/main" xmlns="" val="1224262393"/>
                    </a:ext>
                  </a:extLst>
                </a:gridCol>
                <a:gridCol w="1938680">
                  <a:extLst>
                    <a:ext uri="{9D8B030D-6E8A-4147-A177-3AD203B41FA5}">
                      <a16:colId xmlns:a16="http://schemas.microsoft.com/office/drawing/2014/main" xmlns="" val="2699562321"/>
                    </a:ext>
                  </a:extLst>
                </a:gridCol>
                <a:gridCol w="2854759">
                  <a:extLst>
                    <a:ext uri="{9D8B030D-6E8A-4147-A177-3AD203B41FA5}">
                      <a16:colId xmlns:a16="http://schemas.microsoft.com/office/drawing/2014/main" xmlns="" val="3002019625"/>
                    </a:ext>
                  </a:extLst>
                </a:gridCol>
                <a:gridCol w="5172743">
                  <a:extLst>
                    <a:ext uri="{9D8B030D-6E8A-4147-A177-3AD203B41FA5}">
                      <a16:colId xmlns:a16="http://schemas.microsoft.com/office/drawing/2014/main" xmlns="" val="51021537"/>
                    </a:ext>
                  </a:extLst>
                </a:gridCol>
              </a:tblGrid>
              <a:tr h="4703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Регион </a:t>
                      </a:r>
                    </a:p>
                  </a:txBody>
                  <a:tcPr marL="80189" marR="80189" marT="40094" marB="4009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0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Муниципальное образование</a:t>
                      </a:r>
                    </a:p>
                  </a:txBody>
                  <a:tcPr marL="80189" marR="80189" marT="40094" marB="4009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0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Проекты – специализация с\х </a:t>
                      </a:r>
                    </a:p>
                  </a:txBody>
                  <a:tcPr marL="80189" marR="80189" marT="40094" marB="4009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Цель объединения</a:t>
                      </a:r>
                    </a:p>
                  </a:txBody>
                  <a:tcPr marL="80189" marR="80189" marT="40094" marB="40094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B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2688553"/>
                  </a:ext>
                </a:extLst>
              </a:tr>
              <a:tr h="4703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1. </a:t>
                      </a:r>
                      <a:r>
                        <a:rPr lang="ru-RU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Приморский край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Партизанский район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1. Виноградарство, плодово-ягодное садоводство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Селекционная станция. Производственный комплекс по переработке и сбыту плодово-ягодной продукции. Транспорт.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50436840"/>
                  </a:ext>
                </a:extLst>
              </a:tr>
              <a:tr h="3350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noFill/>
                        </a:ln>
                        <a:latin typeface="Arial Narrow" panose="020B060602020203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0189" marR="80189" marT="40094" marB="400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2. Лесное и садовое хозяйство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Селекционная станция. Склад и пункт реализации продукции. спецтехника.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3222928"/>
                  </a:ext>
                </a:extLst>
              </a:tr>
              <a:tr h="33509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ru-RU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Хабаровский край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Хабаровский район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3. Пчеловодство, растениеводство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Производственный комплекс по переработке и сбыту продукции пчеловодства.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2758511"/>
                  </a:ext>
                </a:extLst>
              </a:tr>
              <a:tr h="4703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noFill/>
                        </a:ln>
                        <a:latin typeface="Arial Narrow" panose="020B060602020203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0189" marR="80189" marT="40094" marB="400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Птицеводство, рыболовство, туризм, дикоросы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Селекционная станция. Производственный комплекс по переработке и сбыту продукции птицеводства. Станция эко-туризма.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44793601"/>
                  </a:ext>
                </a:extLst>
              </a:tr>
              <a:tr h="47030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noFill/>
                        </a:ln>
                        <a:latin typeface="Arial Narrow" panose="020B060602020203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Вяземский район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Растениеводство, овощеводство, пчеловодство, животноводство, дикоросы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Комплекс производственной инфраструктуры коллективного использования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73916224"/>
                  </a:ext>
                </a:extLst>
              </a:tr>
              <a:tr h="4703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ru-RU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Магаданская область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Ольский</a:t>
                      </a:r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городской округ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Овощеводство, дикоросы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Производственный комплекс по переработке и сбыту продукции овощеводства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721025"/>
                  </a:ext>
                </a:extLst>
              </a:tr>
              <a:tr h="441746">
                <a:tc rowSpan="2"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4. </a:t>
                      </a:r>
                      <a:r>
                        <a:rPr lang="ru-RU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Чукотский АО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Билибинский</a:t>
                      </a:r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7. Оленеводство, животноводство, дикоросы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Селекционная станция. Производственные комплексы по переработке и сбыту. Спецтехника.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7777438"/>
                  </a:ext>
                </a:extLst>
              </a:tr>
              <a:tr h="4056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noFill/>
                        </a:ln>
                        <a:latin typeface="Arial Narrow" panose="020B0606020202030204" pitchFamily="34" charset="0"/>
                      </a:endParaRPr>
                    </a:p>
                  </a:txBody>
                  <a:tcPr marL="80189" marR="80189" marT="40094" marB="40094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Анадырьский</a:t>
                      </a:r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8. Рыболовство, </a:t>
                      </a:r>
                      <a:r>
                        <a:rPr lang="ru-RU" sz="1100" kern="120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рыбопереработка</a:t>
                      </a:r>
                      <a:endParaRPr lang="ru-RU" sz="11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Производственный комплекс по переработке и сбыту продукции рыболовства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10075301"/>
                  </a:ext>
                </a:extLst>
              </a:tr>
              <a:tr h="335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5. </a:t>
                      </a:r>
                      <a:r>
                        <a:rPr lang="ru-RU" sz="11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Сахалинская область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kern="1200" dirty="0" err="1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Смирныховский</a:t>
                      </a:r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район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9. Овощеводство, дикоросы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Производственный комплекс по переработке и сбыту продукции овощеводства</a:t>
                      </a:r>
                    </a:p>
                  </a:txBody>
                  <a:tcPr marL="80189" marR="80189" marT="40094" marB="4009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B06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1993503"/>
                  </a:ext>
                </a:extLst>
              </a:tr>
            </a:tbl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F50E14D1-91AC-4449-BD32-A85021446EA1}"/>
              </a:ext>
            </a:extLst>
          </p:cNvPr>
          <p:cNvSpPr/>
          <p:nvPr/>
        </p:nvSpPr>
        <p:spPr>
          <a:xfrm>
            <a:off x="252646" y="822132"/>
            <a:ext cx="508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6000" b="1" dirty="0">
                <a:solidFill>
                  <a:srgbClr val="5AB06C"/>
                </a:solidFill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93CF948-943B-4DED-B0EE-337189FA2D43}"/>
              </a:ext>
            </a:extLst>
          </p:cNvPr>
          <p:cNvSpPr/>
          <p:nvPr/>
        </p:nvSpPr>
        <p:spPr>
          <a:xfrm>
            <a:off x="760646" y="971911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субъектов ДФО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приняли участие </a:t>
            </a:r>
          </a:p>
          <a:p>
            <a:r>
              <a:rPr lang="ru-RU" sz="1400" dirty="0">
                <a:latin typeface="Arial Narrow" panose="020B0606020202030204" pitchFamily="34" charset="0"/>
              </a:rPr>
              <a:t>в пилотных проектах</a:t>
            </a:r>
            <a:endParaRPr lang="ru-RU" sz="1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F03F6CE-4898-408E-ACCC-9818A2836523}"/>
              </a:ext>
            </a:extLst>
          </p:cNvPr>
          <p:cNvSpPr/>
          <p:nvPr/>
        </p:nvSpPr>
        <p:spPr>
          <a:xfrm>
            <a:off x="3197581" y="822132"/>
            <a:ext cx="508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6000" b="1" dirty="0">
                <a:solidFill>
                  <a:srgbClr val="5AB06C"/>
                </a:solidFill>
                <a:latin typeface="Arial Narrow" panose="020B0606020202030204" pitchFamily="34" charset="0"/>
              </a:rPr>
              <a:t>9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2F5BAB4-725A-4624-A974-E2AD034DE977}"/>
              </a:ext>
            </a:extLst>
          </p:cNvPr>
          <p:cNvSpPr/>
          <p:nvPr/>
        </p:nvSpPr>
        <p:spPr>
          <a:xfrm>
            <a:off x="3705581" y="942980"/>
            <a:ext cx="1685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проектов</a:t>
            </a:r>
            <a:r>
              <a:rPr lang="ru-RU" sz="1400" dirty="0">
                <a:latin typeface="Arial Narrow" panose="020B0606020202030204" pitchFamily="34" charset="0"/>
              </a:rPr>
              <a:t> в разных специализациях с/х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E13717DE-2291-4853-9C4D-E4E04AE9438A}"/>
              </a:ext>
            </a:extLst>
          </p:cNvPr>
          <p:cNvSpPr/>
          <p:nvPr/>
        </p:nvSpPr>
        <p:spPr>
          <a:xfrm>
            <a:off x="5949951" y="818548"/>
            <a:ext cx="10541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6000" b="1" dirty="0">
                <a:solidFill>
                  <a:srgbClr val="5AB06C"/>
                </a:solidFill>
                <a:latin typeface="Arial Narrow" panose="020B0606020202030204" pitchFamily="34" charset="0"/>
              </a:rPr>
              <a:t>187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E76D455-8619-4841-8B61-A2ED72485434}"/>
              </a:ext>
            </a:extLst>
          </p:cNvPr>
          <p:cNvSpPr/>
          <p:nvPr/>
        </p:nvSpPr>
        <p:spPr>
          <a:xfrm>
            <a:off x="7004051" y="912673"/>
            <a:ext cx="142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участников</a:t>
            </a:r>
            <a:r>
              <a:rPr lang="ru-RU" sz="1400" dirty="0">
                <a:latin typeface="Arial Narrow" panose="020B0606020202030204" pitchFamily="34" charset="0"/>
              </a:rPr>
              <a:t> готовы принять участие</a:t>
            </a:r>
            <a:endParaRPr lang="ru-RU" sz="14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97C8481-D676-4BC3-9020-1C12E694371B}"/>
              </a:ext>
            </a:extLst>
          </p:cNvPr>
          <p:cNvSpPr/>
          <p:nvPr/>
        </p:nvSpPr>
        <p:spPr>
          <a:xfrm>
            <a:off x="8731011" y="818548"/>
            <a:ext cx="10541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6000" b="1" dirty="0">
                <a:solidFill>
                  <a:srgbClr val="5AB06C"/>
                </a:solidFill>
                <a:latin typeface="Arial Narrow" panose="020B0606020202030204" pitchFamily="34" charset="0"/>
              </a:rPr>
              <a:t>611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832840-71FC-4529-B053-BD03B75CE6F2}"/>
              </a:ext>
            </a:extLst>
          </p:cNvPr>
          <p:cNvSpPr/>
          <p:nvPr/>
        </p:nvSpPr>
        <p:spPr>
          <a:xfrm>
            <a:off x="9785110" y="912673"/>
            <a:ext cx="21542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потенциальных участников </a:t>
            </a:r>
            <a:r>
              <a:rPr lang="ru-RU" sz="1400" dirty="0">
                <a:latin typeface="Arial Narrow" panose="020B0606020202030204" pitchFamily="34" charset="0"/>
              </a:rPr>
              <a:t>готовых присоединиться к проектам</a:t>
            </a:r>
            <a:endParaRPr lang="ru-RU" sz="14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4C5AD3F-C0D3-471A-8F53-CC5FAFB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 b="34047"/>
          <a:stretch/>
        </p:blipFill>
        <p:spPr>
          <a:xfrm>
            <a:off x="9651549" y="49718"/>
            <a:ext cx="2103449" cy="5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03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21113</TotalTime>
  <Words>3125</Words>
  <Application>Microsoft Macintosh PowerPoint</Application>
  <PresentationFormat>Широкоэкранный</PresentationFormat>
  <Paragraphs>763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Courier New</vt:lpstr>
      <vt:lpstr>Mangal</vt:lpstr>
      <vt:lpstr>Roboto Condensed Light</vt:lpstr>
      <vt:lpstr>Times New Roman</vt:lpstr>
      <vt:lpstr>Office Theme</vt:lpstr>
      <vt:lpstr>Презентация PowerPoint</vt:lpstr>
      <vt:lpstr>ЦЕЛИ РАЗВИТИЯ КООПЕРАЦИИ</vt:lpstr>
      <vt:lpstr>ПРЕИМУЩЕСТВА КООПЕРАТИВНОЙ МОДЕЛИ</vt:lpstr>
      <vt:lpstr>КООПЕРАТИВНАЯ МОДЕЛЬ ЭКОНОМИЧЕСКОЙ ДЕЯТЕЛЬНОСТИ </vt:lpstr>
      <vt:lpstr>ПРОИЗВОДСТВЕННЫЙ КОМПЛЕКС кооперативной модели любой специализации с/х</vt:lpstr>
      <vt:lpstr>КООПЕРАТИВНАЯ МОДЕЛЬ ЭКОНОМИЧЕСКОЙ ДЕЯТЕЛЬНОСТИ: как это работает </vt:lpstr>
      <vt:lpstr>ВЫБОР ВИДА ЭКОНОМИЧЕСКОЙ ДЕЯТЕЛЬНОСТИ В РАМКАХ КООПЕРАТИВНОЙ МОДЕЛИ  (на примере растениеводства многолетние культуры)</vt:lpstr>
      <vt:lpstr>ПРИОРИТЕТНЫЕ СПЕЦИАЛИЗАЦИИ СЕЛЬСКОГО ХОЗЯЙСТВА – кооперативные модели</vt:lpstr>
      <vt:lpstr>ЧТО СДЕЛАЛИ?</vt:lpstr>
      <vt:lpstr>ПРИМОРСКИЙ КРАЙ Партизанский муниципальный район село Золотая Долина</vt:lpstr>
      <vt:lpstr>ПРИМОРСКИЙ КРАЙ Партизанский муниципальный район село Золотая Долина</vt:lpstr>
      <vt:lpstr>СНАБЖЕНЧЕСКИЙ КОМПЛЕКС </vt:lpstr>
      <vt:lpstr>ПЕРЕРАБАТЫВАЮЩИЙ КОМПЛЕКС </vt:lpstr>
      <vt:lpstr>ПРОИЗВОДСТВЕННЫЙ КОМПЛЕКС переработка винограда и плодов-ягодной продукции</vt:lpstr>
      <vt:lpstr>МАГАДАНСКАЯ ОБЛАСТЬ Ольский район п. Талон,  Тенькинский район п. Усть-омчуг,  Ягоднинский район п. Эльген.</vt:lpstr>
      <vt:lpstr>МАГАДАНСКАЯ ОБЛАСТЬ Ольский район п. Талон,  Тенькинский район п. Усть-омчуг,  Ягоднинский район п. Эльген.</vt:lpstr>
      <vt:lpstr>САХАЛИНСКАЯ ОБЛАСТЬ Смирниховский район п.г.т Смирных</vt:lpstr>
      <vt:lpstr>САХАЛИНСКАЯ ОБЛАСТЬ Смирниховский район п.г.т Смирных</vt:lpstr>
      <vt:lpstr>ЧУКОТСКИЙ АВТОНОМНЫЙ ОКРУГ Билибинский район село Омолон</vt:lpstr>
      <vt:lpstr>ЧУКОТСКИЙ АВТОНОМНЫЙ ОКРУГ Билибинский район село Омолон</vt:lpstr>
      <vt:lpstr>ЧУКОТСКИЙ АВТОНОМНЫЙ ОКРУГ Билибинский район село Омолон</vt:lpstr>
      <vt:lpstr>ХАБАРОВСКИЙ КРАЙ Хабаровский район сп  Малышевское </vt:lpstr>
      <vt:lpstr>ХАБАРОВСКИЙ КРАЙ Хабаровский район сп  Малышевское </vt:lpstr>
      <vt:lpstr>Презентация PowerPoint</vt:lpstr>
      <vt:lpstr>ПРИОРИТЕТНЫЕ СПЕЦИАЛИЗАЦИИ СЕЛЬСКОГО ХОЗЯЙСТВА РАЙОНА</vt:lpstr>
      <vt:lpstr>ГОТОВЫЕ РЕШЕНИЯ КООПЕРАТИВНОГО ПРЕДПРИНИМАТЕЛЬСТВА</vt:lpstr>
      <vt:lpstr>ЭКОНОМИЧЕСКИЙ ЭФФЕКТ ОТ ОРГАНИЗАЦИИ СОВМЕСТНЫХ ДЕЙСТВИЙ ЧЕРЕЗ СИСТЕМУ С/Х КООПЕРАТИВОВ</vt:lpstr>
      <vt:lpstr>СОЗДАЕМ НОВЫЕ КООПЕРАТИВЫ – ПОШАГОВЫЙ АЛГОРИТМ</vt:lpstr>
      <vt:lpstr>Презентация PowerPoint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Anderson</dc:creator>
  <cp:lastModifiedBy>Пользователь Microsoft Office</cp:lastModifiedBy>
  <cp:revision>1348</cp:revision>
  <cp:lastPrinted>2018-12-10T10:35:59Z</cp:lastPrinted>
  <dcterms:created xsi:type="dcterms:W3CDTF">2017-05-19T15:41:25Z</dcterms:created>
  <dcterms:modified xsi:type="dcterms:W3CDTF">2019-03-18T01:16:08Z</dcterms:modified>
</cp:coreProperties>
</file>