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0" r:id="rId4"/>
    <p:sldId id="265" r:id="rId5"/>
    <p:sldId id="266" r:id="rId6"/>
    <p:sldId id="267" r:id="rId7"/>
    <p:sldId id="268" r:id="rId8"/>
    <p:sldId id="257" r:id="rId9"/>
    <p:sldId id="258" r:id="rId10"/>
    <p:sldId id="259" r:id="rId11"/>
    <p:sldId id="261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64935813-0E9F-4CEB-98D1-6C5F837E7861}">
          <p14:sldIdLst>
            <p14:sldId id="256"/>
            <p14:sldId id="263"/>
            <p14:sldId id="260"/>
            <p14:sldId id="265"/>
            <p14:sldId id="266"/>
            <p14:sldId id="267"/>
            <p14:sldId id="268"/>
            <p14:sldId id="257"/>
            <p14:sldId id="258"/>
            <p14:sldId id="259"/>
          </p14:sldIdLst>
        </p14:section>
        <p14:section name="Раздел без заголовка" id="{1EE52651-45B8-44D9-B347-A7F6B0F36521}">
          <p14:sldIdLst>
            <p14:sldId id="261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DF68-9E77-4253-B7D8-A3B9DCD348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06.05.2025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E251-6EE4-46BA-8E39-7842FA1FF46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673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DF68-9E77-4253-B7D8-A3B9DCD348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06.05.2025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E251-6EE4-46BA-8E39-7842FA1FF46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6546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DF68-9E77-4253-B7D8-A3B9DCD348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06.05.2025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E251-6EE4-46BA-8E39-7842FA1FF46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9074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DF68-9E77-4253-B7D8-A3B9DCD348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06.05.2025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E251-6EE4-46BA-8E39-7842FA1FF46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1641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DF68-9E77-4253-B7D8-A3B9DCD348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06.05.2025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E251-6EE4-46BA-8E39-7842FA1FF46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7353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DF68-9E77-4253-B7D8-A3B9DCD348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06.05.2025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E251-6EE4-46BA-8E39-7842FA1FF46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7938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DF68-9E77-4253-B7D8-A3B9DCD348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06.05.2025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E251-6EE4-46BA-8E39-7842FA1FF46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570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DF68-9E77-4253-B7D8-A3B9DCD348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06.05.2025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E251-6EE4-46BA-8E39-7842FA1FF46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4100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DF68-9E77-4253-B7D8-A3B9DCD348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06.05.2025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E251-6EE4-46BA-8E39-7842FA1FF46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8590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DF68-9E77-4253-B7D8-A3B9DCD348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06.05.2025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E251-6EE4-46BA-8E39-7842FA1FF46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9352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DF68-9E77-4253-B7D8-A3B9DCD348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06.05.2025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E251-6EE4-46BA-8E39-7842FA1FF46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3387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BEDF68-9E77-4253-B7D8-A3B9DCD348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06.05.2025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54E251-6EE4-46BA-8E39-7842FA1FF46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343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4" y="0"/>
            <a:ext cx="1355697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Arhiv 1\Desktop\Школьный урок апрель\IMG_20200321_15304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2"/>
          <a:stretch/>
        </p:blipFill>
        <p:spPr bwMode="auto">
          <a:xfrm>
            <a:off x="19844" y="2636912"/>
            <a:ext cx="4435212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55056" y="2681440"/>
            <a:ext cx="4669939" cy="3583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8643" y="6246348"/>
            <a:ext cx="9105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Фотодокументальная выставка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посвященная 80-й годовщине Победы в Великой Отечественной войне 1941-1945 гг.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41013" y="548680"/>
            <a:ext cx="8036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Спасибо вам </a:t>
            </a:r>
            <a:endParaRPr lang="ru-RU" sz="5400" b="1" cap="none" spc="0" dirty="0">
              <a:ln w="31550" cmpd="sng">
                <a:solidFill>
                  <a:srgbClr val="002060"/>
                </a:soli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37450" y="1636618"/>
            <a:ext cx="6210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за тишину</a:t>
            </a:r>
            <a:endParaRPr lang="ru-RU" sz="5400" b="1" cap="none" spc="0" dirty="0">
              <a:ln w="31550" cmpd="sng">
                <a:solidFill>
                  <a:srgbClr val="002060"/>
                </a:soli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531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6558"/>
            <a:ext cx="2162065" cy="29417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507" y="539167"/>
            <a:ext cx="2006661" cy="3009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60" y="592618"/>
            <a:ext cx="2015663" cy="29556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020272" y="558338"/>
            <a:ext cx="1932683" cy="29417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207" y="15032"/>
            <a:ext cx="8845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  <a:t>Всё для фронта, всё для Победы!</a:t>
            </a:r>
            <a:endParaRPr lang="ru-RU" sz="32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91567" y="3709343"/>
            <a:ext cx="195760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Голубецкая </a:t>
            </a:r>
          </a:p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Евдокия Ивановна</a:t>
            </a:r>
          </a:p>
          <a:p>
            <a:pPr algn="ctr"/>
            <a:r>
              <a:rPr lang="ru-RU" sz="1300" i="1" dirty="0" smtClean="0">
                <a:latin typeface="Bookman Old Style" panose="02050604050505020204" pitchFamily="18" charset="0"/>
              </a:rPr>
              <a:t>С </a:t>
            </a:r>
            <a:r>
              <a:rPr lang="ru-RU" sz="1300" i="1" dirty="0">
                <a:latin typeface="Bookman Old Style" panose="02050604050505020204" pitchFamily="18" charset="0"/>
              </a:rPr>
              <a:t>1941 по 1949 годы была рыбачкой, руководила женской рыболовецкой бригадой в колхозе им. Орджоникидзе, который был образован в 1937 году в селе </a:t>
            </a:r>
            <a:r>
              <a:rPr lang="ru-RU" sz="1300" i="1" dirty="0" smtClean="0">
                <a:latin typeface="Bookman Old Style" panose="02050604050505020204" pitchFamily="18" charset="0"/>
              </a:rPr>
              <a:t>Резиденция</a:t>
            </a:r>
            <a:endParaRPr lang="ru-RU" sz="1300" i="1" dirty="0">
              <a:latin typeface="Bookman Old Style" panose="0205060405050502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49168" y="3475485"/>
            <a:ext cx="229483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Денекин </a:t>
            </a:r>
            <a:endParaRPr lang="ru-RU" sz="13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Иван </a:t>
            </a:r>
            <a:r>
              <a:rPr lang="ru-RU" sz="13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Игнатьевич </a:t>
            </a:r>
          </a:p>
          <a:p>
            <a:pPr algn="ctr"/>
            <a:r>
              <a:rPr lang="ru-RU" sz="1300" i="1" dirty="0">
                <a:latin typeface="Bookman Old Style" panose="02050604050505020204" pitchFamily="18" charset="0"/>
              </a:rPr>
              <a:t>вступил в члены колхоза «Рассвет Севера» </a:t>
            </a:r>
            <a:r>
              <a:rPr lang="ru-RU" sz="1300" i="1" dirty="0" smtClean="0">
                <a:latin typeface="Bookman Old Style" panose="02050604050505020204" pitchFamily="18" charset="0"/>
              </a:rPr>
              <a:t>в </a:t>
            </a:r>
            <a:r>
              <a:rPr lang="ru-RU" sz="1300" i="1" dirty="0">
                <a:latin typeface="Bookman Old Style" panose="02050604050505020204" pitchFamily="18" charset="0"/>
              </a:rPr>
              <a:t>1941 году и на протяжении 30 лет </a:t>
            </a:r>
            <a:r>
              <a:rPr lang="ru-RU" sz="1300" i="1" dirty="0" smtClean="0">
                <a:latin typeface="Bookman Old Style" panose="02050604050505020204" pitchFamily="18" charset="0"/>
              </a:rPr>
              <a:t>являлся бессменным </a:t>
            </a:r>
            <a:r>
              <a:rPr lang="ru-RU" sz="1300" i="1" dirty="0">
                <a:latin typeface="Bookman Old Style" panose="02050604050505020204" pitchFamily="18" charset="0"/>
              </a:rPr>
              <a:t>бригадиром бригады </a:t>
            </a:r>
            <a:r>
              <a:rPr lang="ru-RU" sz="1300" i="1" dirty="0" smtClean="0">
                <a:latin typeface="Bookman Old Style" panose="02050604050505020204" pitchFamily="18" charset="0"/>
              </a:rPr>
              <a:t>ставного </a:t>
            </a:r>
            <a:r>
              <a:rPr lang="ru-RU" sz="1300" i="1" dirty="0">
                <a:latin typeface="Bookman Old Style" panose="02050604050505020204" pitchFamily="18" charset="0"/>
              </a:rPr>
              <a:t>невода. В 1957 году за выдающиеся </a:t>
            </a:r>
            <a:r>
              <a:rPr lang="ru-RU" sz="1300" i="1" dirty="0" smtClean="0">
                <a:latin typeface="Bookman Old Style" panose="02050604050505020204" pitchFamily="18" charset="0"/>
              </a:rPr>
              <a:t>заслуги</a:t>
            </a:r>
            <a:r>
              <a:rPr lang="ru-RU" sz="1300" i="1" dirty="0">
                <a:latin typeface="Bookman Old Style" panose="02050604050505020204" pitchFamily="18" charset="0"/>
              </a:rPr>
              <a:t>, достигнутые в работе по увеличению </a:t>
            </a:r>
            <a:r>
              <a:rPr lang="ru-RU" sz="1300" i="1" dirty="0" smtClean="0">
                <a:latin typeface="Bookman Old Style" panose="02050604050505020204" pitchFamily="18" charset="0"/>
              </a:rPr>
              <a:t>добычи </a:t>
            </a:r>
            <a:r>
              <a:rPr lang="ru-RU" sz="1300" i="1" dirty="0">
                <a:latin typeface="Bookman Old Style" panose="02050604050505020204" pitchFamily="18" charset="0"/>
              </a:rPr>
              <a:t>рыбы Денекину И.И. присвоено </a:t>
            </a:r>
            <a:r>
              <a:rPr lang="ru-RU" sz="1300" i="1" dirty="0" smtClean="0">
                <a:latin typeface="Bookman Old Style" panose="02050604050505020204" pitchFamily="18" charset="0"/>
              </a:rPr>
              <a:t>звание </a:t>
            </a:r>
            <a:r>
              <a:rPr lang="ru-RU" sz="1300" i="1" dirty="0">
                <a:latin typeface="Bookman Old Style" panose="02050604050505020204" pitchFamily="18" charset="0"/>
              </a:rPr>
              <a:t>Героя Социалистического Труда.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1398" y="3717032"/>
            <a:ext cx="19892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Большаков </a:t>
            </a:r>
          </a:p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Яков Егорович</a:t>
            </a:r>
          </a:p>
          <a:p>
            <a:pPr algn="ctr"/>
            <a:r>
              <a:rPr lang="ru-RU" sz="1300" i="1" dirty="0" smtClean="0">
                <a:latin typeface="Bookman Old Style" panose="02050604050505020204" pitchFamily="18" charset="0"/>
              </a:rPr>
              <a:t>С 1939 года являлся организатором и руководителем колхозов Охотского района «Красная звезда», «Хулан Эвен», «Новый путь», имени ХХ партсъезда</a:t>
            </a:r>
            <a:endParaRPr lang="ru-RU" sz="1200" i="1" dirty="0"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727054"/>
            <a:ext cx="248376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Милюченко </a:t>
            </a:r>
          </a:p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Виктор Кузьмич</a:t>
            </a:r>
          </a:p>
          <a:p>
            <a:pPr algn="ctr"/>
            <a:r>
              <a:rPr lang="ru-RU" sz="1300" dirty="0" smtClean="0">
                <a:latin typeface="Bookman Old Style" panose="02050604050505020204" pitchFamily="18" charset="0"/>
              </a:rPr>
              <a:t>Был председателем колхоза в 1943, 1952-1966 годах. За выдающиеся успехи, достигнутые в работе, широкое применение передовых методов труда Указом Президиума Верховного Совета СССР от 02 марта 1957 г. присвоено звание </a:t>
            </a:r>
          </a:p>
          <a:p>
            <a:pPr algn="ctr"/>
            <a:r>
              <a:rPr lang="ru-RU" sz="1300" dirty="0" smtClean="0">
                <a:latin typeface="Bookman Old Style" panose="02050604050505020204" pitchFamily="18" charset="0"/>
              </a:rPr>
              <a:t>Героя Социалистического труда</a:t>
            </a:r>
            <a:endParaRPr lang="ru-RU" sz="13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6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076056" y="734846"/>
            <a:ext cx="1689040" cy="2610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26" y="3436324"/>
            <a:ext cx="1591122" cy="2338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69" y="734846"/>
            <a:ext cx="1993480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5536" y="1073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Дети войны – дети Победы!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7577" y="5816757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Гончар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Дмитрий Александрович</a:t>
            </a:r>
            <a:endParaRPr lang="ru-RU" sz="1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2836" y="332995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Болонева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Евгения Васильевна</a:t>
            </a:r>
            <a:endParaRPr lang="ru-RU" sz="1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8499" y="3358294"/>
            <a:ext cx="2288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Максутова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Зинаида Николаевна</a:t>
            </a:r>
            <a:endParaRPr lang="ru-RU" sz="1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5" y="3618989"/>
            <a:ext cx="1784130" cy="2459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-108520" y="614962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Соловьев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Юрий Афанасьевич</a:t>
            </a:r>
            <a:endParaRPr lang="ru-RU" sz="1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28" y="3922095"/>
            <a:ext cx="1440160" cy="2175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3419872" y="6149628"/>
            <a:ext cx="2186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Шевченко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Вера Иосифовна</a:t>
            </a:r>
            <a:endParaRPr lang="ru-RU" sz="1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278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28" y="829884"/>
            <a:ext cx="2209092" cy="25923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95536" y="1073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Дети войны – дети Победы!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33" y="4126020"/>
            <a:ext cx="1551910" cy="19845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0084" y="3573862"/>
            <a:ext cx="2186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Лапина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Нина Николаевна</a:t>
            </a:r>
            <a:endParaRPr lang="ru-RU" sz="1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5536" y="628681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Овечкина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Александра Васильевна</a:t>
            </a:r>
            <a:endParaRPr lang="ru-RU" sz="1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328" y="726824"/>
            <a:ext cx="1872208" cy="26954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220" y="4074406"/>
            <a:ext cx="1444474" cy="20878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/>
          <p:cNvSpPr txBox="1"/>
          <p:nvPr/>
        </p:nvSpPr>
        <p:spPr>
          <a:xfrm>
            <a:off x="6497292" y="3447195"/>
            <a:ext cx="2186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Сафонов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Виктор Маркович</a:t>
            </a:r>
            <a:endParaRPr lang="ru-RU" sz="1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85389" y="6297704"/>
            <a:ext cx="2186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Ильюшина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Нина Петровна</a:t>
            </a:r>
            <a:endParaRPr lang="ru-RU" sz="1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56220" y="1268760"/>
            <a:ext cx="42484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войны, вы взрослели под грохот снарядов,</a:t>
            </a:r>
          </a:p>
          <a:p>
            <a:pPr algn="ctr"/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Вам колыбельные петь матерям не пришлось.</a:t>
            </a:r>
          </a:p>
          <a:p>
            <a:pPr algn="ctr"/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не носили красивых и ярких нарядов,</a:t>
            </a:r>
          </a:p>
          <a:p>
            <a:pPr algn="ctr"/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Пулей свинцовою детство от вас унеслось.</a:t>
            </a:r>
          </a:p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войны на заводах отцов заменили.</a:t>
            </a:r>
          </a:p>
          <a:p>
            <a:pPr algn="ctr"/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"Всё для Победы! Для фронта!" - был лозунг один.</a:t>
            </a:r>
          </a:p>
          <a:p>
            <a:pPr algn="ctr"/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войны за станками и ели, и пили,</a:t>
            </a:r>
          </a:p>
          <a:p>
            <a:pPr algn="ctr"/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Ночи не спали, но верили - мы победим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!.....</a:t>
            </a:r>
            <a:endParaRPr lang="ru-RU" sz="1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27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8085">
            <a:off x="6495635" y="-113896"/>
            <a:ext cx="2849476" cy="365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37422"/>
            <a:ext cx="2304256" cy="157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1031" name="Picture 7" descr="КОПИИ001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40"/>
          <a:stretch>
            <a:fillRect/>
          </a:stretch>
        </p:blipFill>
        <p:spPr bwMode="auto">
          <a:xfrm rot="-224908">
            <a:off x="54352" y="2928944"/>
            <a:ext cx="2659159" cy="174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4" y="817932"/>
            <a:ext cx="1843571" cy="216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3083" y="747338"/>
            <a:ext cx="30532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1924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гг.    </a:t>
            </a:r>
            <a:endParaRPr 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Участвовала в боевых действиях с июля по ноябрь 1943 года в качестве прожекториста № 3 1553-ей части с. Каменный Яр; с ноябрь 1943 по май 1945 года – зенитчица 1883-го зенитно-артиллерийского полка, телефонистка 3-ей дивизии</a:t>
            </a:r>
          </a:p>
        </p:txBody>
      </p:sp>
      <p:pic>
        <p:nvPicPr>
          <p:cNvPr id="1030" name="Picture 6" descr="КОПИИ002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42"/>
          <a:stretch>
            <a:fillRect/>
          </a:stretch>
        </p:blipFill>
        <p:spPr bwMode="auto">
          <a:xfrm rot="274883">
            <a:off x="471135" y="4615565"/>
            <a:ext cx="2959461" cy="213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515772" y="188640"/>
            <a:ext cx="46696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31550" cmpd="sng">
                  <a:solidFill>
                    <a:srgbClr val="4E67C8">
                      <a:lumMod val="7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Лукьянов</a:t>
            </a:r>
            <a:r>
              <a:rPr lang="ru-RU" sz="2800" b="1" dirty="0">
                <a:ln w="31550" cmpd="sng">
                  <a:solidFill>
                    <a:srgbClr val="4E67C8">
                      <a:lumMod val="75000"/>
                    </a:srgbClr>
                  </a:solidFill>
                  <a:prstDash val="solid"/>
                </a:ln>
                <a:solidFill>
                  <a:srgbClr val="F14124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n w="31550" cmpd="sng">
                  <a:solidFill>
                    <a:srgbClr val="4E67C8">
                      <a:lumMod val="7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Иван Иванович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287" y="1051604"/>
            <a:ext cx="2365375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 descr="http://podvignaroda.ru/filter/filterimage?path=VS/191/033-0686196-3986%2b040-3995/00000657.jpg&amp;id=26883492&amp;id1=f61cd631ef2505138e25cb2beadd783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629">
            <a:off x="7057956" y="2333436"/>
            <a:ext cx="2029131" cy="2878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225081" y="4549676"/>
            <a:ext cx="49139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1926-1986 гг.     </a:t>
            </a:r>
          </a:p>
          <a:p>
            <a:pPr algn="ctr"/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Участвовал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в боях с 1944 по 1945 год в составе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дивизионной разведки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107-ой, </a:t>
            </a:r>
            <a:r>
              <a:rPr lang="ru-RU" sz="1600" dirty="0">
                <a:latin typeface="Times New Roman"/>
                <a:ea typeface="Times New Roman"/>
              </a:rPr>
              <a:t>202-ой </a:t>
            </a:r>
            <a:r>
              <a:rPr lang="ru-RU" sz="1600" dirty="0" smtClean="0">
                <a:latin typeface="Times New Roman"/>
                <a:ea typeface="Times New Roman"/>
              </a:rPr>
              <a:t>воздушно-десантной </a:t>
            </a:r>
            <a:r>
              <a:rPr lang="ru-RU" sz="1600" dirty="0">
                <a:latin typeface="Times New Roman"/>
                <a:ea typeface="Times New Roman"/>
              </a:rPr>
              <a:t>бригады 39-ого гвардейского Венского воздушно-десантного корпуса</a:t>
            </a:r>
            <a:r>
              <a:rPr lang="ru-RU" sz="1600" dirty="0" smtClean="0">
                <a:latin typeface="Times New Roman"/>
                <a:ea typeface="Times New Roman"/>
              </a:rPr>
              <a:t>.</a:t>
            </a:r>
          </a:p>
          <a:p>
            <a:pPr algn="ctr"/>
            <a:r>
              <a:rPr lang="ru-RU" sz="1600" dirty="0" smtClean="0">
                <a:latin typeface="Times New Roman"/>
              </a:rPr>
              <a:t>     Награжден </a:t>
            </a:r>
            <a:r>
              <a:rPr lang="ru-RU" sz="1600" dirty="0">
                <a:latin typeface="Times New Roman"/>
                <a:ea typeface="Calibri"/>
              </a:rPr>
              <a:t>орденами Отечественной войны </a:t>
            </a:r>
            <a:r>
              <a:rPr lang="en-US" sz="1600" dirty="0">
                <a:latin typeface="Times New Roman"/>
                <a:ea typeface="Calibri"/>
              </a:rPr>
              <a:t>II</a:t>
            </a:r>
            <a:r>
              <a:rPr lang="ru-RU" sz="1600" dirty="0">
                <a:latin typeface="Times New Roman"/>
                <a:ea typeface="Calibri"/>
              </a:rPr>
              <a:t> степени и Славы </a:t>
            </a:r>
            <a:r>
              <a:rPr lang="en-US" sz="1600" dirty="0">
                <a:latin typeface="Times New Roman"/>
                <a:ea typeface="Calibri"/>
              </a:rPr>
              <a:t>III</a:t>
            </a:r>
            <a:r>
              <a:rPr lang="ru-RU" sz="1600" dirty="0">
                <a:latin typeface="Times New Roman"/>
                <a:ea typeface="Calibri"/>
              </a:rPr>
              <a:t> степени,  медалями «За взятие Вены», «За Победу над Германией в Великой Отечественной войне 1941-1945 гг.».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-153900" y="-26804"/>
            <a:ext cx="46696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solidFill>
                    <a:srgbClr val="4E67C8">
                      <a:lumMod val="7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Ерофеева </a:t>
            </a:r>
          </a:p>
          <a:p>
            <a:pPr algn="ctr"/>
            <a:r>
              <a:rPr lang="ru-RU" sz="2800" b="1" dirty="0" smtClean="0">
                <a:ln w="31550" cmpd="sng">
                  <a:solidFill>
                    <a:srgbClr val="4E67C8">
                      <a:lumMod val="7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Ольга Михайловна</a:t>
            </a:r>
            <a:endParaRPr lang="ru-RU" sz="2800" b="1" dirty="0">
              <a:ln w="31550" cmpd="sng">
                <a:solidFill>
                  <a:srgbClr val="4E67C8">
                    <a:lumMod val="7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569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D:\Мои документы\ОЦИФРОВАННЫЕ ДОКУМЕНТЫ\ДОКУМЕНТЫ ЛИЧНОГО ПРОИСХОЖДЕНИЯ\Фонд № 99\Опись № 8 Ермолин В.Ф\Ф.Р. 99. Оп. 8. Д. 4. Л 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3653" y="1809276"/>
            <a:ext cx="2204293" cy="216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D:\Users\Архив\Desktop\Любин.jpg"/>
          <p:cNvPicPr/>
          <p:nvPr/>
        </p:nvPicPr>
        <p:blipFill rotWithShape="1">
          <a:blip r:embed="rId3" cstate="screen"/>
          <a:srcRect/>
          <a:stretch/>
        </p:blipFill>
        <p:spPr bwMode="auto">
          <a:xfrm>
            <a:off x="-108520" y="963027"/>
            <a:ext cx="2339824" cy="27157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07704" y="1268760"/>
            <a:ext cx="310175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1909 – 1991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гг.</a:t>
            </a:r>
            <a:endParaRPr lang="ru-RU" sz="1400" b="1" i="1" dirty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algn="ctr"/>
            <a:r>
              <a:rPr lang="ru-RU" sz="1600" dirty="0">
                <a:latin typeface="Times New Roman"/>
                <a:ea typeface="Times New Roman"/>
              </a:rPr>
              <a:t>Участвовал в боевых действиях с августа  по сентябрь 1945 года в </a:t>
            </a:r>
            <a:r>
              <a:rPr lang="ru-RU" sz="1600" dirty="0" smtClean="0">
                <a:latin typeface="Times New Roman"/>
                <a:ea typeface="Times New Roman"/>
              </a:rPr>
              <a:t>расквартированнном Охотске в составе 206-го </a:t>
            </a:r>
            <a:r>
              <a:rPr lang="ru-RU" sz="1600" dirty="0">
                <a:latin typeface="Times New Roman"/>
                <a:ea typeface="Times New Roman"/>
              </a:rPr>
              <a:t>отдельного стрелкового батальона </a:t>
            </a:r>
            <a:r>
              <a:rPr lang="ru-RU" sz="1600" dirty="0" smtClean="0">
                <a:latin typeface="Times New Roman"/>
                <a:ea typeface="Times New Roman"/>
              </a:rPr>
              <a:t>на </a:t>
            </a:r>
            <a:r>
              <a:rPr lang="ru-RU" sz="1600" dirty="0">
                <a:latin typeface="Times New Roman"/>
                <a:ea typeface="Times New Roman"/>
              </a:rPr>
              <a:t>1-м </a:t>
            </a:r>
            <a:r>
              <a:rPr lang="ru-RU" sz="1600" dirty="0" smtClean="0">
                <a:latin typeface="Times New Roman"/>
                <a:ea typeface="Times New Roman"/>
              </a:rPr>
              <a:t>Дальневосточном фронте.</a:t>
            </a:r>
          </a:p>
          <a:p>
            <a:pPr algn="ctr"/>
            <a:r>
              <a:rPr lang="ru-RU" sz="1600" dirty="0" smtClean="0">
                <a:latin typeface="Times New Roman"/>
              </a:rPr>
              <a:t>Награжден орденом Отечественной войны </a:t>
            </a:r>
            <a:r>
              <a:rPr lang="en-US" sz="1600" dirty="0" smtClean="0">
                <a:latin typeface="Times New Roman"/>
              </a:rPr>
              <a:t>II</a:t>
            </a:r>
            <a:r>
              <a:rPr lang="ru-RU" sz="1600" dirty="0" smtClean="0">
                <a:latin typeface="Times New Roman"/>
              </a:rPr>
              <a:t> степени, </a:t>
            </a:r>
          </a:p>
          <a:p>
            <a:pPr algn="ctr"/>
            <a:r>
              <a:rPr lang="ru-RU" sz="1600" dirty="0" smtClean="0">
                <a:latin typeface="Times New Roman"/>
              </a:rPr>
              <a:t>медалью «За Победу над Японией»</a:t>
            </a:r>
            <a:endParaRPr lang="ru-RU" sz="1600" dirty="0"/>
          </a:p>
        </p:txBody>
      </p:sp>
      <p:pic>
        <p:nvPicPr>
          <p:cNvPr id="6" name="Picture 2" descr="D:\Мои документы\ОЦИФРОВАННЫЕ ДОКУМЕНТЫ\ДОКУМЕНТЫ ЛИЧНОГО ПРОИСХОЖДЕНИЯ\Фонд № 99\Опись № 6 Любин А.Н\Scan_000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4100304"/>
            <a:ext cx="4580936" cy="1940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Мои документы\ОЦИФРОВАННЫЕ ДОКУМЕНТЫ\ФОТОДОКУМЕНТЫ\Фонд № 98\Опись № 1\Д. 19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457" y="382163"/>
            <a:ext cx="1891568" cy="2854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71121" y="3975764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1916-1974 гг.</a:t>
            </a:r>
            <a:r>
              <a:rPr lang="ru-RU" dirty="0" smtClean="0">
                <a:latin typeface="Times New Roman"/>
                <a:ea typeface="Times New Roman"/>
              </a:rPr>
              <a:t>    </a:t>
            </a:r>
          </a:p>
          <a:p>
            <a:pPr algn="ctr"/>
            <a:r>
              <a:rPr lang="ru-RU" sz="1600" dirty="0" smtClean="0">
                <a:latin typeface="Times New Roman"/>
                <a:ea typeface="Times New Roman"/>
              </a:rPr>
              <a:t>С </a:t>
            </a:r>
            <a:r>
              <a:rPr lang="ru-RU" sz="1600" dirty="0">
                <a:latin typeface="Times New Roman"/>
                <a:ea typeface="Times New Roman"/>
              </a:rPr>
              <a:t>1942 по 1946 годы находился в рядах действующей армии на Дальнем Востоке. Был назначен парторгом в 5-м батальоне 32-ой отдельной трофейной бригады</a:t>
            </a:r>
            <a:r>
              <a:rPr lang="ru-RU" sz="1600" dirty="0" smtClean="0">
                <a:latin typeface="Times New Roman"/>
                <a:ea typeface="Times New Roman"/>
              </a:rPr>
              <a:t>.</a:t>
            </a:r>
          </a:p>
          <a:p>
            <a:pPr algn="ctr"/>
            <a:r>
              <a:rPr lang="ru-RU" sz="1600" dirty="0" smtClean="0">
                <a:latin typeface="Times New Roman"/>
              </a:rPr>
              <a:t>     Награжден медалями «За Победу над Германией в Великой Отечественной войне 1941-1945 гг.» и «За доблестный труд в  </a:t>
            </a:r>
            <a:r>
              <a:rPr lang="ru-RU" sz="1600" dirty="0">
                <a:latin typeface="Times New Roman"/>
              </a:rPr>
              <a:t>Великой Отечественной войне 1941-1945 гг</a:t>
            </a:r>
            <a:r>
              <a:rPr lang="ru-RU" sz="1600" dirty="0" smtClean="0">
                <a:latin typeface="Times New Roman"/>
              </a:rPr>
              <a:t>.».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09165" y="188640"/>
            <a:ext cx="233483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solidFill>
                    <a:srgbClr val="4E67C8">
                      <a:lumMod val="7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Ермолин </a:t>
            </a:r>
          </a:p>
          <a:p>
            <a:pPr algn="ctr"/>
            <a:r>
              <a:rPr lang="ru-RU" sz="2800" b="1" dirty="0" smtClean="0">
                <a:ln w="31550" cmpd="sng">
                  <a:solidFill>
                    <a:srgbClr val="4E67C8">
                      <a:lumMod val="7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</a:t>
            </a:r>
          </a:p>
          <a:p>
            <a:pPr algn="ctr"/>
            <a:r>
              <a:rPr lang="ru-RU" sz="2800" b="1" dirty="0" smtClean="0">
                <a:ln w="31550" cmpd="sng">
                  <a:solidFill>
                    <a:srgbClr val="4E67C8">
                      <a:lumMod val="7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Филиппович</a:t>
            </a:r>
            <a:endParaRPr lang="ru-RU" sz="2800" b="1" dirty="0">
              <a:ln w="31550" cmpd="sng">
                <a:solidFill>
                  <a:srgbClr val="4E67C8">
                    <a:lumMod val="7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53900" y="-26804"/>
            <a:ext cx="46696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solidFill>
                    <a:srgbClr val="4E67C8">
                      <a:lumMod val="7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Любин Александр Николаевич</a:t>
            </a:r>
            <a:endParaRPr lang="ru-RU" sz="2800" b="1" dirty="0">
              <a:ln w="31550" cmpd="sng">
                <a:solidFill>
                  <a:srgbClr val="4E67C8">
                    <a:lumMod val="7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34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D:\Мои документы\Документы личного происхождения\Неописанные\Чарыков Николай Сидорович\Орденская книжка\К другим наградам\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21629" y="3283048"/>
            <a:ext cx="2597279" cy="19208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Мои документы\Документы личного происхождения\Неописанные\Чарыков Николай Сидорович\Орденская книжка\Орден Отечественной войны II степени\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54983"/>
            <a:ext cx="3724893" cy="25918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44120" y="523220"/>
            <a:ext cx="23998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1923-1999 гг.</a:t>
            </a:r>
          </a:p>
          <a:p>
            <a:pPr algn="ctr"/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Участвовал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в боевых действиях с февраля 1944  по май 1945 года на Ленинградском фронте в составе 74-го стрелкового полка 125-ой стрелковой дивизии. </a:t>
            </a:r>
            <a:endParaRPr lang="ru-RU" sz="16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0"/>
            <a:ext cx="43763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Глистин Семен Иванович</a:t>
            </a:r>
            <a:endParaRPr lang="ru-RU" sz="2800" b="1" dirty="0">
              <a:ln w="3155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:\Мои документы\Документы личного происхождения\Неописанные\Глистин Семен Иванович\Удостоверения\Медаль За освобождение Праги\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34" y="2649732"/>
            <a:ext cx="2611522" cy="182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" name="Рисунок 1" descr="D:\Users\Архив\Desktop\Глистин - 0001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220" y="597945"/>
            <a:ext cx="2114550" cy="3039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D:\Мои документы\Документы личного происхождения\Неописанные\Глистин Семен Иванович\Удостоверения\Медаль За Победу над Германией\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99" y="4461372"/>
            <a:ext cx="3045398" cy="2150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D:\Мои документы\Документы личного происхождения\Неописанные\Глистин Семен Иванович\Удостоверения\Медаль За Победу над Германией\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1372"/>
            <a:ext cx="1468826" cy="21077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D:\Users\Архив\Desktop\Чарыков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33283" y="197405"/>
            <a:ext cx="2162175" cy="3043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6882918" y="116632"/>
            <a:ext cx="198554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Чарыков </a:t>
            </a:r>
          </a:p>
          <a:p>
            <a:pPr algn="ctr"/>
            <a:r>
              <a:rPr lang="ru-RU" sz="2800" b="1" dirty="0" smtClean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</a:t>
            </a:r>
          </a:p>
          <a:p>
            <a:pPr algn="ctr"/>
            <a:r>
              <a:rPr lang="ru-RU" sz="2800" b="1" dirty="0" smtClean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Сидорович</a:t>
            </a:r>
            <a:endParaRPr lang="ru-RU" sz="2800" b="1" dirty="0">
              <a:ln w="3155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5550" y="1569660"/>
            <a:ext cx="2520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1922 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1999 гг. </a:t>
            </a:r>
            <a:endParaRPr lang="ru-RU" sz="1400" b="1" i="1" dirty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algn="ctr"/>
            <a:r>
              <a:rPr lang="ru-RU" dirty="0">
                <a:latin typeface="Times New Roman"/>
                <a:ea typeface="Times New Roman"/>
                <a:cs typeface="Times New Roman"/>
              </a:rPr>
              <a:t>Участвовал в боевых действиях с августа по сентябрь 1945 года в составе 134-го отдельного инженерно-саперного батальона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ru-RU" dirty="0" smtClean="0">
                <a:latin typeface="Times New Roman"/>
                <a:ea typeface="Times New Roman"/>
                <a:cs typeface="Times New Roman"/>
              </a:rPr>
              <a:t>2-го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Дальневосточного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фронта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85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D:\Мои документы\Документы личного происхождения\Неописанные\Макаев Никонор Васильевич\Удостоверения\Юбилейная медаль 40 лет Победы\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88644" y="2940527"/>
            <a:ext cx="2618598" cy="1712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D:\Users\Архив\Desktop\Чирков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72186"/>
            <a:ext cx="2085975" cy="3053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D:\Мои документы\Документы личного происхождения\Неописанные\Чирков Владимир Федорович\Орденские книжки\Орденская книжка медаль За отвагу, орден Красной звезды\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2912"/>
            <a:ext cx="3498810" cy="2522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Мои документы\Документы личного происхождения\Неописанные\Чирков Владимир Федорович\Орденские книжки\Орденская книжка орден Отечественной войны II степени\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779" y="4365104"/>
            <a:ext cx="3275479" cy="23226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253" y="25157"/>
            <a:ext cx="32282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Чирков </a:t>
            </a:r>
          </a:p>
          <a:p>
            <a:pPr algn="ctr"/>
            <a:r>
              <a:rPr lang="ru-RU" sz="2400" b="1" dirty="0" smtClean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Федорович</a:t>
            </a:r>
            <a:endParaRPr lang="ru-RU" sz="2400" b="1" dirty="0">
              <a:ln w="3155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5613" y="713878"/>
            <a:ext cx="2120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1922 г. – дата 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смерти </a:t>
            </a: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неизвестна </a:t>
            </a:r>
            <a:endParaRPr lang="ru-RU" sz="1400" b="1" i="1" dirty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algn="ctr"/>
            <a:r>
              <a:rPr lang="ru-RU" dirty="0">
                <a:latin typeface="Times New Roman"/>
                <a:ea typeface="Times New Roman"/>
              </a:rPr>
              <a:t>Участвовал в боевых действиях с марта 1942 по май 1945 года </a:t>
            </a:r>
            <a:endParaRPr lang="ru-RU" dirty="0" smtClean="0">
              <a:latin typeface="Times New Roman"/>
              <a:ea typeface="Times New Roman"/>
            </a:endParaRPr>
          </a:p>
          <a:p>
            <a:pPr algn="ctr"/>
            <a:r>
              <a:rPr lang="ru-RU" dirty="0" smtClean="0">
                <a:latin typeface="Times New Roman"/>
                <a:ea typeface="Times New Roman"/>
              </a:rPr>
              <a:t>в </a:t>
            </a:r>
            <a:r>
              <a:rPr lang="ru-RU" dirty="0">
                <a:latin typeface="Times New Roman"/>
                <a:ea typeface="Times New Roman"/>
              </a:rPr>
              <a:t>составе 47-го гвардейского миномётного </a:t>
            </a:r>
            <a:r>
              <a:rPr lang="ru-RU" dirty="0" smtClean="0">
                <a:latin typeface="Times New Roman"/>
                <a:ea typeface="Times New Roman"/>
              </a:rPr>
              <a:t>полка</a:t>
            </a:r>
            <a:endParaRPr lang="ru-RU" dirty="0"/>
          </a:p>
        </p:txBody>
      </p:sp>
      <p:pic>
        <p:nvPicPr>
          <p:cNvPr id="7" name="Рисунок 6" descr="D:\Users\Архив\Desktop\макаев.jpg"/>
          <p:cNvPicPr/>
          <p:nvPr/>
        </p:nvPicPr>
        <p:blipFill rotWithShape="1">
          <a:blip r:embed="rId6" cstate="screen"/>
          <a:srcRect/>
          <a:stretch/>
        </p:blipFill>
        <p:spPr bwMode="auto">
          <a:xfrm>
            <a:off x="3935893" y="145232"/>
            <a:ext cx="2324100" cy="2995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955312" y="151914"/>
            <a:ext cx="31727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Макаев </a:t>
            </a:r>
          </a:p>
          <a:p>
            <a:pPr algn="ctr"/>
            <a:r>
              <a:rPr lang="ru-RU" sz="2400" b="1" dirty="0" smtClean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Никанор Васильевич</a:t>
            </a:r>
            <a:endParaRPr lang="ru-RU" sz="2400" b="1" dirty="0">
              <a:ln w="3155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5423" y="893154"/>
            <a:ext cx="3152570" cy="3309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1925 – 1991 гг. </a:t>
            </a:r>
            <a:endParaRPr lang="ru-RU" sz="1400" b="1" i="1" dirty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algn="ctr"/>
            <a:r>
              <a:rPr lang="ru-RU" dirty="0">
                <a:latin typeface="Times New Roman"/>
                <a:ea typeface="Times New Roman"/>
              </a:rPr>
              <a:t>Участвовал в боевых действиях с августа  по сентябрь 1945 года на 1-ом Дальневосточном фронте в составе 206-го отдельного стрелкового батальона. В 1945 году принимал участие в боях в составе 501-го Гаубицкого артиллерийского </a:t>
            </a:r>
            <a:r>
              <a:rPr lang="ru-RU" dirty="0" smtClean="0">
                <a:latin typeface="Times New Roman"/>
                <a:ea typeface="Times New Roman"/>
              </a:rPr>
              <a:t>полка</a:t>
            </a:r>
            <a:endParaRPr lang="ru-RU" dirty="0"/>
          </a:p>
        </p:txBody>
      </p:sp>
      <p:pic>
        <p:nvPicPr>
          <p:cNvPr id="12" name="Picture 3" descr="D:\Мои документы\Документы личного происхождения\Неописанные\Макаев Никонор Васильевич\Удостоверения\Медаль За Победу над Японией\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5104"/>
            <a:ext cx="3420380" cy="2412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88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Мои документы\Документы личного происхождения\Неописанные\Штин Петр Куприянович\Удостоверения\Медаль За боевые заслуги\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071" y="981458"/>
            <a:ext cx="3002009" cy="2164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Мои документы\Документы личного происхождения\Неописанные\Штин Петр Куприянович\Орденская книжка к ордену Отчественной войны II степени\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160" y="3605504"/>
            <a:ext cx="3059832" cy="21556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D:\Users\Архив\Desktop\Штин.jpg"/>
          <p:cNvPicPr/>
          <p:nvPr/>
        </p:nvPicPr>
        <p:blipFill rotWithShape="1">
          <a:blip r:embed="rId4"/>
          <a:srcRect/>
          <a:stretch/>
        </p:blipFill>
        <p:spPr bwMode="auto">
          <a:xfrm>
            <a:off x="159668" y="912044"/>
            <a:ext cx="205740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3284984"/>
            <a:ext cx="2690217" cy="2796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1923 г. 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– дата смерти </a:t>
            </a: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неизвестна </a:t>
            </a:r>
            <a:endParaRPr lang="ru-RU" sz="1400" b="1" i="1" dirty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algn="ctr"/>
            <a:r>
              <a:rPr lang="ru-RU" dirty="0">
                <a:latin typeface="Times New Roman"/>
                <a:ea typeface="Times New Roman"/>
              </a:rPr>
              <a:t>Участвовал в боевых действиях с мая 1942 по май 1945 года в составе 250-ой стрелковой бригады на фронтах Великой Отечественной войны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78908"/>
            <a:ext cx="37894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Штин Петр Куприянович</a:t>
            </a:r>
            <a:endParaRPr lang="ru-RU" sz="2400" b="1" dirty="0">
              <a:ln w="3155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94243"/>
            <a:ext cx="32645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Попов </a:t>
            </a:r>
          </a:p>
          <a:p>
            <a:pPr algn="ctr"/>
            <a:r>
              <a:rPr lang="ru-RU" sz="2400" b="1" dirty="0" smtClean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Дмитриевич</a:t>
            </a:r>
            <a:endParaRPr lang="ru-RU" sz="2400" b="1" dirty="0">
              <a:ln w="3155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87000" y="4737997"/>
            <a:ext cx="3290960" cy="1647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1916 – 1991 гг. </a:t>
            </a:r>
            <a:endParaRPr lang="ru-RU" sz="1400" b="1" i="1" dirty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algn="ctr"/>
            <a:r>
              <a:rPr lang="ru-RU" dirty="0">
                <a:latin typeface="Times New Roman"/>
                <a:ea typeface="Times New Roman"/>
              </a:rPr>
              <a:t>Участвовал в боевых действиях с </a:t>
            </a:r>
            <a:r>
              <a:rPr lang="ru-RU" dirty="0" smtClean="0">
                <a:latin typeface="Times New Roman"/>
                <a:ea typeface="Times New Roman"/>
              </a:rPr>
              <a:t>сентября 1941 года по май 1945 </a:t>
            </a:r>
            <a:r>
              <a:rPr lang="ru-RU" dirty="0">
                <a:latin typeface="Times New Roman"/>
                <a:ea typeface="Times New Roman"/>
              </a:rPr>
              <a:t>года </a:t>
            </a:r>
            <a:r>
              <a:rPr lang="ru-RU" dirty="0" smtClean="0">
                <a:latin typeface="Times New Roman"/>
                <a:ea typeface="Times New Roman"/>
              </a:rPr>
              <a:t>в составе 26-го зенитного полка, танкист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981" y="925240"/>
            <a:ext cx="2334842" cy="390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515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ОЦИФРОВАННЫЕ ДОКУМЕНТЫ\ФОТОДОКУМЕНТЫ\Фонд № 98\Опись № 2\Богатырев В.С.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120"/>
            <a:ext cx="2298948" cy="32748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101" y="3140968"/>
            <a:ext cx="2451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Богатырев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Владимир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Серафимович</a:t>
            </a:r>
            <a:endParaRPr lang="ru-RU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3" descr="D:\Мои документы\ОЦИФРОВАННЫЕ ДОКУМЕНТЫ\ФОТОДОКУМЕНТЫ\Фонд № 98\Опись № 2\Мороков Е.Ф.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2200" y="0"/>
            <a:ext cx="2570252" cy="31119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95598" y="298256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Мороков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Евгений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Федорович</a:t>
            </a:r>
            <a:endParaRPr lang="ru-RU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5" descr="https://avatars.mds.yandex.net/get-zen_doc/1654267/pub_5d943f48433ecc00b02a6611_5d94408523bf4800b282fbd6/scale_120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3" y="23912"/>
            <a:ext cx="1225860" cy="1289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87" y="1196752"/>
            <a:ext cx="2053952" cy="2867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215235" y="390589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Березовский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Данил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Матвеевич</a:t>
            </a:r>
            <a:endParaRPr lang="ru-RU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34" y="3953904"/>
            <a:ext cx="2690217" cy="2478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1923 – 1998 гг. </a:t>
            </a:r>
            <a:endParaRPr lang="ru-RU" sz="1400" b="1" i="1" dirty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algn="ctr"/>
            <a:r>
              <a:rPr lang="ru-RU" dirty="0">
                <a:latin typeface="Times New Roman"/>
                <a:ea typeface="Times New Roman"/>
              </a:rPr>
              <a:t>Участвовал в боевых действиях </a:t>
            </a:r>
            <a:r>
              <a:rPr lang="ru-RU" dirty="0" smtClean="0">
                <a:latin typeface="Times New Roman"/>
                <a:ea typeface="Times New Roman"/>
              </a:rPr>
              <a:t>в войсках Забайкальского фронта. Награжден орденом Отечественной войны </a:t>
            </a:r>
            <a:r>
              <a:rPr lang="en-US" dirty="0" smtClean="0">
                <a:latin typeface="Times New Roman"/>
                <a:ea typeface="Times New Roman"/>
              </a:rPr>
              <a:t>II</a:t>
            </a:r>
            <a:r>
              <a:rPr lang="ru-RU" dirty="0" smtClean="0">
                <a:latin typeface="Times New Roman"/>
                <a:ea typeface="Times New Roman"/>
              </a:rPr>
              <a:t> степени и медалью «За победу над Японией»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45242" y="3740921"/>
            <a:ext cx="2798758" cy="308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15000"/>
              </a:lnSpc>
              <a:spcAft>
                <a:spcPts val="1000"/>
              </a:spcAft>
              <a:buAutoNum type="arabicPlain" startAt="1922"/>
            </a:pP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– 1990 гг.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Участ</a:t>
            </a:r>
            <a:r>
              <a:rPr lang="ru-RU" dirty="0" smtClean="0">
                <a:latin typeface="Times New Roman"/>
                <a:ea typeface="Times New Roman"/>
              </a:rPr>
              <a:t>вовал </a:t>
            </a:r>
            <a:r>
              <a:rPr lang="ru-RU" dirty="0">
                <a:latin typeface="Times New Roman"/>
                <a:ea typeface="Times New Roman"/>
              </a:rPr>
              <a:t>в боевых действиях с </a:t>
            </a:r>
            <a:r>
              <a:rPr lang="ru-RU" dirty="0" smtClean="0">
                <a:latin typeface="Times New Roman"/>
                <a:ea typeface="Times New Roman"/>
              </a:rPr>
              <a:t>1942 </a:t>
            </a:r>
            <a:r>
              <a:rPr lang="ru-RU" dirty="0">
                <a:latin typeface="Times New Roman"/>
                <a:ea typeface="Times New Roman"/>
              </a:rPr>
              <a:t>по май </a:t>
            </a:r>
            <a:r>
              <a:rPr lang="ru-RU" dirty="0" smtClean="0">
                <a:latin typeface="Times New Roman"/>
                <a:ea typeface="Times New Roman"/>
              </a:rPr>
              <a:t>1944 годы. Награжден орденом Отечественной войны </a:t>
            </a:r>
            <a:r>
              <a:rPr lang="en-US" dirty="0" smtClean="0">
                <a:latin typeface="Times New Roman"/>
                <a:ea typeface="Times New Roman"/>
              </a:rPr>
              <a:t>I</a:t>
            </a:r>
            <a:r>
              <a:rPr lang="ru-RU" dirty="0" smtClean="0">
                <a:latin typeface="Times New Roman"/>
                <a:ea typeface="Times New Roman"/>
              </a:rPr>
              <a:t> степени, медалью «За победу над Германией в Великой Отечественной войне 1941-1945 гг.»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675175" y="4665570"/>
            <a:ext cx="3816424" cy="2201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1919 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2005 гг.</a:t>
            </a:r>
            <a:endParaRPr lang="ru-RU" sz="1400" b="1" i="1" dirty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algn="ctr"/>
            <a:r>
              <a:rPr lang="ru-RU" dirty="0">
                <a:latin typeface="Times New Roman"/>
                <a:ea typeface="Times New Roman"/>
              </a:rPr>
              <a:t>Участвовал в боевых действиях с </a:t>
            </a:r>
            <a:r>
              <a:rPr lang="ru-RU" dirty="0" smtClean="0">
                <a:latin typeface="Times New Roman"/>
                <a:ea typeface="Times New Roman"/>
              </a:rPr>
              <a:t>августа по сентябрь </a:t>
            </a:r>
            <a:r>
              <a:rPr lang="ru-RU" dirty="0">
                <a:latin typeface="Times New Roman"/>
                <a:ea typeface="Times New Roman"/>
              </a:rPr>
              <a:t>1945 года </a:t>
            </a:r>
            <a:r>
              <a:rPr lang="ru-RU" dirty="0" smtClean="0">
                <a:latin typeface="Times New Roman"/>
                <a:ea typeface="Times New Roman"/>
              </a:rPr>
              <a:t>на </a:t>
            </a:r>
          </a:p>
          <a:p>
            <a:pPr algn="ctr"/>
            <a:r>
              <a:rPr lang="ru-RU" dirty="0" smtClean="0">
                <a:latin typeface="Times New Roman"/>
                <a:ea typeface="Times New Roman"/>
              </a:rPr>
              <a:t>2-ом Дальневосточном фронте. Награжден орденом Отечественной войны </a:t>
            </a:r>
            <a:r>
              <a:rPr lang="en-US" dirty="0" smtClean="0">
                <a:latin typeface="Times New Roman"/>
                <a:ea typeface="Times New Roman"/>
              </a:rPr>
              <a:t> II</a:t>
            </a:r>
            <a:r>
              <a:rPr lang="ru-RU" dirty="0" smtClean="0">
                <a:latin typeface="Times New Roman"/>
                <a:ea typeface="Times New Roman"/>
              </a:rPr>
              <a:t> степени, медалью «За победу над Японией»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18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8026466" cy="5328592"/>
          </a:xfrm>
          <a:prstGeom prst="rect">
            <a:avLst/>
          </a:prstGeom>
        </p:spPr>
      </p:pic>
      <p:pic>
        <p:nvPicPr>
          <p:cNvPr id="3" name="Рисунок 2" descr="https://countdownz.ru/images/5b1566faaf4812658e6a404e/1027_256.png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2171">
            <a:off x="-197765" y="355733"/>
            <a:ext cx="3007522" cy="8740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699792" y="0"/>
            <a:ext cx="6444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Ветераны Великой Отечественной войны Охотского района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мая 1982 г.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012" y="5805264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Нижний ряд: Пискова О.Л., Мороков Е.Ф., неизвестен, Глумова Е.Ф., Кубарев (имя, отчество неизвестно), Янышевский Т.М.</a:t>
            </a: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Верхний ряд: Дроздов И.М., Шерчков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(имя, отчество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неизвестно), Санников Н.Е., Шубадеров А.А., Ветров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(имя, отчество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неизвестно), Плевак А.В.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086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7" y="658068"/>
            <a:ext cx="8213598" cy="488518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73" y="-315416"/>
            <a:ext cx="3121025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0"/>
            <a:ext cx="6444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Bookman Old Style" pitchFamily="18" charset="0"/>
              </a:rPr>
              <a:t>Празднование 38-й годовщины со дня Победы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Bookman Old Style" pitchFamily="18" charset="0"/>
              </a:rPr>
              <a:t>9 мая 1983 г.</a:t>
            </a:r>
            <a:endParaRPr lang="ru-RU" sz="1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5543250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Ветераны Великой Отечественной войны 1941-1945 гг. в кругу детей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Слева направо: Емельянов Александр Емельянович, Никитин Александр Петрович, Плевак Андрей Владимирович, Рублев Константин Георгиевич, Перепелица Николай Гаврилович, Козаренко Петр Семенович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368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</TotalTime>
  <Words>893</Words>
  <Application>Microsoft Office PowerPoint</Application>
  <PresentationFormat>Экран (4:3)</PresentationFormat>
  <Paragraphs>113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Ганиулина ЮТ</dc:creator>
  <cp:lastModifiedBy>cherneckaya.ap</cp:lastModifiedBy>
  <cp:revision>33</cp:revision>
  <dcterms:created xsi:type="dcterms:W3CDTF">2025-04-17T22:35:15Z</dcterms:created>
  <dcterms:modified xsi:type="dcterms:W3CDTF">2025-05-06T02:25:49Z</dcterms:modified>
</cp:coreProperties>
</file>